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9" r:id="rId9"/>
    <p:sldId id="270" r:id="rId10"/>
    <p:sldId id="262" r:id="rId11"/>
    <p:sldId id="263" r:id="rId12"/>
    <p:sldId id="264" r:id="rId13"/>
    <p:sldId id="265" r:id="rId14"/>
    <p:sldId id="267" r:id="rId15"/>
    <p:sldId id="271" r:id="rId16"/>
    <p:sldId id="272" r:id="rId17"/>
    <p:sldId id="273" r:id="rId18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MS Gothic" panose="020B0609070205080204" pitchFamily="49" charset="-128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60562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6f73a0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6f73a0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324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03823c2e7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03823c2e7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8476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03823c2e7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03823c2e7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2544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03823c2e7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03823c2e7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2805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03823c2e7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03823c2e7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4798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6f73a04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6f73a04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8319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03823c2e7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03823c2e7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3928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03823c2e7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03823c2e7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3683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03823c2e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03823c2e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3678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03823c2e7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03823c2e7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1077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03823c2e7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03823c2e7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5376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03823c2e7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03823c2e7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4056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457201"/>
            <a:ext cx="6507167" cy="2400300"/>
          </a:xfrm>
        </p:spPr>
        <p:txBody>
          <a:bodyPr anchor="b">
            <a:normAutofit/>
          </a:bodyPr>
          <a:lstStyle>
            <a:lvl1pPr algn="ctr">
              <a:defRPr sz="36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0"/>
            <a:ext cx="6507167" cy="1428750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6883408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3549649"/>
            <a:ext cx="7429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4709" y="699084"/>
            <a:ext cx="6169458" cy="237373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3974702"/>
            <a:ext cx="7429500" cy="37028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2851796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57201"/>
            <a:ext cx="7429499" cy="2343149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257550"/>
            <a:ext cx="7429500" cy="108585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8122817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457201"/>
            <a:ext cx="6972299" cy="2057399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257550"/>
            <a:ext cx="7429500" cy="108585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7254701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2481436"/>
            <a:ext cx="7429500" cy="11016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583036"/>
            <a:ext cx="7429501" cy="6453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1385158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457201"/>
            <a:ext cx="6972299" cy="2057399"/>
          </a:xfrm>
        </p:spPr>
        <p:txBody>
          <a:bodyPr anchor="ctr">
            <a:normAutofit/>
          </a:bodyPr>
          <a:lstStyle>
            <a:lvl1pPr algn="l">
              <a:defRPr sz="24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2914650"/>
            <a:ext cx="7429500" cy="6667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581400"/>
            <a:ext cx="7429500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2520629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57201"/>
            <a:ext cx="7429499" cy="20573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2628900"/>
            <a:ext cx="74295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257550"/>
            <a:ext cx="7429500" cy="10858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6885616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7429499" cy="1428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9990241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673" y="457200"/>
            <a:ext cx="1657886" cy="38862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9" y="457200"/>
            <a:ext cx="5657850" cy="38862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165750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2316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871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9125609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260" y="2481436"/>
            <a:ext cx="6515100" cy="1101600"/>
          </a:xfrm>
        </p:spPr>
        <p:txBody>
          <a:bodyPr anchor="b"/>
          <a:lstStyle>
            <a:lvl1pPr algn="r">
              <a:defRPr sz="3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259" y="3583036"/>
            <a:ext cx="6515101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0471652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000250"/>
            <a:ext cx="3657600" cy="234315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59" y="2000250"/>
            <a:ext cx="3657600" cy="234315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1532142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961" y="1993900"/>
            <a:ext cx="344169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2432447"/>
            <a:ext cx="3657600" cy="191095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2350" y="2000250"/>
            <a:ext cx="345321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2432447"/>
            <a:ext cx="3657601" cy="191095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4040223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0433447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69929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200150"/>
            <a:ext cx="2661841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859" y="457201"/>
            <a:ext cx="4457701" cy="38862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28850"/>
            <a:ext cx="2661841" cy="1371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2077945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200150"/>
            <a:ext cx="4000501" cy="10287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75300" y="-13716"/>
            <a:ext cx="2457449" cy="517779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28850"/>
            <a:ext cx="4000501" cy="13716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9409" y="4412457"/>
            <a:ext cx="685800" cy="273844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6059" y="4412457"/>
            <a:ext cx="382905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6960" y="4412457"/>
            <a:ext cx="2419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6416726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7429499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000250"/>
            <a:ext cx="7429499" cy="2343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8209" y="4412457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4412457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4412457"/>
            <a:ext cx="4133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817333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5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3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s.allsetlearning.com/chinese/grammar/Adverb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resources.allsetlearning.com/chinese/grammar/Verb_phrase" TargetMode="External"/><Relationship Id="rId4" Type="http://schemas.openxmlformats.org/officeDocument/2006/relationships/hyperlink" Target="https://resources.allsetlearning.com/chinese/grammar/Verb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" dirty="0"/>
              <a:t>The </a:t>
            </a:r>
            <a:r>
              <a:rPr lang="en" dirty="0" smtClean="0"/>
              <a:t>“too” </a:t>
            </a:r>
            <a:r>
              <a:rPr lang="en" dirty="0"/>
              <a:t>&amp; </a:t>
            </a:r>
            <a:r>
              <a:rPr lang="en" dirty="0" smtClean="0"/>
              <a:t>“(and) also” </a:t>
            </a:r>
            <a:r>
              <a:rPr lang="en" dirty="0"/>
              <a:t>adverb: </a:t>
            </a:r>
            <a:r>
              <a:rPr lang="ja-JP" altLang="en-US" dirty="0"/>
              <a:t>也 </a:t>
            </a:r>
            <a:r>
              <a:rPr lang="en-US" altLang="ja-JP" dirty="0"/>
              <a:t>(</a:t>
            </a:r>
            <a:r>
              <a:rPr lang="en-US" dirty="0" err="1"/>
              <a:t>yě</a:t>
            </a:r>
            <a:r>
              <a:rPr lang="en-US" dirty="0"/>
              <a:t>)</a:t>
            </a:r>
            <a:endParaRPr dirty="0"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ja-JP" altLang="en-US" dirty="0">
                <a:effectLst/>
              </a:rPr>
              <a:t>也 </a:t>
            </a:r>
            <a:r>
              <a:rPr lang="en-US" altLang="ja-JP" dirty="0">
                <a:effectLst/>
              </a:rPr>
              <a:t>(</a:t>
            </a:r>
            <a:r>
              <a:rPr lang="en-US" dirty="0" err="1">
                <a:effectLst/>
              </a:rPr>
              <a:t>yě</a:t>
            </a:r>
            <a:r>
              <a:rPr lang="en-US" dirty="0">
                <a:effectLst/>
              </a:rPr>
              <a:t>) with </a:t>
            </a:r>
            <a:r>
              <a:rPr lang="en-US" dirty="0" smtClean="0">
                <a:effectLst/>
              </a:rPr>
              <a:t>Adjectives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Structure</a:t>
            </a:r>
            <a:endParaRPr dirty="0"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400" dirty="0" smtClean="0">
                <a:effectLst/>
              </a:rPr>
              <a:t>也 </a:t>
            </a:r>
            <a:r>
              <a:rPr lang="en-US" sz="1400" dirty="0">
                <a:effectLst/>
              </a:rPr>
              <a:t>(</a:t>
            </a:r>
            <a:r>
              <a:rPr lang="en-US" sz="1400" dirty="0" err="1">
                <a:effectLst/>
              </a:rPr>
              <a:t>yě</a:t>
            </a:r>
            <a:r>
              <a:rPr lang="en-US" sz="1400" dirty="0">
                <a:effectLst/>
              </a:rPr>
              <a:t>) can also be used with adjectives. </a:t>
            </a:r>
            <a:endParaRPr lang="en-US" sz="1400" dirty="0" smtClean="0">
              <a:effectLst/>
            </a:endParaRPr>
          </a:p>
          <a:p>
            <a:endParaRPr lang="en-US" sz="1400" dirty="0" smtClean="0">
              <a:effectLst/>
            </a:endParaRPr>
          </a:p>
          <a:p>
            <a:r>
              <a:rPr lang="en-US" sz="1400" dirty="0" smtClean="0">
                <a:effectLst/>
              </a:rPr>
              <a:t>Sometimes,</a:t>
            </a:r>
            <a:r>
              <a:rPr lang="en-US" sz="1400" dirty="0">
                <a:effectLst/>
              </a:rPr>
              <a:t> you </a:t>
            </a:r>
            <a:r>
              <a:rPr lang="en-US" sz="1400" dirty="0" smtClean="0">
                <a:effectLst/>
              </a:rPr>
              <a:t>can </a:t>
            </a:r>
            <a:r>
              <a:rPr lang="en-US" sz="1400" dirty="0">
                <a:effectLst/>
              </a:rPr>
              <a:t>include an adverb like 很 (</a:t>
            </a:r>
            <a:r>
              <a:rPr lang="en-US" sz="1400" dirty="0" err="1">
                <a:effectLst/>
              </a:rPr>
              <a:t>hěn</a:t>
            </a:r>
            <a:r>
              <a:rPr lang="en-US" sz="1400" dirty="0">
                <a:effectLst/>
              </a:rPr>
              <a:t>) before the adjective. </a:t>
            </a:r>
            <a:endParaRPr lang="en-US" sz="1400" dirty="0" smtClean="0">
              <a:effectLst/>
            </a:endParaRPr>
          </a:p>
          <a:p>
            <a:endParaRPr lang="en-US" sz="1400" dirty="0" smtClean="0">
              <a:effectLst/>
            </a:endParaRPr>
          </a:p>
          <a:p>
            <a:r>
              <a:rPr lang="en-US" sz="1400" dirty="0" smtClean="0">
                <a:effectLst/>
              </a:rPr>
              <a:t>In </a:t>
            </a:r>
            <a:r>
              <a:rPr lang="en-US" sz="1400" dirty="0">
                <a:effectLst/>
              </a:rPr>
              <a:t>that case, just put the 也 (</a:t>
            </a:r>
            <a:r>
              <a:rPr lang="en-US" sz="1400" dirty="0" err="1">
                <a:effectLst/>
              </a:rPr>
              <a:t>yě</a:t>
            </a:r>
            <a:r>
              <a:rPr lang="en-US" sz="1400" dirty="0">
                <a:effectLst/>
              </a:rPr>
              <a:t>) before the adverb</a:t>
            </a:r>
            <a:r>
              <a:rPr lang="en-US" sz="1400" dirty="0" smtClean="0">
                <a:effectLst/>
              </a:rPr>
              <a:t>.</a:t>
            </a:r>
          </a:p>
          <a:p>
            <a:endParaRPr lang="en-US" sz="1400" dirty="0" smtClean="0">
              <a:effectLst/>
            </a:endParaRPr>
          </a:p>
          <a:p>
            <a:r>
              <a:rPr lang="en-US" sz="1400" b="1" dirty="0">
                <a:effectLst/>
              </a:rPr>
              <a:t>Subj. + </a:t>
            </a:r>
            <a:r>
              <a:rPr lang="ja-JP" altLang="en-US" sz="1400" b="1" dirty="0">
                <a:effectLst/>
              </a:rPr>
              <a:t>也 </a:t>
            </a:r>
            <a:r>
              <a:rPr lang="en-US" altLang="ja-JP" sz="1400" b="1" dirty="0">
                <a:effectLst/>
              </a:rPr>
              <a:t>(+ </a:t>
            </a:r>
            <a:r>
              <a:rPr lang="en-US" sz="1400" b="1" dirty="0">
                <a:effectLst/>
              </a:rPr>
              <a:t>Adv.) + Adj.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</a:t>
            </a:r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1106000"/>
            <a:ext cx="8520600" cy="33608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ja-JP" altLang="en-US" dirty="0">
                <a:effectLst/>
              </a:rPr>
              <a:t>你 也 </a:t>
            </a:r>
            <a:r>
              <a:rPr lang="ja-JP" altLang="en-US" b="1" dirty="0">
                <a:effectLst/>
              </a:rPr>
              <a:t>很</a:t>
            </a:r>
            <a:r>
              <a:rPr lang="ja-JP" altLang="en-US" dirty="0">
                <a:effectLst/>
              </a:rPr>
              <a:t> 高。</a:t>
            </a:r>
            <a:r>
              <a:rPr lang="en-US" dirty="0" err="1">
                <a:effectLst/>
              </a:rPr>
              <a:t>Nǐ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yě</a:t>
            </a:r>
            <a:r>
              <a:rPr lang="en-US" dirty="0">
                <a:effectLst/>
              </a:rPr>
              <a:t> </a:t>
            </a:r>
            <a:r>
              <a:rPr lang="en-US" b="1" dirty="0" err="1">
                <a:effectLst/>
              </a:rPr>
              <a:t>hěn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gāo</a:t>
            </a:r>
            <a:r>
              <a:rPr lang="en-US" dirty="0" smtClean="0">
                <a:effectLst/>
              </a:rPr>
              <a:t>.</a:t>
            </a:r>
          </a:p>
          <a:p>
            <a:pPr lvl="1"/>
            <a:r>
              <a:rPr lang="en-US" dirty="0" smtClean="0">
                <a:effectLst/>
              </a:rPr>
              <a:t>You </a:t>
            </a:r>
            <a:r>
              <a:rPr lang="en-US" dirty="0">
                <a:effectLst/>
              </a:rPr>
              <a:t>are also </a:t>
            </a:r>
            <a:r>
              <a:rPr lang="en-US" dirty="0" smtClean="0">
                <a:effectLst/>
              </a:rPr>
              <a:t>very tall</a:t>
            </a:r>
            <a:r>
              <a:rPr lang="en-US" dirty="0" smtClean="0">
                <a:effectLst/>
              </a:rPr>
              <a:t>.</a:t>
            </a:r>
          </a:p>
          <a:p>
            <a:pPr lvl="1"/>
            <a:endParaRPr lang="en-US" dirty="0">
              <a:effectLst/>
            </a:endParaRPr>
          </a:p>
          <a:p>
            <a:r>
              <a:rPr lang="ja-JP" altLang="en-US" dirty="0" smtClean="0">
                <a:effectLst/>
              </a:rPr>
              <a:t>我 </a:t>
            </a:r>
            <a:r>
              <a:rPr lang="ja-JP" altLang="en-US" dirty="0">
                <a:effectLst/>
              </a:rPr>
              <a:t>爸爸 也 </a:t>
            </a:r>
            <a:r>
              <a:rPr lang="ja-JP" altLang="en-US" b="1" dirty="0">
                <a:effectLst/>
              </a:rPr>
              <a:t>很</a:t>
            </a:r>
            <a:r>
              <a:rPr lang="ja-JP" altLang="en-US" dirty="0">
                <a:effectLst/>
              </a:rPr>
              <a:t> 帅。</a:t>
            </a:r>
            <a:r>
              <a:rPr lang="en-US" dirty="0" err="1">
                <a:effectLst/>
              </a:rPr>
              <a:t>Wǒ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bàba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yě</a:t>
            </a:r>
            <a:r>
              <a:rPr lang="en-US" dirty="0">
                <a:effectLst/>
              </a:rPr>
              <a:t> </a:t>
            </a:r>
            <a:r>
              <a:rPr lang="en-US" b="1" dirty="0" err="1">
                <a:effectLst/>
              </a:rPr>
              <a:t>hěn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shuài</a:t>
            </a:r>
            <a:r>
              <a:rPr lang="en-US" dirty="0" smtClean="0">
                <a:effectLst/>
              </a:rPr>
              <a:t>.</a:t>
            </a:r>
          </a:p>
          <a:p>
            <a:pPr lvl="1"/>
            <a:r>
              <a:rPr lang="en-US" dirty="0" smtClean="0">
                <a:effectLst/>
              </a:rPr>
              <a:t>My </a:t>
            </a:r>
            <a:r>
              <a:rPr lang="en-US" dirty="0">
                <a:effectLst/>
              </a:rPr>
              <a:t>dad is </a:t>
            </a:r>
            <a:r>
              <a:rPr lang="en-US" dirty="0" smtClean="0">
                <a:effectLst/>
              </a:rPr>
              <a:t>also very </a:t>
            </a:r>
            <a:r>
              <a:rPr lang="en-US" dirty="0">
                <a:effectLst/>
              </a:rPr>
              <a:t>handsome</a:t>
            </a:r>
            <a:r>
              <a:rPr lang="en-US" dirty="0" smtClean="0">
                <a:effectLst/>
              </a:rPr>
              <a:t>.</a:t>
            </a:r>
          </a:p>
          <a:p>
            <a:pPr lvl="1"/>
            <a:endParaRPr lang="en-US" dirty="0">
              <a:effectLst/>
            </a:endParaRPr>
          </a:p>
          <a:p>
            <a:r>
              <a:rPr lang="ja-JP" altLang="en-US" dirty="0">
                <a:effectLst/>
              </a:rPr>
              <a:t>湖南 菜 也 </a:t>
            </a:r>
            <a:r>
              <a:rPr lang="ja-JP" altLang="en-US" b="1" dirty="0">
                <a:effectLst/>
              </a:rPr>
              <a:t>很</a:t>
            </a:r>
            <a:r>
              <a:rPr lang="ja-JP" altLang="en-US" dirty="0">
                <a:effectLst/>
              </a:rPr>
              <a:t> 辣。</a:t>
            </a:r>
            <a:r>
              <a:rPr lang="en-US" dirty="0" err="1">
                <a:effectLst/>
              </a:rPr>
              <a:t>Húnán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cài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yě</a:t>
            </a:r>
            <a:r>
              <a:rPr lang="en-US" dirty="0">
                <a:effectLst/>
              </a:rPr>
              <a:t> </a:t>
            </a:r>
            <a:r>
              <a:rPr lang="en-US" b="1" dirty="0" err="1">
                <a:effectLst/>
              </a:rPr>
              <a:t>hěn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là</a:t>
            </a:r>
            <a:r>
              <a:rPr lang="en-US" dirty="0" smtClean="0">
                <a:effectLst/>
              </a:rPr>
              <a:t>.</a:t>
            </a:r>
          </a:p>
          <a:p>
            <a:pPr lvl="1"/>
            <a:r>
              <a:rPr lang="en-US" dirty="0" smtClean="0">
                <a:effectLst/>
              </a:rPr>
              <a:t>Hunan </a:t>
            </a:r>
            <a:r>
              <a:rPr lang="en-US" dirty="0">
                <a:effectLst/>
              </a:rPr>
              <a:t>food is very spicy too</a:t>
            </a:r>
            <a:r>
              <a:rPr lang="en-US" dirty="0" smtClean="0">
                <a:effectLst/>
              </a:rPr>
              <a:t>.</a:t>
            </a:r>
            <a:br>
              <a:rPr lang="en-US" dirty="0" smtClean="0">
                <a:effectLst/>
              </a:rPr>
            </a:br>
            <a:endParaRPr lang="en-US" dirty="0" smtClean="0">
              <a:effectLst/>
            </a:endParaRPr>
          </a:p>
          <a:p>
            <a:r>
              <a:rPr lang="ja-JP" altLang="en-US" dirty="0">
                <a:effectLst/>
              </a:rPr>
              <a:t>这 个 地方 也 </a:t>
            </a:r>
            <a:r>
              <a:rPr lang="ja-JP" altLang="en-US" b="1" dirty="0">
                <a:effectLst/>
              </a:rPr>
              <a:t>很</a:t>
            </a:r>
            <a:r>
              <a:rPr lang="ja-JP" altLang="en-US" dirty="0">
                <a:effectLst/>
              </a:rPr>
              <a:t> 漂亮。</a:t>
            </a:r>
            <a:r>
              <a:rPr lang="en-US" dirty="0" err="1">
                <a:effectLst/>
              </a:rPr>
              <a:t>Zhège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dìfang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yě</a:t>
            </a:r>
            <a:r>
              <a:rPr lang="en-US" dirty="0">
                <a:effectLst/>
              </a:rPr>
              <a:t> </a:t>
            </a:r>
            <a:r>
              <a:rPr lang="en-US" b="1" dirty="0" err="1">
                <a:effectLst/>
              </a:rPr>
              <a:t>hěn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piàoliang</a:t>
            </a:r>
            <a:r>
              <a:rPr lang="en-US" dirty="0" smtClean="0">
                <a:effectLst/>
              </a:rPr>
              <a:t>.</a:t>
            </a:r>
          </a:p>
          <a:p>
            <a:pPr lvl="1"/>
            <a:r>
              <a:rPr lang="en-US" dirty="0" smtClean="0">
                <a:effectLst/>
              </a:rPr>
              <a:t>This </a:t>
            </a:r>
            <a:r>
              <a:rPr lang="en-US" dirty="0">
                <a:effectLst/>
              </a:rPr>
              <a:t>place is also </a:t>
            </a:r>
            <a:r>
              <a:rPr lang="en-US" dirty="0" smtClean="0">
                <a:effectLst/>
              </a:rPr>
              <a:t>very pretty</a:t>
            </a:r>
            <a:r>
              <a:rPr lang="en-US" dirty="0">
                <a:effectLst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(Continued)</a:t>
            </a:r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ja-JP" altLang="en-US" dirty="0">
                <a:effectLst/>
              </a:rPr>
              <a:t>昨天 很 冷 ， 今天 也 </a:t>
            </a:r>
            <a:r>
              <a:rPr lang="ja-JP" altLang="en-US" b="1" dirty="0">
                <a:effectLst/>
              </a:rPr>
              <a:t>很</a:t>
            </a:r>
            <a:r>
              <a:rPr lang="ja-JP" altLang="en-US" dirty="0">
                <a:effectLst/>
              </a:rPr>
              <a:t> 冷。</a:t>
            </a:r>
            <a:r>
              <a:rPr lang="en-US" dirty="0" err="1">
                <a:effectLst/>
              </a:rPr>
              <a:t>Zuótiān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hěn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lěng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jīntiān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yě</a:t>
            </a:r>
            <a:r>
              <a:rPr lang="en-US" dirty="0">
                <a:effectLst/>
              </a:rPr>
              <a:t> </a:t>
            </a:r>
            <a:r>
              <a:rPr lang="en-US" b="1" dirty="0" err="1">
                <a:effectLst/>
              </a:rPr>
              <a:t>hěn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lěng</a:t>
            </a:r>
            <a:r>
              <a:rPr lang="en-US" dirty="0" smtClean="0">
                <a:effectLst/>
              </a:rPr>
              <a:t>.</a:t>
            </a:r>
          </a:p>
          <a:p>
            <a:pPr lvl="1"/>
            <a:r>
              <a:rPr lang="en-US" dirty="0" smtClean="0">
                <a:effectLst/>
              </a:rPr>
              <a:t>Yesterday </a:t>
            </a:r>
            <a:r>
              <a:rPr lang="en-US" dirty="0">
                <a:effectLst/>
              </a:rPr>
              <a:t>was cold, and today is also </a:t>
            </a:r>
            <a:r>
              <a:rPr lang="en-US" dirty="0" smtClean="0">
                <a:effectLst/>
              </a:rPr>
              <a:t>very cold</a:t>
            </a:r>
            <a:r>
              <a:rPr lang="en-US" dirty="0" smtClean="0">
                <a:effectLst/>
              </a:rPr>
              <a:t>.</a:t>
            </a:r>
            <a:br>
              <a:rPr lang="en-US" dirty="0" smtClean="0">
                <a:effectLst/>
              </a:rPr>
            </a:br>
            <a:endParaRPr lang="en-US" dirty="0">
              <a:effectLst/>
            </a:endParaRPr>
          </a:p>
          <a:p>
            <a:r>
              <a:rPr lang="ja-JP" altLang="en-US" dirty="0">
                <a:effectLst/>
              </a:rPr>
              <a:t>他 生气 了 ？ 我 也 </a:t>
            </a:r>
            <a:r>
              <a:rPr lang="ja-JP" altLang="en-US" b="1" dirty="0">
                <a:effectLst/>
              </a:rPr>
              <a:t>很</a:t>
            </a:r>
            <a:r>
              <a:rPr lang="ja-JP" altLang="en-US" dirty="0">
                <a:effectLst/>
              </a:rPr>
              <a:t> 生气！</a:t>
            </a:r>
            <a:r>
              <a:rPr lang="en-US" dirty="0" err="1">
                <a:effectLst/>
              </a:rPr>
              <a:t>Tā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shēngqì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le ma? </a:t>
            </a:r>
            <a:r>
              <a:rPr lang="en-US" dirty="0" err="1">
                <a:effectLst/>
              </a:rPr>
              <a:t>Wǒ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yě</a:t>
            </a:r>
            <a:r>
              <a:rPr lang="en-US" dirty="0">
                <a:effectLst/>
              </a:rPr>
              <a:t> </a:t>
            </a:r>
            <a:r>
              <a:rPr lang="en-US" b="1" dirty="0" err="1">
                <a:effectLst/>
              </a:rPr>
              <a:t>hěn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shēngqì</a:t>
            </a:r>
            <a:r>
              <a:rPr lang="en-US" dirty="0" smtClean="0">
                <a:effectLst/>
              </a:rPr>
              <a:t>!</a:t>
            </a:r>
          </a:p>
          <a:p>
            <a:pPr lvl="1"/>
            <a:r>
              <a:rPr lang="en-US" dirty="0" smtClean="0">
                <a:effectLst/>
              </a:rPr>
              <a:t>Is he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angry? I'm </a:t>
            </a:r>
            <a:r>
              <a:rPr lang="en-US" dirty="0" smtClean="0">
                <a:effectLst/>
              </a:rPr>
              <a:t>also very </a:t>
            </a:r>
            <a:r>
              <a:rPr lang="en-US" dirty="0">
                <a:effectLst/>
              </a:rPr>
              <a:t>angry</a:t>
            </a:r>
            <a:r>
              <a:rPr lang="en-US" dirty="0" smtClean="0">
                <a:effectLst/>
              </a:rPr>
              <a:t>!</a:t>
            </a:r>
            <a:br>
              <a:rPr lang="en-US" dirty="0" smtClean="0">
                <a:effectLst/>
              </a:rPr>
            </a:br>
            <a:endParaRPr lang="en-US" dirty="0">
              <a:effectLst/>
            </a:endParaRPr>
          </a:p>
          <a:p>
            <a:r>
              <a:rPr lang="ja-JP" altLang="en-US" dirty="0">
                <a:effectLst/>
              </a:rPr>
              <a:t>这 个 问题 也 </a:t>
            </a:r>
            <a:r>
              <a:rPr lang="ja-JP" altLang="en-US" b="1" dirty="0">
                <a:effectLst/>
              </a:rPr>
              <a:t>很</a:t>
            </a:r>
            <a:r>
              <a:rPr lang="ja-JP" altLang="en-US" dirty="0">
                <a:effectLst/>
              </a:rPr>
              <a:t> 麻烦。</a:t>
            </a:r>
            <a:r>
              <a:rPr lang="en-US" dirty="0" err="1">
                <a:effectLst/>
              </a:rPr>
              <a:t>Zhège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wèntí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yě</a:t>
            </a:r>
            <a:r>
              <a:rPr lang="en-US" dirty="0">
                <a:effectLst/>
              </a:rPr>
              <a:t> </a:t>
            </a:r>
            <a:r>
              <a:rPr lang="en-US" b="1" dirty="0" err="1">
                <a:effectLst/>
              </a:rPr>
              <a:t>hěn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máfan</a:t>
            </a:r>
            <a:r>
              <a:rPr lang="en-US" dirty="0" smtClean="0">
                <a:effectLst/>
              </a:rPr>
              <a:t>.</a:t>
            </a:r>
          </a:p>
          <a:p>
            <a:pPr lvl="1"/>
            <a:r>
              <a:rPr lang="en-US" dirty="0" smtClean="0">
                <a:effectLst/>
              </a:rPr>
              <a:t>This </a:t>
            </a:r>
            <a:r>
              <a:rPr lang="en-US" dirty="0">
                <a:effectLst/>
              </a:rPr>
              <a:t>problem is also very troublesome</a:t>
            </a:r>
            <a:r>
              <a:rPr lang="en-US" dirty="0" smtClean="0">
                <a:effectLst/>
              </a:rPr>
              <a:t>.</a:t>
            </a:r>
            <a:br>
              <a:rPr lang="en-US" dirty="0" smtClean="0">
                <a:effectLst/>
              </a:rPr>
            </a:br>
            <a:endParaRPr lang="en-US" dirty="0">
              <a:effectLst/>
            </a:endParaRPr>
          </a:p>
          <a:p>
            <a:r>
              <a:rPr lang="ja-JP" altLang="en-US" dirty="0">
                <a:effectLst/>
              </a:rPr>
              <a:t>我 </a:t>
            </a:r>
            <a:r>
              <a:rPr lang="ja-JP" altLang="en-US" dirty="0" smtClean="0">
                <a:effectLst/>
              </a:rPr>
              <a:t>想 这 </a:t>
            </a:r>
            <a:r>
              <a:rPr lang="ja-JP" altLang="en-US" dirty="0">
                <a:effectLst/>
              </a:rPr>
              <a:t>个 餐厅 也 </a:t>
            </a:r>
            <a:r>
              <a:rPr lang="ja-JP" altLang="en-US" b="1" dirty="0">
                <a:effectLst/>
              </a:rPr>
              <a:t>很</a:t>
            </a:r>
            <a:r>
              <a:rPr lang="ja-JP" altLang="en-US" dirty="0">
                <a:effectLst/>
              </a:rPr>
              <a:t> 好 。</a:t>
            </a:r>
            <a:r>
              <a:rPr lang="en-US" dirty="0" err="1">
                <a:effectLst/>
              </a:rPr>
              <a:t>Wǒ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</a:t>
            </a:r>
            <a:r>
              <a:rPr lang="en-US" dirty="0" err="1" smtClean="0">
                <a:effectLst/>
              </a:rPr>
              <a:t>iǎng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zhège</a:t>
            </a:r>
            <a:r>
              <a:rPr lang="en-US" dirty="0" smtClean="0">
                <a:effectLst/>
              </a:rPr>
              <a:t> </a:t>
            </a:r>
            <a:r>
              <a:rPr lang="en-US" dirty="0" err="1">
                <a:effectLst/>
              </a:rPr>
              <a:t>cāntīng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yě</a:t>
            </a:r>
            <a:r>
              <a:rPr lang="en-US" dirty="0">
                <a:effectLst/>
              </a:rPr>
              <a:t> </a:t>
            </a:r>
            <a:r>
              <a:rPr lang="en-US" b="1" dirty="0" err="1">
                <a:effectLst/>
              </a:rPr>
              <a:t>hěn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hǎo</a:t>
            </a:r>
            <a:r>
              <a:rPr lang="en-US" dirty="0" smtClean="0">
                <a:effectLst/>
              </a:rPr>
              <a:t>.</a:t>
            </a:r>
          </a:p>
          <a:p>
            <a:pPr lvl="1"/>
            <a:r>
              <a:rPr lang="en-US" dirty="0" smtClean="0">
                <a:effectLst/>
              </a:rPr>
              <a:t>I </a:t>
            </a:r>
            <a:r>
              <a:rPr lang="en-US" dirty="0">
                <a:effectLst/>
              </a:rPr>
              <a:t>think that this restaurant is </a:t>
            </a:r>
            <a:r>
              <a:rPr lang="en-US" smtClean="0">
                <a:effectLst/>
              </a:rPr>
              <a:t>also very </a:t>
            </a:r>
            <a:r>
              <a:rPr lang="en-US" dirty="0">
                <a:effectLst/>
              </a:rPr>
              <a:t>good.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title"/>
          </p:nvPr>
        </p:nvSpPr>
        <p:spPr>
          <a:xfrm>
            <a:off x="455738" y="1557191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>
                <a:effectLst/>
              </a:rPr>
              <a:t>Expressing "Me Too" with 也 (</a:t>
            </a:r>
            <a:r>
              <a:rPr lang="en-US" dirty="0" err="1">
                <a:effectLst/>
              </a:rPr>
              <a:t>yě</a:t>
            </a:r>
            <a:r>
              <a:rPr lang="en-US" dirty="0" smtClean="0">
                <a:effectLst/>
              </a:rPr>
              <a:t>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>
                <a:effectLst/>
              </a:rPr>
              <a:t>Expressing "Me Too" with 也 (</a:t>
            </a:r>
            <a:r>
              <a:rPr lang="en-US" dirty="0" err="1">
                <a:effectLst/>
              </a:rPr>
              <a:t>yě</a:t>
            </a:r>
            <a:r>
              <a:rPr lang="en-US" dirty="0" smtClean="0">
                <a:effectLst/>
              </a:rPr>
              <a:t>)</a:t>
            </a:r>
            <a:endParaRPr dirty="0"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400" dirty="0">
                <a:effectLst/>
              </a:rPr>
              <a:t>It can be tricky to know how to say "me too" when you first study 也 (</a:t>
            </a:r>
            <a:r>
              <a:rPr lang="en-US" sz="1400" dirty="0" err="1">
                <a:effectLst/>
              </a:rPr>
              <a:t>yě</a:t>
            </a:r>
            <a:r>
              <a:rPr lang="en-US" sz="1400" dirty="0">
                <a:effectLst/>
              </a:rPr>
              <a:t>), as you can't say "</a:t>
            </a:r>
            <a:r>
              <a:rPr lang="en-US" sz="1400" dirty="0" err="1">
                <a:effectLst/>
              </a:rPr>
              <a:t>wǒ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yě</a:t>
            </a:r>
            <a:r>
              <a:rPr lang="en-US" sz="1400" dirty="0">
                <a:effectLst/>
              </a:rPr>
              <a:t>" all by itself. </a:t>
            </a:r>
            <a:endParaRPr lang="en-US" sz="1400" dirty="0" smtClean="0">
              <a:effectLst/>
            </a:endParaRPr>
          </a:p>
          <a:p>
            <a:pPr lvl="1"/>
            <a:r>
              <a:rPr lang="en-US" sz="1250" dirty="0" smtClean="0">
                <a:effectLst/>
              </a:rPr>
              <a:t>That's </a:t>
            </a:r>
            <a:r>
              <a:rPr lang="en-US" sz="1250" dirty="0">
                <a:effectLst/>
              </a:rPr>
              <a:t>not a complete sentence; you can't just leave 也 (</a:t>
            </a:r>
            <a:r>
              <a:rPr lang="en-US" sz="1250" dirty="0" err="1">
                <a:effectLst/>
              </a:rPr>
              <a:t>yě</a:t>
            </a:r>
            <a:r>
              <a:rPr lang="en-US" sz="1250" dirty="0">
                <a:effectLst/>
              </a:rPr>
              <a:t>) hanging there with nothing after it</a:t>
            </a:r>
            <a:r>
              <a:rPr lang="en-US" sz="1250" dirty="0" smtClean="0">
                <a:effectLst/>
              </a:rPr>
              <a:t>.</a:t>
            </a:r>
          </a:p>
          <a:p>
            <a:pPr lvl="1"/>
            <a:endParaRPr lang="en-US" sz="1250" dirty="0">
              <a:effectLst/>
            </a:endParaRPr>
          </a:p>
          <a:p>
            <a:r>
              <a:rPr lang="en-US" sz="1400" dirty="0">
                <a:effectLst/>
              </a:rPr>
              <a:t>The </a:t>
            </a:r>
            <a:r>
              <a:rPr lang="en-US" sz="1400" dirty="0" smtClean="0">
                <a:effectLst/>
              </a:rPr>
              <a:t>correct </a:t>
            </a:r>
            <a:r>
              <a:rPr lang="en-US" sz="1400" dirty="0">
                <a:effectLst/>
              </a:rPr>
              <a:t>sentence is "</a:t>
            </a:r>
            <a:r>
              <a:rPr lang="en-US" sz="1400" b="1" dirty="0" err="1">
                <a:effectLst/>
              </a:rPr>
              <a:t>wǒ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yě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shì</a:t>
            </a:r>
            <a:r>
              <a:rPr lang="en-US" sz="1400" dirty="0">
                <a:effectLst/>
              </a:rPr>
              <a:t>," which literally means, "I am too," but can also stand in for "me too</a:t>
            </a:r>
            <a:r>
              <a:rPr lang="en-US" sz="1400" dirty="0" smtClean="0">
                <a:effectLst/>
              </a:rPr>
              <a:t>.“</a:t>
            </a:r>
          </a:p>
          <a:p>
            <a:endParaRPr lang="en-US" sz="1400" dirty="0">
              <a:effectLst/>
            </a:endParaRPr>
          </a:p>
          <a:p>
            <a:r>
              <a:rPr lang="en-US" sz="1400" b="1" dirty="0">
                <a:effectLst/>
              </a:rPr>
              <a:t>Structure</a:t>
            </a:r>
          </a:p>
          <a:p>
            <a:r>
              <a:rPr lang="en-US" sz="1400" dirty="0">
                <a:effectLst/>
              </a:rPr>
              <a:t>The correct structure uses the verb 是 (</a:t>
            </a:r>
            <a:r>
              <a:rPr lang="en-US" sz="1400" dirty="0" err="1">
                <a:effectLst/>
              </a:rPr>
              <a:t>shì</a:t>
            </a:r>
            <a:r>
              <a:rPr lang="en-US" sz="1400" dirty="0">
                <a:effectLst/>
              </a:rPr>
              <a:t>):</a:t>
            </a:r>
          </a:p>
          <a:p>
            <a:pPr marL="114300" indent="0">
              <a:buNone/>
            </a:pPr>
            <a:endParaRPr lang="en-US" sz="1400" dirty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4091" t="26828" r="31182" b="50384"/>
          <a:stretch/>
        </p:blipFill>
        <p:spPr>
          <a:xfrm>
            <a:off x="4572000" y="3257425"/>
            <a:ext cx="4214584" cy="155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6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The "me too" structure works with other subjects, as well. But for these simple examples, we'll stick to the classic 我 (</a:t>
            </a:r>
            <a:r>
              <a:rPr lang="en-US" dirty="0" err="1">
                <a:effectLst/>
              </a:rPr>
              <a:t>wǒ</a:t>
            </a:r>
            <a:r>
              <a:rPr lang="en-US" dirty="0">
                <a:effectLst/>
              </a:rPr>
              <a:t>) subject</a:t>
            </a:r>
            <a:r>
              <a:rPr lang="en-US" dirty="0" smtClean="0">
                <a:effectLst/>
              </a:rPr>
              <a:t>.</a:t>
            </a:r>
          </a:p>
          <a:p>
            <a:endParaRPr lang="en-US" dirty="0" smtClean="0">
              <a:effectLst/>
            </a:endParaRPr>
          </a:p>
          <a:p>
            <a:r>
              <a:rPr lang="en-US" b="1" dirty="0">
                <a:effectLst/>
              </a:rPr>
              <a:t>A:</a:t>
            </a:r>
            <a:r>
              <a:rPr lang="en-US" dirty="0">
                <a:effectLst/>
              </a:rPr>
              <a:t> </a:t>
            </a:r>
            <a:r>
              <a:rPr lang="ja-JP" altLang="en-US" dirty="0">
                <a:effectLst/>
              </a:rPr>
              <a:t>我 是 美国人 。</a:t>
            </a:r>
            <a:r>
              <a:rPr lang="en-US" dirty="0" err="1">
                <a:effectLst/>
              </a:rPr>
              <a:t>Wǒ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shì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Měiguó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rén</a:t>
            </a:r>
            <a:r>
              <a:rPr lang="en-US" dirty="0" smtClean="0">
                <a:effectLst/>
              </a:rPr>
              <a:t>.</a:t>
            </a:r>
          </a:p>
          <a:p>
            <a:pPr lvl="1"/>
            <a:r>
              <a:rPr lang="en-US" dirty="0" smtClean="0">
                <a:effectLst/>
              </a:rPr>
              <a:t>I </a:t>
            </a:r>
            <a:r>
              <a:rPr lang="en-US" dirty="0">
                <a:effectLst/>
              </a:rPr>
              <a:t>am an American</a:t>
            </a:r>
            <a:r>
              <a:rPr lang="en-US" dirty="0" smtClean="0">
                <a:effectLst/>
              </a:rPr>
              <a:t>.</a:t>
            </a:r>
            <a:br>
              <a:rPr lang="en-US" dirty="0" smtClean="0">
                <a:effectLst/>
              </a:rPr>
            </a:br>
            <a:endParaRPr lang="en-US" dirty="0">
              <a:effectLst/>
            </a:endParaRPr>
          </a:p>
          <a:p>
            <a:r>
              <a:rPr lang="en-US" b="1" dirty="0">
                <a:effectLst/>
              </a:rPr>
              <a:t>B:</a:t>
            </a:r>
            <a:r>
              <a:rPr lang="en-US" dirty="0">
                <a:effectLst/>
              </a:rPr>
              <a:t> </a:t>
            </a:r>
            <a:r>
              <a:rPr lang="ja-JP" altLang="en-US" dirty="0">
                <a:effectLst/>
              </a:rPr>
              <a:t>我 也</a:t>
            </a:r>
            <a:r>
              <a:rPr lang="ja-JP" altLang="en-US" b="1" dirty="0">
                <a:effectLst/>
              </a:rPr>
              <a:t> 是</a:t>
            </a:r>
            <a:r>
              <a:rPr lang="ja-JP" altLang="en-US" dirty="0">
                <a:effectLst/>
              </a:rPr>
              <a:t>。</a:t>
            </a:r>
            <a:r>
              <a:rPr lang="en-US" dirty="0" err="1">
                <a:effectLst/>
              </a:rPr>
              <a:t>Wǒ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yě</a:t>
            </a:r>
            <a:r>
              <a:rPr lang="en-US" b="1" dirty="0">
                <a:effectLst/>
              </a:rPr>
              <a:t> </a:t>
            </a:r>
            <a:r>
              <a:rPr lang="en-US" b="1" dirty="0" err="1">
                <a:effectLst/>
              </a:rPr>
              <a:t>shì</a:t>
            </a:r>
            <a:r>
              <a:rPr lang="en-US" dirty="0" smtClean="0">
                <a:effectLst/>
              </a:rPr>
              <a:t>.</a:t>
            </a:r>
          </a:p>
          <a:p>
            <a:pPr lvl="1"/>
            <a:r>
              <a:rPr lang="en-US" dirty="0" smtClean="0">
                <a:effectLst/>
              </a:rPr>
              <a:t>Me </a:t>
            </a:r>
            <a:r>
              <a:rPr lang="en-US" dirty="0">
                <a:effectLst/>
              </a:rPr>
              <a:t>too. / I am too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646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(Continued)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94504"/>
            <a:ext cx="8520600" cy="3352557"/>
          </a:xfrm>
        </p:spPr>
        <p:txBody>
          <a:bodyPr/>
          <a:lstStyle/>
          <a:p>
            <a:r>
              <a:rPr lang="en-US" dirty="0">
                <a:effectLst/>
              </a:rPr>
              <a:t>For this next one, you'll notice that the "me too" reply repeats the original verb </a:t>
            </a:r>
            <a:r>
              <a:rPr lang="ja-JP" altLang="en-US" dirty="0">
                <a:effectLst/>
              </a:rPr>
              <a:t>喜欢 </a:t>
            </a:r>
            <a:r>
              <a:rPr lang="en-US" altLang="ja-JP" dirty="0">
                <a:effectLst/>
              </a:rPr>
              <a:t>(</a:t>
            </a:r>
            <a:r>
              <a:rPr lang="en-US" dirty="0" err="1">
                <a:effectLst/>
              </a:rPr>
              <a:t>xǐhuan</a:t>
            </a:r>
            <a:r>
              <a:rPr lang="en-US" dirty="0">
                <a:effectLst/>
              </a:rPr>
              <a:t>) instead of using </a:t>
            </a:r>
            <a:r>
              <a:rPr lang="ja-JP" altLang="en-US" dirty="0">
                <a:effectLst/>
              </a:rPr>
              <a:t>是 </a:t>
            </a:r>
            <a:r>
              <a:rPr lang="en-US" altLang="ja-JP" dirty="0">
                <a:effectLst/>
              </a:rPr>
              <a:t>(</a:t>
            </a:r>
            <a:r>
              <a:rPr lang="en-US" dirty="0" err="1">
                <a:effectLst/>
              </a:rPr>
              <a:t>shì</a:t>
            </a:r>
            <a:r>
              <a:rPr lang="en-US" dirty="0">
                <a:effectLst/>
              </a:rPr>
              <a:t>). Both ways are possible</a:t>
            </a:r>
            <a:r>
              <a:rPr lang="en-US" dirty="0" smtClean="0">
                <a:effectLst/>
              </a:rPr>
              <a:t>.</a:t>
            </a:r>
          </a:p>
          <a:p>
            <a:endParaRPr lang="en-US" dirty="0">
              <a:effectLst/>
            </a:endParaRPr>
          </a:p>
          <a:p>
            <a:r>
              <a:rPr lang="en-US" b="1" dirty="0">
                <a:effectLst/>
              </a:rPr>
              <a:t>A:</a:t>
            </a:r>
            <a:r>
              <a:rPr lang="en-US" dirty="0">
                <a:effectLst/>
              </a:rPr>
              <a:t> </a:t>
            </a:r>
            <a:r>
              <a:rPr lang="ja-JP" altLang="en-US" dirty="0">
                <a:effectLst/>
              </a:rPr>
              <a:t>我 喜欢 看 书 。</a:t>
            </a:r>
            <a:r>
              <a:rPr lang="en-US" dirty="0" err="1">
                <a:effectLst/>
              </a:rPr>
              <a:t>Wǒ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xǐhuan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kàn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shū</a:t>
            </a:r>
            <a:r>
              <a:rPr lang="en-US" dirty="0" smtClean="0">
                <a:effectLst/>
              </a:rPr>
              <a:t>.</a:t>
            </a:r>
          </a:p>
          <a:p>
            <a:pPr lvl="1"/>
            <a:r>
              <a:rPr lang="en-US" dirty="0" smtClean="0">
                <a:effectLst/>
              </a:rPr>
              <a:t>I </a:t>
            </a:r>
            <a:r>
              <a:rPr lang="en-US" dirty="0">
                <a:effectLst/>
              </a:rPr>
              <a:t>like to read</a:t>
            </a:r>
            <a:r>
              <a:rPr lang="en-US" dirty="0" smtClean="0">
                <a:effectLst/>
              </a:rPr>
              <a:t>.</a:t>
            </a:r>
            <a:br>
              <a:rPr lang="en-US" dirty="0" smtClean="0">
                <a:effectLst/>
              </a:rPr>
            </a:br>
            <a:endParaRPr lang="en-US" dirty="0">
              <a:effectLst/>
            </a:endParaRPr>
          </a:p>
          <a:p>
            <a:r>
              <a:rPr lang="en-US" b="1" dirty="0">
                <a:effectLst/>
              </a:rPr>
              <a:t>B:</a:t>
            </a:r>
            <a:r>
              <a:rPr lang="en-US" dirty="0">
                <a:effectLst/>
              </a:rPr>
              <a:t> </a:t>
            </a:r>
            <a:r>
              <a:rPr lang="ja-JP" altLang="en-US" dirty="0">
                <a:effectLst/>
              </a:rPr>
              <a:t>我 也 </a:t>
            </a:r>
            <a:r>
              <a:rPr lang="ja-JP" altLang="en-US" b="1" dirty="0">
                <a:effectLst/>
              </a:rPr>
              <a:t>喜欢</a:t>
            </a:r>
            <a:r>
              <a:rPr lang="ja-JP" altLang="en-US" dirty="0">
                <a:effectLst/>
              </a:rPr>
              <a:t>。</a:t>
            </a:r>
            <a:r>
              <a:rPr lang="en-US" dirty="0" err="1">
                <a:effectLst/>
              </a:rPr>
              <a:t>Wǒ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yě</a:t>
            </a:r>
            <a:r>
              <a:rPr lang="en-US" dirty="0">
                <a:effectLst/>
              </a:rPr>
              <a:t> </a:t>
            </a:r>
            <a:r>
              <a:rPr lang="en-US" b="1" dirty="0" err="1">
                <a:effectLst/>
              </a:rPr>
              <a:t>xǐhuan</a:t>
            </a:r>
            <a:r>
              <a:rPr lang="en-US" dirty="0" smtClean="0">
                <a:effectLst/>
              </a:rPr>
              <a:t>.</a:t>
            </a:r>
          </a:p>
          <a:p>
            <a:pPr lvl="1"/>
            <a:r>
              <a:rPr lang="en-US" dirty="0" smtClean="0">
                <a:effectLst/>
              </a:rPr>
              <a:t>Me </a:t>
            </a:r>
            <a:r>
              <a:rPr lang="en-US" dirty="0">
                <a:effectLst/>
              </a:rPr>
              <a:t>too. / So do I</a:t>
            </a:r>
            <a:r>
              <a:rPr lang="en-US" dirty="0" smtClean="0">
                <a:effectLst/>
              </a:rPr>
              <a:t>.</a:t>
            </a:r>
          </a:p>
          <a:p>
            <a:pPr marL="596900" lvl="1" indent="0">
              <a:buNone/>
            </a:pPr>
            <a:endParaRPr lang="en-US" dirty="0" smtClean="0">
              <a:effectLst/>
            </a:endParaRPr>
          </a:p>
          <a:p>
            <a:r>
              <a:rPr lang="en-US" dirty="0">
                <a:effectLst/>
              </a:rPr>
              <a:t>You'll notice that some of those English translations use "so do I." The Chinese works exactly the same; they're just translated that way to produce more natural-sounding English.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369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695796"/>
            <a:ext cx="7429499" cy="1675016"/>
          </a:xfrm>
        </p:spPr>
        <p:txBody>
          <a:bodyPr/>
          <a:lstStyle/>
          <a:p>
            <a:r>
              <a:rPr lang="en-US" dirty="0"/>
              <a:t>The English adverb "too" or "also" is expressed in Chinese as 也 (</a:t>
            </a:r>
            <a:r>
              <a:rPr lang="en-US" dirty="0" err="1"/>
              <a:t>yě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Chinese, it always needs to come </a:t>
            </a:r>
            <a:r>
              <a:rPr lang="en-US" b="1" u="sng" dirty="0"/>
              <a:t>before</a:t>
            </a:r>
            <a:r>
              <a:rPr lang="en-US" dirty="0"/>
              <a:t> the verb (or adjective).</a:t>
            </a:r>
          </a:p>
        </p:txBody>
      </p:sp>
    </p:spTree>
    <p:extLst>
      <p:ext uri="{BB962C8B-B14F-4D97-AF65-F5344CB8AC3E}">
        <p14:creationId xmlns:p14="http://schemas.microsoft.com/office/powerpoint/2010/main" val="53473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ja-JP" altLang="en-US" dirty="0"/>
              <a:t>也 </a:t>
            </a:r>
            <a:r>
              <a:rPr lang="en-US" altLang="ja-JP" dirty="0"/>
              <a:t>(</a:t>
            </a:r>
            <a:r>
              <a:rPr lang="en-US" dirty="0" err="1"/>
              <a:t>yě</a:t>
            </a:r>
            <a:r>
              <a:rPr lang="en-US" dirty="0"/>
              <a:t>) with Verb Phrases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ja-JP" altLang="en-US" dirty="0"/>
              <a:t>也 </a:t>
            </a:r>
            <a:r>
              <a:rPr lang="en-US" altLang="ja-JP" dirty="0"/>
              <a:t>(</a:t>
            </a:r>
            <a:r>
              <a:rPr lang="en-US" dirty="0" err="1"/>
              <a:t>yě</a:t>
            </a:r>
            <a:r>
              <a:rPr lang="en-US" dirty="0"/>
              <a:t>) with Verb Phrases</a:t>
            </a:r>
            <a:endParaRPr dirty="0"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3193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smtClean="0">
                <a:effectLst/>
              </a:rPr>
              <a:t>Structure:</a:t>
            </a:r>
          </a:p>
          <a:p>
            <a:pPr marL="114300" indent="0">
              <a:buNone/>
            </a:pPr>
            <a:endParaRPr lang="en-US" b="1" dirty="0">
              <a:effectLst/>
            </a:endParaRPr>
          </a:p>
          <a:p>
            <a:r>
              <a:rPr lang="en-US" dirty="0">
                <a:effectLst/>
              </a:rPr>
              <a:t>Since it is an </a:t>
            </a:r>
            <a:r>
              <a:rPr lang="en-US" dirty="0">
                <a:effectLst/>
                <a:hlinkClick r:id="rId3" tooltip="Adverb"/>
              </a:rPr>
              <a:t>adverb</a:t>
            </a:r>
            <a:r>
              <a:rPr lang="en-US" dirty="0">
                <a:effectLst/>
              </a:rPr>
              <a:t>, 也 (</a:t>
            </a:r>
            <a:r>
              <a:rPr lang="en-US" dirty="0" err="1">
                <a:effectLst/>
              </a:rPr>
              <a:t>yě</a:t>
            </a:r>
            <a:r>
              <a:rPr lang="en-US" dirty="0">
                <a:effectLst/>
              </a:rPr>
              <a:t>) is inserted after the subject, before the </a:t>
            </a:r>
            <a:r>
              <a:rPr lang="en-US" dirty="0">
                <a:effectLst/>
                <a:hlinkClick r:id="rId4" tooltip="Verb"/>
              </a:rPr>
              <a:t>verb</a:t>
            </a:r>
            <a:r>
              <a:rPr lang="en-US" dirty="0">
                <a:effectLst/>
              </a:rPr>
              <a:t> or </a:t>
            </a:r>
            <a:r>
              <a:rPr lang="en-US" dirty="0">
                <a:effectLst/>
                <a:hlinkClick r:id="rId5" tooltip="Verb phrase"/>
              </a:rPr>
              <a:t>verb phrase</a:t>
            </a:r>
            <a:r>
              <a:rPr lang="en-US" dirty="0" smtClean="0">
                <a:effectLst/>
              </a:rPr>
              <a:t>.</a:t>
            </a:r>
            <a:endParaRPr dirty="0"/>
          </a:p>
          <a:p>
            <a:pPr lvl="1"/>
            <a:r>
              <a:rPr lang="fr-FR" b="1" dirty="0">
                <a:effectLst/>
              </a:rPr>
              <a:t>Subj. + 也 + </a:t>
            </a:r>
            <a:r>
              <a:rPr lang="fr-FR" b="1" dirty="0" err="1">
                <a:effectLst/>
              </a:rPr>
              <a:t>Verb</a:t>
            </a:r>
            <a:r>
              <a:rPr lang="fr-FR" b="1" dirty="0">
                <a:effectLst/>
              </a:rPr>
              <a:t> / [</a:t>
            </a:r>
            <a:r>
              <a:rPr lang="fr-FR" b="1" dirty="0" err="1">
                <a:effectLst/>
              </a:rPr>
              <a:t>Verb</a:t>
            </a:r>
            <a:r>
              <a:rPr lang="fr-FR" b="1" dirty="0">
                <a:effectLst/>
              </a:rPr>
              <a:t> Phrase</a:t>
            </a:r>
            <a:r>
              <a:rPr lang="fr-FR" b="1" dirty="0" smtClean="0">
                <a:effectLst/>
              </a:rPr>
              <a:t>]</a:t>
            </a:r>
          </a:p>
          <a:p>
            <a:pPr lvl="0">
              <a:spcBef>
                <a:spcPts val="1600"/>
              </a:spcBef>
            </a:pPr>
            <a:r>
              <a:rPr lang="fr-FR" dirty="0" err="1" smtClean="0">
                <a:effectLst/>
              </a:rPr>
              <a:t>Examples</a:t>
            </a:r>
            <a:r>
              <a:rPr lang="fr-FR" dirty="0" smtClean="0">
                <a:effectLst/>
              </a:rPr>
              <a:t>:</a:t>
            </a:r>
          </a:p>
          <a:p>
            <a:pPr lvl="0">
              <a:spcBef>
                <a:spcPts val="1600"/>
              </a:spcBef>
            </a:pPr>
            <a:r>
              <a:rPr lang="ja-JP" altLang="en-US" dirty="0">
                <a:effectLst/>
              </a:rPr>
              <a:t>我 也 喜欢。</a:t>
            </a:r>
            <a:r>
              <a:rPr lang="en-US" dirty="0" err="1">
                <a:effectLst/>
              </a:rPr>
              <a:t>Wǒ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yě</a:t>
            </a:r>
            <a:r>
              <a:rPr lang="en-US" dirty="0">
                <a:effectLst/>
              </a:rPr>
              <a:t> </a:t>
            </a:r>
            <a:r>
              <a:rPr lang="en-US" dirty="0" err="1" smtClean="0">
                <a:effectLst/>
              </a:rPr>
              <a:t>xǐhuan</a:t>
            </a:r>
            <a:r>
              <a:rPr lang="en-US" dirty="0" smtClean="0">
                <a:effectLst/>
              </a:rPr>
              <a:t>.</a:t>
            </a:r>
          </a:p>
          <a:p>
            <a:pPr lvl="1"/>
            <a:r>
              <a:rPr lang="en-US" dirty="0" smtClean="0">
                <a:effectLst/>
              </a:rPr>
              <a:t>I </a:t>
            </a:r>
            <a:r>
              <a:rPr lang="en-US" dirty="0">
                <a:effectLst/>
              </a:rPr>
              <a:t>also like it</a:t>
            </a:r>
            <a:r>
              <a:rPr lang="en-US" dirty="0" smtClean="0">
                <a:effectLst/>
              </a:rPr>
              <a:t>.</a:t>
            </a:r>
          </a:p>
          <a:p>
            <a:pPr lvl="0">
              <a:spcBef>
                <a:spcPts val="1600"/>
              </a:spcBef>
            </a:pPr>
            <a:r>
              <a:rPr lang="ja-JP" altLang="en-US" dirty="0">
                <a:effectLst/>
              </a:rPr>
              <a:t>我 也 是 学生 。</a:t>
            </a:r>
            <a:r>
              <a:rPr lang="en-US" dirty="0" err="1">
                <a:effectLst/>
              </a:rPr>
              <a:t>Wǒ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yě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shì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xuésheng</a:t>
            </a:r>
            <a:r>
              <a:rPr lang="en-US" dirty="0" smtClean="0">
                <a:effectLst/>
              </a:rPr>
              <a:t>.</a:t>
            </a:r>
          </a:p>
          <a:p>
            <a:pPr lvl="1"/>
            <a:r>
              <a:rPr lang="en-US" dirty="0" smtClean="0">
                <a:effectLst/>
              </a:rPr>
              <a:t>I </a:t>
            </a:r>
            <a:r>
              <a:rPr lang="en-US" dirty="0">
                <a:effectLst/>
              </a:rPr>
              <a:t>am a student too.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Examples (Continued)</a:t>
            </a:r>
            <a:endParaRPr dirty="0"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269320"/>
            <a:ext cx="8520600" cy="34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ja-JP" altLang="en-US" dirty="0" smtClean="0">
                <a:effectLst/>
              </a:rPr>
              <a:t>她</a:t>
            </a:r>
            <a:r>
              <a:rPr lang="ja-JP" altLang="en-US" dirty="0">
                <a:effectLst/>
              </a:rPr>
              <a:t> 也 有 一个 儿子。</a:t>
            </a:r>
            <a:r>
              <a:rPr lang="en-US" dirty="0" err="1">
                <a:effectLst/>
              </a:rPr>
              <a:t>Tā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yě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yǒu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yī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gè</a:t>
            </a:r>
            <a:r>
              <a:rPr lang="en-US" dirty="0">
                <a:effectLst/>
              </a:rPr>
              <a:t> </a:t>
            </a:r>
            <a:r>
              <a:rPr lang="en-US" dirty="0" err="1" smtClean="0">
                <a:effectLst/>
              </a:rPr>
              <a:t>érzi</a:t>
            </a:r>
            <a:r>
              <a:rPr lang="en-US" dirty="0" smtClean="0">
                <a:effectLst/>
              </a:rPr>
              <a:t>.</a:t>
            </a:r>
          </a:p>
          <a:p>
            <a:pPr lvl="1"/>
            <a:r>
              <a:rPr lang="en-US" dirty="0" smtClean="0">
                <a:effectLst/>
              </a:rPr>
              <a:t>She </a:t>
            </a:r>
            <a:r>
              <a:rPr lang="en-US" dirty="0">
                <a:effectLst/>
              </a:rPr>
              <a:t>also has a son</a:t>
            </a:r>
            <a:r>
              <a:rPr lang="en-US" dirty="0" smtClean="0">
                <a:effectLst/>
              </a:rPr>
              <a:t>.</a:t>
            </a:r>
            <a:br>
              <a:rPr lang="en-US" dirty="0" smtClean="0">
                <a:effectLst/>
              </a:rPr>
            </a:br>
            <a:endParaRPr lang="en-US" dirty="0">
              <a:effectLst/>
            </a:endParaRPr>
          </a:p>
          <a:p>
            <a:r>
              <a:rPr lang="ja-JP" altLang="en-US" dirty="0">
                <a:effectLst/>
              </a:rPr>
              <a:t>他们 也 是 法国 人 吗？</a:t>
            </a:r>
            <a:r>
              <a:rPr lang="en-US" dirty="0" err="1">
                <a:effectLst/>
              </a:rPr>
              <a:t>Tāmen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yě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shì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Fǎguó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rén</a:t>
            </a:r>
            <a:r>
              <a:rPr lang="en-US" dirty="0">
                <a:effectLst/>
              </a:rPr>
              <a:t> ma</a:t>
            </a:r>
            <a:r>
              <a:rPr lang="en-US" dirty="0" smtClean="0">
                <a:effectLst/>
              </a:rPr>
              <a:t>?</a:t>
            </a:r>
          </a:p>
          <a:p>
            <a:pPr lvl="1"/>
            <a:r>
              <a:rPr lang="en-US" dirty="0" smtClean="0">
                <a:effectLst/>
              </a:rPr>
              <a:t>Are </a:t>
            </a:r>
            <a:r>
              <a:rPr lang="en-US" dirty="0">
                <a:effectLst/>
              </a:rPr>
              <a:t>they also French</a:t>
            </a:r>
            <a:r>
              <a:rPr lang="en-US" dirty="0" smtClean="0">
                <a:effectLst/>
              </a:rPr>
              <a:t>?</a:t>
            </a:r>
            <a:br>
              <a:rPr lang="en-US" dirty="0" smtClean="0">
                <a:effectLst/>
              </a:rPr>
            </a:br>
            <a:endParaRPr lang="en-US" dirty="0">
              <a:effectLst/>
            </a:endParaRPr>
          </a:p>
          <a:p>
            <a:r>
              <a:rPr lang="ja-JP" altLang="en-US" dirty="0">
                <a:effectLst/>
              </a:rPr>
              <a:t>我 也 想 学 中文。</a:t>
            </a:r>
            <a:r>
              <a:rPr lang="en-US" dirty="0" err="1">
                <a:effectLst/>
              </a:rPr>
              <a:t>Wǒ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yě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xiǎng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xué</a:t>
            </a:r>
            <a:r>
              <a:rPr lang="en-US" dirty="0">
                <a:effectLst/>
              </a:rPr>
              <a:t> </a:t>
            </a:r>
            <a:r>
              <a:rPr lang="en-US" dirty="0" err="1" smtClean="0">
                <a:effectLst/>
              </a:rPr>
              <a:t>Zhōngwén</a:t>
            </a:r>
            <a:r>
              <a:rPr lang="en-US" dirty="0" smtClean="0">
                <a:effectLst/>
              </a:rPr>
              <a:t>.</a:t>
            </a:r>
          </a:p>
          <a:p>
            <a:pPr lvl="1"/>
            <a:r>
              <a:rPr lang="en-US" dirty="0" smtClean="0">
                <a:effectLst/>
              </a:rPr>
              <a:t>I </a:t>
            </a:r>
            <a:r>
              <a:rPr lang="en-US" dirty="0">
                <a:effectLst/>
              </a:rPr>
              <a:t>also want to </a:t>
            </a:r>
            <a:r>
              <a:rPr lang="en-US" dirty="0" smtClean="0">
                <a:effectLst/>
              </a:rPr>
              <a:t>learn Chinese.</a:t>
            </a:r>
            <a:br>
              <a:rPr lang="en-US" dirty="0" smtClean="0">
                <a:effectLst/>
              </a:rPr>
            </a:br>
            <a:endParaRPr lang="en-US" dirty="0">
              <a:effectLst/>
            </a:endParaRPr>
          </a:p>
          <a:p>
            <a:r>
              <a:rPr lang="ja-JP" altLang="en-US" dirty="0">
                <a:effectLst/>
              </a:rPr>
              <a:t>他们 也 会 去吗？</a:t>
            </a:r>
            <a:r>
              <a:rPr lang="en-US" dirty="0" err="1">
                <a:effectLst/>
              </a:rPr>
              <a:t>Tāmen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yě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huì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qù</a:t>
            </a:r>
            <a:r>
              <a:rPr lang="en-US" dirty="0">
                <a:effectLst/>
              </a:rPr>
              <a:t> ma</a:t>
            </a:r>
            <a:r>
              <a:rPr lang="en-US" dirty="0" smtClean="0">
                <a:effectLst/>
              </a:rPr>
              <a:t>?</a:t>
            </a:r>
          </a:p>
          <a:p>
            <a:pPr lvl="1"/>
            <a:r>
              <a:rPr lang="en-US" dirty="0" smtClean="0">
                <a:effectLst/>
              </a:rPr>
              <a:t>Will they </a:t>
            </a:r>
            <a:r>
              <a:rPr lang="en-US" dirty="0">
                <a:effectLst/>
              </a:rPr>
              <a:t>also </a:t>
            </a:r>
            <a:r>
              <a:rPr lang="en-US" dirty="0" smtClean="0">
                <a:effectLst/>
              </a:rPr>
              <a:t>go?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Examples (Continued)</a:t>
            </a:r>
            <a:endParaRPr dirty="0"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244381"/>
            <a:ext cx="8520600" cy="33442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ja-JP" altLang="en-US" dirty="0">
                <a:effectLst/>
              </a:rPr>
              <a:t>我 妈妈 也 喜欢 吃 饺子。</a:t>
            </a:r>
            <a:r>
              <a:rPr lang="en-US" dirty="0" err="1">
                <a:effectLst/>
              </a:rPr>
              <a:t>Wǒ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māma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yě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xǐhuan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chī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jiǎozi</a:t>
            </a:r>
            <a:r>
              <a:rPr lang="en-US" dirty="0" smtClean="0">
                <a:effectLst/>
              </a:rPr>
              <a:t>.</a:t>
            </a:r>
          </a:p>
          <a:p>
            <a:pPr lvl="1"/>
            <a:r>
              <a:rPr lang="en-US" dirty="0" smtClean="0">
                <a:effectLst/>
              </a:rPr>
              <a:t>My </a:t>
            </a:r>
            <a:r>
              <a:rPr lang="en-US" dirty="0">
                <a:effectLst/>
              </a:rPr>
              <a:t>mother likes to eat </a:t>
            </a:r>
            <a:r>
              <a:rPr lang="en-US" dirty="0" smtClean="0">
                <a:effectLst/>
              </a:rPr>
              <a:t>dumplings </a:t>
            </a:r>
            <a:r>
              <a:rPr lang="en-US" dirty="0">
                <a:effectLst/>
              </a:rPr>
              <a:t>too</a:t>
            </a:r>
            <a:r>
              <a:rPr lang="en-US" dirty="0" smtClean="0">
                <a:effectLst/>
              </a:rPr>
              <a:t>.</a:t>
            </a:r>
            <a:br>
              <a:rPr lang="en-US" dirty="0" smtClean="0">
                <a:effectLst/>
              </a:rPr>
            </a:br>
            <a:endParaRPr lang="en-US" dirty="0">
              <a:effectLst/>
            </a:endParaRPr>
          </a:p>
          <a:p>
            <a:r>
              <a:rPr lang="ja-JP" altLang="en-US" dirty="0">
                <a:effectLst/>
              </a:rPr>
              <a:t>孩子 也 可以 </a:t>
            </a:r>
            <a:r>
              <a:rPr lang="ja-JP" altLang="en-US" dirty="0" smtClean="0">
                <a:effectLst/>
              </a:rPr>
              <a:t>喝 可</a:t>
            </a:r>
            <a:r>
              <a:rPr lang="ja-JP" altLang="en-US" dirty="0">
                <a:effectLst/>
              </a:rPr>
              <a:t>乐 吗？</a:t>
            </a:r>
            <a:r>
              <a:rPr lang="en-US" dirty="0" err="1">
                <a:effectLst/>
              </a:rPr>
              <a:t>Háizi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yě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kěyǐ</a:t>
            </a:r>
            <a:r>
              <a:rPr lang="en-US" dirty="0">
                <a:effectLst/>
              </a:rPr>
              <a:t> </a:t>
            </a:r>
            <a:r>
              <a:rPr lang="en-US" dirty="0" err="1" smtClean="0">
                <a:effectLst/>
              </a:rPr>
              <a:t>hē</a:t>
            </a:r>
            <a:r>
              <a:rPr lang="en-US" dirty="0" smtClean="0">
                <a:effectLst/>
              </a:rPr>
              <a:t> </a:t>
            </a:r>
            <a:r>
              <a:rPr lang="en-US" dirty="0" err="1">
                <a:effectLst/>
              </a:rPr>
              <a:t>k</a:t>
            </a:r>
            <a:r>
              <a:rPr lang="en-US" dirty="0" err="1" smtClean="0">
                <a:effectLst/>
              </a:rPr>
              <a:t>ělè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ma</a:t>
            </a:r>
            <a:r>
              <a:rPr lang="en-US" dirty="0" smtClean="0">
                <a:effectLst/>
              </a:rPr>
              <a:t>? </a:t>
            </a:r>
          </a:p>
          <a:p>
            <a:pPr lvl="1"/>
            <a:r>
              <a:rPr lang="en-US" dirty="0" smtClean="0">
                <a:effectLst/>
              </a:rPr>
              <a:t>Can </a:t>
            </a:r>
            <a:r>
              <a:rPr lang="en-US" dirty="0">
                <a:effectLst/>
              </a:rPr>
              <a:t>kids drink </a:t>
            </a:r>
            <a:r>
              <a:rPr lang="en-US" dirty="0" smtClean="0">
                <a:effectLst/>
              </a:rPr>
              <a:t>soda too?</a:t>
            </a:r>
            <a:br>
              <a:rPr lang="en-US" dirty="0" smtClean="0">
                <a:effectLst/>
              </a:rPr>
            </a:br>
            <a:endParaRPr lang="en-US" dirty="0">
              <a:effectLst/>
            </a:endParaRPr>
          </a:p>
          <a:p>
            <a:r>
              <a:rPr lang="ja-JP" altLang="en-US" dirty="0">
                <a:effectLst/>
              </a:rPr>
              <a:t>你 也 想 来 我 家 吗？</a:t>
            </a:r>
            <a:r>
              <a:rPr lang="en-US" dirty="0" err="1">
                <a:effectLst/>
              </a:rPr>
              <a:t>Nǐ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yě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xiǎng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lái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wǒ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de </a:t>
            </a:r>
            <a:r>
              <a:rPr lang="en-US" dirty="0" err="1" smtClean="0">
                <a:effectLst/>
              </a:rPr>
              <a:t>jiā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ma</a:t>
            </a:r>
            <a:r>
              <a:rPr lang="en-US" dirty="0" smtClean="0">
                <a:effectLst/>
              </a:rPr>
              <a:t>?</a:t>
            </a:r>
          </a:p>
          <a:p>
            <a:pPr lvl="1"/>
            <a:r>
              <a:rPr lang="en-US" dirty="0" smtClean="0">
                <a:effectLst/>
              </a:rPr>
              <a:t>Do </a:t>
            </a:r>
            <a:r>
              <a:rPr lang="en-US" dirty="0">
                <a:effectLst/>
              </a:rPr>
              <a:t>you want to come to my house too</a:t>
            </a:r>
            <a:r>
              <a:rPr lang="en-US" dirty="0" smtClean="0">
                <a:effectLst/>
              </a:rPr>
              <a:t>?</a:t>
            </a:r>
            <a:br>
              <a:rPr lang="en-US" dirty="0" smtClean="0">
                <a:effectLst/>
              </a:rPr>
            </a:br>
            <a:endParaRPr lang="en-US" dirty="0">
              <a:effectLst/>
            </a:endParaRPr>
          </a:p>
          <a:p>
            <a:r>
              <a:rPr lang="ja-JP" altLang="en-US" dirty="0">
                <a:effectLst/>
              </a:rPr>
              <a:t>她 也 觉得 这 个 老</a:t>
            </a:r>
            <a:r>
              <a:rPr lang="ja-JP" altLang="en-US" dirty="0" smtClean="0">
                <a:effectLst/>
              </a:rPr>
              <a:t>师 </a:t>
            </a:r>
            <a:r>
              <a:rPr lang="ja-JP" altLang="en-US" dirty="0">
                <a:effectLst/>
              </a:rPr>
              <a:t>好。</a:t>
            </a:r>
            <a:r>
              <a:rPr lang="en-US" dirty="0" err="1">
                <a:effectLst/>
              </a:rPr>
              <a:t>Tā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yě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juéde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zhège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lǎoshī</a:t>
            </a:r>
            <a:r>
              <a:rPr lang="en-US" dirty="0">
                <a:effectLst/>
              </a:rPr>
              <a:t> </a:t>
            </a:r>
            <a:r>
              <a:rPr lang="en-US" dirty="0" err="1" smtClean="0">
                <a:effectLst/>
              </a:rPr>
              <a:t>hǎo</a:t>
            </a:r>
            <a:r>
              <a:rPr lang="en-US" dirty="0" smtClean="0">
                <a:effectLst/>
              </a:rPr>
              <a:t>.</a:t>
            </a:r>
          </a:p>
          <a:p>
            <a:pPr lvl="1"/>
            <a:r>
              <a:rPr lang="en-US" dirty="0" smtClean="0">
                <a:effectLst/>
              </a:rPr>
              <a:t>She </a:t>
            </a:r>
            <a:r>
              <a:rPr lang="en-US" dirty="0">
                <a:effectLst/>
              </a:rPr>
              <a:t>also </a:t>
            </a:r>
            <a:r>
              <a:rPr lang="en-US" dirty="0" smtClean="0">
                <a:effectLst/>
              </a:rPr>
              <a:t>believes this </a:t>
            </a:r>
            <a:r>
              <a:rPr lang="en-US" dirty="0">
                <a:effectLst/>
              </a:rPr>
              <a:t>teacher </a:t>
            </a:r>
            <a:r>
              <a:rPr lang="en-US" dirty="0" smtClean="0">
                <a:effectLst/>
              </a:rPr>
              <a:t>is </a:t>
            </a:r>
            <a:r>
              <a:rPr lang="en-US" dirty="0">
                <a:effectLst/>
              </a:rPr>
              <a:t>good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Note:</a:t>
            </a:r>
            <a:endParaRPr dirty="0"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effectLst/>
              </a:rPr>
              <a:t>Let's take one more look at two different English sentences which mean the same thing, but can result in bad Chinese if you translate word-for-word</a:t>
            </a:r>
            <a:r>
              <a:rPr lang="en-US" dirty="0" smtClean="0">
                <a:effectLst/>
              </a:rPr>
              <a:t>.</a:t>
            </a:r>
          </a:p>
          <a:p>
            <a:pPr lvl="0"/>
            <a:endParaRPr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3909" t="47515" r="55273" b="22909"/>
          <a:stretch/>
        </p:blipFill>
        <p:spPr>
          <a:xfrm>
            <a:off x="964275" y="2069870"/>
            <a:ext cx="1820489" cy="27995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24596" y="2319251"/>
            <a:ext cx="47798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+mj-lt"/>
              </a:rPr>
              <a:t>Note that the translation for the first sentence is "I also like it." </a:t>
            </a:r>
            <a:endParaRPr lang="en-US" sz="1500" dirty="0" smtClean="0">
              <a:solidFill>
                <a:schemeClr val="tx1"/>
              </a:solidFill>
              <a:latin typeface="+mj-lt"/>
            </a:endParaRPr>
          </a:p>
          <a:p>
            <a:endParaRPr lang="en-US" sz="1500" dirty="0">
              <a:solidFill>
                <a:schemeClr val="tx1"/>
              </a:solidFill>
              <a:latin typeface="+mj-lt"/>
            </a:endParaRPr>
          </a:p>
          <a:p>
            <a:r>
              <a:rPr lang="en-US" sz="1500" dirty="0" smtClean="0">
                <a:solidFill>
                  <a:schemeClr val="tx1"/>
                </a:solidFill>
                <a:latin typeface="+mj-lt"/>
              </a:rPr>
              <a:t>The </a:t>
            </a:r>
            <a:r>
              <a:rPr lang="en-US" sz="1500" dirty="0">
                <a:solidFill>
                  <a:schemeClr val="tx1"/>
                </a:solidFill>
                <a:latin typeface="+mj-lt"/>
              </a:rPr>
              <a:t>translation of the second sentence is "I like it too," which is equally correct in English, but translated word-for-word into Chinese, the 也 (</a:t>
            </a:r>
            <a:r>
              <a:rPr lang="en-US" sz="1500" dirty="0" err="1">
                <a:solidFill>
                  <a:schemeClr val="tx1"/>
                </a:solidFill>
                <a:latin typeface="+mj-lt"/>
              </a:rPr>
              <a:t>yě</a:t>
            </a:r>
            <a:r>
              <a:rPr lang="en-US" sz="1500" dirty="0">
                <a:solidFill>
                  <a:schemeClr val="tx1"/>
                </a:solidFill>
                <a:latin typeface="+mj-lt"/>
              </a:rPr>
              <a:t>) comes at the end of the sentence, which is </a:t>
            </a:r>
            <a:r>
              <a:rPr lang="en-US" sz="1500" i="1" dirty="0">
                <a:solidFill>
                  <a:schemeClr val="tx1"/>
                </a:solidFill>
                <a:latin typeface="+mj-lt"/>
              </a:rPr>
              <a:t>100% wrong</a:t>
            </a:r>
            <a:r>
              <a:rPr lang="en-US" sz="1500" dirty="0">
                <a:solidFill>
                  <a:schemeClr val="tx1"/>
                </a:solidFill>
                <a:latin typeface="+mj-lt"/>
              </a:rPr>
              <a:t> in Chinese.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Note on Negative Form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NOTE: in English, we replace the word "too" with "either" in negative sentences. For example:</a:t>
            </a:r>
          </a:p>
          <a:p>
            <a:endParaRPr lang="en-US" b="1" dirty="0" smtClean="0">
              <a:effectLst/>
            </a:endParaRPr>
          </a:p>
          <a:p>
            <a:r>
              <a:rPr lang="en-US" b="1" dirty="0" smtClean="0">
                <a:effectLst/>
              </a:rPr>
              <a:t>A:</a:t>
            </a:r>
            <a:r>
              <a:rPr lang="en-US" dirty="0" smtClean="0">
                <a:effectLst/>
              </a:rPr>
              <a:t>I </a:t>
            </a:r>
            <a:r>
              <a:rPr lang="en-US" dirty="0">
                <a:effectLst/>
              </a:rPr>
              <a:t>like cats.</a:t>
            </a:r>
          </a:p>
          <a:p>
            <a:r>
              <a:rPr lang="en-US" b="1" dirty="0">
                <a:effectLst/>
              </a:rPr>
              <a:t>B:</a:t>
            </a:r>
            <a:r>
              <a:rPr lang="en-US" dirty="0">
                <a:effectLst/>
              </a:rPr>
              <a:t>I like cats </a:t>
            </a:r>
            <a:r>
              <a:rPr lang="en-US" i="1" dirty="0">
                <a:effectLst/>
              </a:rPr>
              <a:t>too</a:t>
            </a:r>
            <a:r>
              <a:rPr lang="en-US" dirty="0">
                <a:effectLst/>
              </a:rPr>
              <a:t>.</a:t>
            </a:r>
          </a:p>
          <a:p>
            <a:endParaRPr lang="en-US" b="1" dirty="0" smtClean="0">
              <a:effectLst/>
            </a:endParaRPr>
          </a:p>
          <a:p>
            <a:r>
              <a:rPr lang="en-US" b="1" dirty="0" smtClean="0">
                <a:effectLst/>
              </a:rPr>
              <a:t>A</a:t>
            </a:r>
            <a:r>
              <a:rPr lang="en-US" b="1" dirty="0">
                <a:effectLst/>
              </a:rPr>
              <a:t>:</a:t>
            </a:r>
            <a:r>
              <a:rPr lang="en-US" dirty="0">
                <a:effectLst/>
              </a:rPr>
              <a:t> I </a:t>
            </a:r>
            <a:r>
              <a:rPr lang="en-US" i="1" dirty="0">
                <a:effectLst/>
              </a:rPr>
              <a:t>don't</a:t>
            </a:r>
            <a:r>
              <a:rPr lang="en-US" dirty="0">
                <a:effectLst/>
              </a:rPr>
              <a:t> like cats.</a:t>
            </a:r>
          </a:p>
          <a:p>
            <a:r>
              <a:rPr lang="en-US" b="1" dirty="0">
                <a:effectLst/>
              </a:rPr>
              <a:t>B:</a:t>
            </a:r>
            <a:r>
              <a:rPr lang="en-US" dirty="0">
                <a:effectLst/>
              </a:rPr>
              <a:t> I don't like cats </a:t>
            </a:r>
            <a:r>
              <a:rPr lang="en-US" i="1" dirty="0">
                <a:effectLst/>
              </a:rPr>
              <a:t>either</a:t>
            </a:r>
            <a:r>
              <a:rPr lang="en-US" dirty="0" smtClean="0">
                <a:effectLst/>
              </a:rPr>
              <a:t>.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In Chinese, regardless of whether the sentence is positive ("I like them </a:t>
            </a:r>
            <a:r>
              <a:rPr lang="en-US" b="1" dirty="0">
                <a:effectLst/>
              </a:rPr>
              <a:t>too</a:t>
            </a:r>
            <a:r>
              <a:rPr lang="en-US" dirty="0">
                <a:effectLst/>
              </a:rPr>
              <a:t>") or negative ("I </a:t>
            </a:r>
            <a:r>
              <a:rPr lang="en-US" b="1" dirty="0">
                <a:effectLst/>
              </a:rPr>
              <a:t>don't</a:t>
            </a:r>
            <a:r>
              <a:rPr lang="en-US" dirty="0">
                <a:effectLst/>
              </a:rPr>
              <a:t> like them </a:t>
            </a:r>
            <a:r>
              <a:rPr lang="en-US" b="1" dirty="0">
                <a:effectLst/>
              </a:rPr>
              <a:t>either</a:t>
            </a:r>
            <a:r>
              <a:rPr lang="en-US" dirty="0">
                <a:effectLst/>
              </a:rPr>
              <a:t>"), 也 (</a:t>
            </a:r>
            <a:r>
              <a:rPr lang="en-US" dirty="0" err="1">
                <a:effectLst/>
              </a:rPr>
              <a:t>yě</a:t>
            </a:r>
            <a:r>
              <a:rPr lang="en-US" dirty="0">
                <a:effectLst/>
              </a:rPr>
              <a:t>) is used the same way.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Just </a:t>
            </a:r>
            <a:r>
              <a:rPr lang="en-US" dirty="0">
                <a:effectLst/>
              </a:rPr>
              <a:t>make sure you put the 也 (</a:t>
            </a:r>
            <a:r>
              <a:rPr lang="en-US" dirty="0" err="1">
                <a:effectLst/>
              </a:rPr>
              <a:t>yě</a:t>
            </a:r>
            <a:r>
              <a:rPr lang="en-US" dirty="0">
                <a:effectLst/>
              </a:rPr>
              <a:t>) </a:t>
            </a:r>
            <a:r>
              <a:rPr lang="en-US" i="1" dirty="0">
                <a:effectLst/>
              </a:rPr>
              <a:t>before</a:t>
            </a:r>
            <a:r>
              <a:rPr lang="en-US" dirty="0">
                <a:effectLst/>
              </a:rPr>
              <a:t> the 不 (</a:t>
            </a:r>
            <a:r>
              <a:rPr lang="en-US" dirty="0" err="1">
                <a:effectLst/>
              </a:rPr>
              <a:t>bù</a:t>
            </a:r>
            <a:r>
              <a:rPr lang="en-US" dirty="0">
                <a:effectLst/>
              </a:rPr>
              <a:t>) or other negative part that comes before the verb.</a:t>
            </a:r>
          </a:p>
        </p:txBody>
      </p:sp>
    </p:spTree>
    <p:extLst>
      <p:ext uri="{BB962C8B-B14F-4D97-AF65-F5344CB8AC3E}">
        <p14:creationId xmlns:p14="http://schemas.microsoft.com/office/powerpoint/2010/main" val="353631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with the Negative Form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effectLst/>
              </a:rPr>
              <a:t>我 也 </a:t>
            </a:r>
            <a:r>
              <a:rPr lang="ja-JP" altLang="en-US" b="1" dirty="0">
                <a:effectLst/>
              </a:rPr>
              <a:t>不</a:t>
            </a:r>
            <a:r>
              <a:rPr lang="ja-JP" altLang="en-US" dirty="0">
                <a:effectLst/>
              </a:rPr>
              <a:t> 喜欢。</a:t>
            </a:r>
            <a:r>
              <a:rPr lang="en-US" dirty="0" err="1">
                <a:effectLst/>
              </a:rPr>
              <a:t>Wǒ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yě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bù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xǐhuan</a:t>
            </a:r>
            <a:r>
              <a:rPr lang="en-US" dirty="0" smtClean="0">
                <a:effectLst/>
              </a:rPr>
              <a:t>.</a:t>
            </a:r>
          </a:p>
          <a:p>
            <a:pPr lvl="1"/>
            <a:r>
              <a:rPr lang="en-US" dirty="0" smtClean="0">
                <a:effectLst/>
              </a:rPr>
              <a:t>I </a:t>
            </a:r>
            <a:r>
              <a:rPr lang="en-US" dirty="0">
                <a:effectLst/>
              </a:rPr>
              <a:t>don't like it either</a:t>
            </a:r>
            <a:r>
              <a:rPr lang="en-US" dirty="0" smtClean="0">
                <a:effectLst/>
              </a:rPr>
              <a:t>.</a:t>
            </a:r>
            <a:br>
              <a:rPr lang="en-US" dirty="0" smtClean="0">
                <a:effectLst/>
              </a:rPr>
            </a:br>
            <a:endParaRPr lang="en-US" dirty="0">
              <a:effectLst/>
            </a:endParaRPr>
          </a:p>
          <a:p>
            <a:r>
              <a:rPr lang="ja-JP" altLang="en-US" dirty="0">
                <a:effectLst/>
              </a:rPr>
              <a:t>我 也 </a:t>
            </a:r>
            <a:r>
              <a:rPr lang="ja-JP" altLang="en-US" b="1" dirty="0">
                <a:effectLst/>
              </a:rPr>
              <a:t>不</a:t>
            </a:r>
            <a:r>
              <a:rPr lang="ja-JP" altLang="en-US" dirty="0">
                <a:effectLst/>
              </a:rPr>
              <a:t> 知道。</a:t>
            </a:r>
            <a:r>
              <a:rPr lang="en-US" dirty="0" err="1">
                <a:effectLst/>
              </a:rPr>
              <a:t>Wǒ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yě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bù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zhīdào</a:t>
            </a:r>
            <a:r>
              <a:rPr lang="en-US" dirty="0" smtClean="0">
                <a:effectLst/>
              </a:rPr>
              <a:t>.</a:t>
            </a:r>
          </a:p>
          <a:p>
            <a:pPr lvl="1"/>
            <a:r>
              <a:rPr lang="en-US" dirty="0" smtClean="0">
                <a:effectLst/>
              </a:rPr>
              <a:t>I </a:t>
            </a:r>
            <a:r>
              <a:rPr lang="en-US" dirty="0">
                <a:effectLst/>
              </a:rPr>
              <a:t>don't know either</a:t>
            </a:r>
            <a:r>
              <a:rPr lang="en-US" dirty="0" smtClean="0">
                <a:effectLst/>
              </a:rPr>
              <a:t>.</a:t>
            </a:r>
            <a:br>
              <a:rPr lang="en-US" dirty="0" smtClean="0">
                <a:effectLst/>
              </a:rPr>
            </a:br>
            <a:endParaRPr lang="en-US" dirty="0">
              <a:effectLst/>
            </a:endParaRPr>
          </a:p>
          <a:p>
            <a:r>
              <a:rPr lang="ja-JP" altLang="en-US" dirty="0">
                <a:effectLst/>
              </a:rPr>
              <a:t>他 也 </a:t>
            </a:r>
            <a:r>
              <a:rPr lang="ja-JP" altLang="en-US" b="1" dirty="0">
                <a:effectLst/>
              </a:rPr>
              <a:t>没</a:t>
            </a:r>
            <a:r>
              <a:rPr lang="ja-JP" altLang="en-US" dirty="0">
                <a:effectLst/>
              </a:rPr>
              <a:t> 有。</a:t>
            </a:r>
            <a:r>
              <a:rPr lang="en-US" dirty="0" err="1">
                <a:effectLst/>
              </a:rPr>
              <a:t>Tā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yě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méiyǒu</a:t>
            </a:r>
            <a:r>
              <a:rPr lang="en-US" dirty="0" smtClean="0">
                <a:effectLst/>
              </a:rPr>
              <a:t>.</a:t>
            </a:r>
          </a:p>
          <a:p>
            <a:pPr lvl="1"/>
            <a:r>
              <a:rPr lang="en-US" dirty="0" smtClean="0">
                <a:effectLst/>
              </a:rPr>
              <a:t>He </a:t>
            </a:r>
            <a:r>
              <a:rPr lang="en-US" dirty="0">
                <a:effectLst/>
              </a:rPr>
              <a:t>doesn't have it either</a:t>
            </a:r>
            <a:r>
              <a:rPr lang="en-US" dirty="0" smtClean="0">
                <a:effectLst/>
              </a:rPr>
              <a:t>.</a:t>
            </a:r>
            <a:br>
              <a:rPr lang="en-US" dirty="0" smtClean="0">
                <a:effectLst/>
              </a:rPr>
            </a:br>
            <a:endParaRPr lang="en-US" dirty="0">
              <a:effectLst/>
            </a:endParaRPr>
          </a:p>
          <a:p>
            <a:r>
              <a:rPr lang="ja-JP" altLang="en-US" dirty="0">
                <a:effectLst/>
              </a:rPr>
              <a:t>你 也 </a:t>
            </a:r>
            <a:r>
              <a:rPr lang="ja-JP" altLang="en-US" b="1" dirty="0">
                <a:effectLst/>
              </a:rPr>
              <a:t>不</a:t>
            </a:r>
            <a:r>
              <a:rPr lang="ja-JP" altLang="en-US" dirty="0">
                <a:effectLst/>
              </a:rPr>
              <a:t> 想 来 我 家 吗？</a:t>
            </a:r>
            <a:r>
              <a:rPr lang="en-US" dirty="0" err="1">
                <a:effectLst/>
              </a:rPr>
              <a:t>Nǐ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yě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bù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xiǎng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lái</a:t>
            </a:r>
            <a:r>
              <a:rPr lang="en-US" dirty="0">
                <a:effectLst/>
              </a:rPr>
              <a:t> </a:t>
            </a:r>
            <a:r>
              <a:rPr lang="en-US" dirty="0" err="1" smtClean="0">
                <a:effectLst/>
              </a:rPr>
              <a:t>wǒ</a:t>
            </a:r>
            <a:r>
              <a:rPr lang="en-US" dirty="0" smtClean="0">
                <a:effectLst/>
              </a:rPr>
              <a:t> de </a:t>
            </a:r>
            <a:r>
              <a:rPr lang="en-US" dirty="0" err="1">
                <a:effectLst/>
              </a:rPr>
              <a:t>jiā</a:t>
            </a:r>
            <a:r>
              <a:rPr lang="en-US" dirty="0">
                <a:effectLst/>
              </a:rPr>
              <a:t> ma</a:t>
            </a:r>
            <a:r>
              <a:rPr lang="en-US" dirty="0" smtClean="0">
                <a:effectLst/>
              </a:rPr>
              <a:t>?</a:t>
            </a:r>
          </a:p>
          <a:p>
            <a:pPr lvl="1"/>
            <a:r>
              <a:rPr lang="en-US" dirty="0" smtClean="0">
                <a:effectLst/>
              </a:rPr>
              <a:t>You </a:t>
            </a:r>
            <a:r>
              <a:rPr lang="en-US" dirty="0">
                <a:effectLst/>
              </a:rPr>
              <a:t>don't want to come to my house either</a:t>
            </a:r>
            <a:r>
              <a:rPr lang="en-US" dirty="0" smtClean="0">
                <a:effectLst/>
              </a:rPr>
              <a:t>?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547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205</TotalTime>
  <Words>430</Words>
  <Application>Microsoft Office PowerPoint</Application>
  <PresentationFormat>On-screen Show (16:9)</PresentationFormat>
  <Paragraphs>112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Century Gothic</vt:lpstr>
      <vt:lpstr>MS Gothic</vt:lpstr>
      <vt:lpstr>Arial</vt:lpstr>
      <vt:lpstr>Mesh</vt:lpstr>
      <vt:lpstr>The “too” &amp; “(and) also” adverb: 也 (yě)</vt:lpstr>
      <vt:lpstr>Intro</vt:lpstr>
      <vt:lpstr>也 (yě) with Verb Phrases</vt:lpstr>
      <vt:lpstr>也 (yě) with Verb Phrases</vt:lpstr>
      <vt:lpstr>Examples (Continued)</vt:lpstr>
      <vt:lpstr>Examples (Continued)</vt:lpstr>
      <vt:lpstr>Note:</vt:lpstr>
      <vt:lpstr>A Note on Negative Form</vt:lpstr>
      <vt:lpstr>Examples with the Negative Form</vt:lpstr>
      <vt:lpstr>也 (yě) with Adjectives</vt:lpstr>
      <vt:lpstr>Structure</vt:lpstr>
      <vt:lpstr>Examples</vt:lpstr>
      <vt:lpstr>Examples (Continued)</vt:lpstr>
      <vt:lpstr>Expressing "Me Too" with 也 (yě)</vt:lpstr>
      <vt:lpstr>Expressing "Me Too" with 也 (yě)</vt:lpstr>
      <vt:lpstr>Example</vt:lpstr>
      <vt:lpstr>Example (Continued)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“all” &amp; “both” adverb: 都 (dōu)</dc:title>
  <cp:lastModifiedBy>Queena Roquemore</cp:lastModifiedBy>
  <cp:revision>12</cp:revision>
  <dcterms:modified xsi:type="dcterms:W3CDTF">2020-03-09T15:26:40Z</dcterms:modified>
</cp:coreProperties>
</file>