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5" r:id="rId12"/>
    <p:sldId id="272" r:id="rId13"/>
    <p:sldId id="274" r:id="rId14"/>
    <p:sldId id="267" r:id="rId15"/>
    <p:sldId id="268" r:id="rId16"/>
    <p:sldId id="276" r:id="rId17"/>
    <p:sldId id="286" r:id="rId18"/>
    <p:sldId id="269" r:id="rId19"/>
    <p:sldId id="278" r:id="rId20"/>
    <p:sldId id="279" r:id="rId21"/>
    <p:sldId id="280" r:id="rId22"/>
    <p:sldId id="281" r:id="rId23"/>
    <p:sldId id="282" r:id="rId24"/>
    <p:sldId id="285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D91E4-F8CB-41AC-B037-1CFB5A6F5199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A2B3F-5507-4EF0-A4A7-55413D36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NOTES SECTION. LOOK HERE TO SEE IF YOU HAVE TO COPY DOWN THE SLIDE OR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4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1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2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3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Write this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04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Write this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6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5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80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40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26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2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2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literally the same slide but with different pictures, it should have already been written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1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6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2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3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2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Write this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Write this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59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Write this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2B3F-5507-4EF0-A4A7-55413D36D6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547" y="110531"/>
            <a:ext cx="643890" cy="763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96347" y="110531"/>
            <a:ext cx="643889" cy="763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19599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21365" y="104229"/>
                </a:lnTo>
                <a:lnTo>
                  <a:pt x="80861" y="62394"/>
                </a:lnTo>
                <a:lnTo>
                  <a:pt x="122751" y="44636"/>
                </a:lnTo>
                <a:lnTo>
                  <a:pt x="171584" y="29404"/>
                </a:lnTo>
                <a:lnTo>
                  <a:pt x="226499" y="17010"/>
                </a:lnTo>
                <a:lnTo>
                  <a:pt x="286631" y="7769"/>
                </a:lnTo>
                <a:lnTo>
                  <a:pt x="351119" y="1994"/>
                </a:lnTo>
                <a:lnTo>
                  <a:pt x="419099" y="0"/>
                </a:lnTo>
                <a:lnTo>
                  <a:pt x="487080" y="1994"/>
                </a:lnTo>
                <a:lnTo>
                  <a:pt x="551568" y="7769"/>
                </a:lnTo>
                <a:lnTo>
                  <a:pt x="611700" y="17010"/>
                </a:lnTo>
                <a:lnTo>
                  <a:pt x="666614" y="29404"/>
                </a:lnTo>
                <a:lnTo>
                  <a:pt x="715448" y="44636"/>
                </a:lnTo>
                <a:lnTo>
                  <a:pt x="757337" y="62394"/>
                </a:lnTo>
                <a:lnTo>
                  <a:pt x="791420" y="82363"/>
                </a:lnTo>
                <a:lnTo>
                  <a:pt x="832714" y="127679"/>
                </a:lnTo>
                <a:lnTo>
                  <a:pt x="838199" y="152399"/>
                </a:lnTo>
                <a:lnTo>
                  <a:pt x="832714" y="177119"/>
                </a:lnTo>
                <a:lnTo>
                  <a:pt x="791420" y="222436"/>
                </a:lnTo>
                <a:lnTo>
                  <a:pt x="757337" y="242405"/>
                </a:lnTo>
                <a:lnTo>
                  <a:pt x="715448" y="260162"/>
                </a:lnTo>
                <a:lnTo>
                  <a:pt x="666614" y="275395"/>
                </a:lnTo>
                <a:lnTo>
                  <a:pt x="611700" y="287789"/>
                </a:lnTo>
                <a:lnTo>
                  <a:pt x="551568" y="297030"/>
                </a:lnTo>
                <a:lnTo>
                  <a:pt x="487080" y="302804"/>
                </a:lnTo>
                <a:lnTo>
                  <a:pt x="419099" y="304799"/>
                </a:lnTo>
                <a:lnTo>
                  <a:pt x="351119" y="302804"/>
                </a:lnTo>
                <a:lnTo>
                  <a:pt x="286631" y="297030"/>
                </a:lnTo>
                <a:lnTo>
                  <a:pt x="226499" y="287789"/>
                </a:lnTo>
                <a:lnTo>
                  <a:pt x="171584" y="275395"/>
                </a:lnTo>
                <a:lnTo>
                  <a:pt x="122751" y="260162"/>
                </a:lnTo>
                <a:lnTo>
                  <a:pt x="80861" y="242405"/>
                </a:lnTo>
                <a:lnTo>
                  <a:pt x="46779" y="222436"/>
                </a:lnTo>
                <a:lnTo>
                  <a:pt x="5485" y="177119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547" y="110531"/>
            <a:ext cx="643890" cy="7636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96347" y="110531"/>
            <a:ext cx="643889" cy="7636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609" y="642620"/>
            <a:ext cx="7746781" cy="1115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938020"/>
            <a:ext cx="4783455" cy="3132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1494" y="6309498"/>
            <a:ext cx="7972425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4198" y="1450657"/>
            <a:ext cx="4340860" cy="225959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1371600">
              <a:lnSpc>
                <a:spcPts val="8600"/>
              </a:lnSpc>
              <a:spcBef>
                <a:spcPts val="420"/>
              </a:spcBef>
              <a:tabLst>
                <a:tab pos="2089150" algn="l"/>
              </a:tabLst>
            </a:pPr>
            <a:r>
              <a:rPr sz="7200" spc="120" dirty="0"/>
              <a:t>The  </a:t>
            </a:r>
            <a:r>
              <a:rPr lang="en-US" sz="7200" spc="120" dirty="0"/>
              <a:t>New</a:t>
            </a:r>
            <a:r>
              <a:rPr sz="7200" dirty="0"/>
              <a:t>	</a:t>
            </a:r>
            <a:r>
              <a:rPr sz="7200" spc="-335" dirty="0"/>
              <a:t>S</a:t>
            </a:r>
            <a:r>
              <a:rPr sz="7200" spc="60" dirty="0"/>
              <a:t>ou</a:t>
            </a:r>
            <a:r>
              <a:rPr sz="7200" spc="-150" dirty="0"/>
              <a:t>t</a:t>
            </a:r>
            <a:r>
              <a:rPr sz="7200" spc="-30" dirty="0"/>
              <a:t>h</a:t>
            </a:r>
            <a:endParaRPr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FF431-25DF-462A-9AE5-9D1520FA19B5}"/>
              </a:ext>
            </a:extLst>
          </p:cNvPr>
          <p:cNvSpPr txBox="1"/>
          <p:nvPr/>
        </p:nvSpPr>
        <p:spPr>
          <a:xfrm>
            <a:off x="1216023" y="5433267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**Pay attention to the ‘notes’ section of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google slides. I do </a:t>
            </a:r>
            <a:r>
              <a:rPr 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want you to write down every slide. It’ll say in the section below which slide to copy**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C1CA408-7100-4785-A6A3-AE7FE5009C0F}"/>
              </a:ext>
            </a:extLst>
          </p:cNvPr>
          <p:cNvSpPr/>
          <p:nvPr/>
        </p:nvSpPr>
        <p:spPr>
          <a:xfrm>
            <a:off x="8763000" y="5715000"/>
            <a:ext cx="228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23E7C40-C415-4F7A-88FA-6A506D1651E1}"/>
              </a:ext>
            </a:extLst>
          </p:cNvPr>
          <p:cNvSpPr/>
          <p:nvPr/>
        </p:nvSpPr>
        <p:spPr>
          <a:xfrm>
            <a:off x="76200" y="5943600"/>
            <a:ext cx="356213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1902" y="1099820"/>
            <a:ext cx="4505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RACIAL </a:t>
            </a:r>
            <a:r>
              <a:rPr spc="65" dirty="0"/>
              <a:t>TENSIONS</a:t>
            </a:r>
            <a:r>
              <a:rPr spc="50" dirty="0"/>
              <a:t> </a:t>
            </a:r>
            <a:r>
              <a:rPr spc="5" dirty="0"/>
              <a:t>EXPLODE:</a:t>
            </a:r>
          </a:p>
        </p:txBody>
      </p:sp>
      <p:sp>
        <p:nvSpPr>
          <p:cNvPr id="3" name="object 3"/>
          <p:cNvSpPr/>
          <p:nvPr/>
        </p:nvSpPr>
        <p:spPr>
          <a:xfrm>
            <a:off x="4648200" y="1560512"/>
            <a:ext cx="3200400" cy="2401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1633220"/>
            <a:ext cx="4123054" cy="45123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2400" marR="67310" indent="-139700">
              <a:lnSpc>
                <a:spcPct val="99400"/>
              </a:lnSpc>
              <a:spcBef>
                <a:spcPts val="114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Forced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abolition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during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civil  </a:t>
            </a:r>
            <a:r>
              <a:rPr sz="2200" b="1" spc="-105" dirty="0">
                <a:solidFill>
                  <a:srgbClr val="FF3300"/>
                </a:solidFill>
                <a:latin typeface="Times New Roman"/>
                <a:cs typeface="Times New Roman"/>
              </a:rPr>
              <a:t>war,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90" dirty="0">
                <a:solidFill>
                  <a:srgbClr val="FF3300"/>
                </a:solidFill>
                <a:latin typeface="Times New Roman"/>
                <a:cs typeface="Times New Roman"/>
              </a:rPr>
              <a:t>North</a:t>
            </a:r>
            <a:r>
              <a:rPr sz="2200" b="1" spc="90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2200" b="1" spc="90" dirty="0">
                <a:solidFill>
                  <a:srgbClr val="FF3300"/>
                </a:solidFill>
                <a:latin typeface="Times New Roman"/>
                <a:cs typeface="Times New Roman"/>
              </a:rPr>
              <a:t>s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policies 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during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Reconstruction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provoked  a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great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deal of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racism and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ethnic 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hatred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throughout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</a:t>
            </a:r>
            <a:r>
              <a:rPr sz="2200" b="1" spc="4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South</a:t>
            </a:r>
            <a:endParaRPr sz="2200">
              <a:latin typeface="Times New Roman"/>
              <a:cs typeface="Times New Roman"/>
            </a:endParaRPr>
          </a:p>
          <a:p>
            <a:pPr marL="152400" marR="350520" indent="-139700">
              <a:lnSpc>
                <a:spcPct val="99400"/>
              </a:lnSpc>
              <a:spcBef>
                <a:spcPts val="67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Though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85" dirty="0">
                <a:solidFill>
                  <a:srgbClr val="FF3300"/>
                </a:solidFill>
                <a:latin typeface="Times New Roman"/>
                <a:cs typeface="Times New Roman"/>
              </a:rPr>
              <a:t>15</a:t>
            </a:r>
            <a:r>
              <a:rPr sz="2175" b="1" spc="-127" baseline="24904" dirty="0">
                <a:solidFill>
                  <a:srgbClr val="FF4C00"/>
                </a:solidFill>
                <a:latin typeface="Times New Roman"/>
                <a:cs typeface="Times New Roman"/>
              </a:rPr>
              <a:t>th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Amendment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guaranteed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African-Americans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right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vote,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many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used  </a:t>
            </a:r>
            <a:r>
              <a:rPr sz="2200" b="1" spc="-90" dirty="0">
                <a:solidFill>
                  <a:srgbClr val="FF3300"/>
                </a:solidFill>
                <a:latin typeface="Times New Roman"/>
                <a:cs typeface="Times New Roman"/>
              </a:rPr>
              <a:t>terror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tactics to </a:t>
            </a:r>
            <a:r>
              <a:rPr sz="2200" b="1" spc="-15" dirty="0">
                <a:solidFill>
                  <a:srgbClr val="FF4C00"/>
                </a:solidFill>
                <a:latin typeface="Arial"/>
                <a:cs typeface="Arial"/>
              </a:rPr>
              <a:t>“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scare</a:t>
            </a:r>
            <a:r>
              <a:rPr sz="2200" b="1" spc="-15" dirty="0">
                <a:solidFill>
                  <a:srgbClr val="FF4C00"/>
                </a:solidFill>
                <a:latin typeface="Arial"/>
                <a:cs typeface="Arial"/>
              </a:rPr>
              <a:t>”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blacks  </a:t>
            </a: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away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from</a:t>
            </a:r>
            <a:r>
              <a:rPr sz="2200" b="1" spc="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voting…</a:t>
            </a:r>
            <a:endParaRPr sz="2200">
              <a:latin typeface="Times New Roman"/>
              <a:cs typeface="Times New Roman"/>
            </a:endParaRPr>
          </a:p>
          <a:p>
            <a:pPr marL="152400" marR="5080" indent="-139700">
              <a:lnSpc>
                <a:spcPts val="2600"/>
              </a:lnSpc>
              <a:spcBef>
                <a:spcPts val="67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Others,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like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Tom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Watson,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tried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 </a:t>
            </a: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get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laws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passed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taking </a:t>
            </a: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away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right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vote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for</a:t>
            </a:r>
            <a:r>
              <a:rPr sz="2200" b="1" spc="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blacks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3733800"/>
            <a:ext cx="3048000" cy="2265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72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21365" y="104229"/>
                </a:lnTo>
                <a:lnTo>
                  <a:pt x="80861" y="62394"/>
                </a:lnTo>
                <a:lnTo>
                  <a:pt x="122751" y="44636"/>
                </a:lnTo>
                <a:lnTo>
                  <a:pt x="171584" y="29404"/>
                </a:lnTo>
                <a:lnTo>
                  <a:pt x="226499" y="17010"/>
                </a:lnTo>
                <a:lnTo>
                  <a:pt x="286631" y="7769"/>
                </a:lnTo>
                <a:lnTo>
                  <a:pt x="351119" y="1994"/>
                </a:lnTo>
                <a:lnTo>
                  <a:pt x="419099" y="0"/>
                </a:lnTo>
                <a:lnTo>
                  <a:pt x="487080" y="1994"/>
                </a:lnTo>
                <a:lnTo>
                  <a:pt x="551567" y="7769"/>
                </a:lnTo>
                <a:lnTo>
                  <a:pt x="611700" y="17010"/>
                </a:lnTo>
                <a:lnTo>
                  <a:pt x="666614" y="29404"/>
                </a:lnTo>
                <a:lnTo>
                  <a:pt x="715448" y="44636"/>
                </a:lnTo>
                <a:lnTo>
                  <a:pt x="757337" y="62394"/>
                </a:lnTo>
                <a:lnTo>
                  <a:pt x="791420" y="82363"/>
                </a:lnTo>
                <a:lnTo>
                  <a:pt x="832714" y="127679"/>
                </a:lnTo>
                <a:lnTo>
                  <a:pt x="838199" y="152399"/>
                </a:lnTo>
                <a:lnTo>
                  <a:pt x="832714" y="177119"/>
                </a:lnTo>
                <a:lnTo>
                  <a:pt x="791420" y="222436"/>
                </a:lnTo>
                <a:lnTo>
                  <a:pt x="757337" y="242405"/>
                </a:lnTo>
                <a:lnTo>
                  <a:pt x="715448" y="260162"/>
                </a:lnTo>
                <a:lnTo>
                  <a:pt x="666614" y="275395"/>
                </a:lnTo>
                <a:lnTo>
                  <a:pt x="611700" y="287789"/>
                </a:lnTo>
                <a:lnTo>
                  <a:pt x="551567" y="297030"/>
                </a:lnTo>
                <a:lnTo>
                  <a:pt x="487080" y="302804"/>
                </a:lnTo>
                <a:lnTo>
                  <a:pt x="419099" y="304799"/>
                </a:lnTo>
                <a:lnTo>
                  <a:pt x="351119" y="302804"/>
                </a:lnTo>
                <a:lnTo>
                  <a:pt x="286631" y="297030"/>
                </a:lnTo>
                <a:lnTo>
                  <a:pt x="226499" y="287789"/>
                </a:lnTo>
                <a:lnTo>
                  <a:pt x="171584" y="275395"/>
                </a:lnTo>
                <a:lnTo>
                  <a:pt x="122751" y="260162"/>
                </a:lnTo>
                <a:lnTo>
                  <a:pt x="80861" y="242405"/>
                </a:lnTo>
                <a:lnTo>
                  <a:pt x="46779" y="222436"/>
                </a:lnTo>
                <a:lnTo>
                  <a:pt x="5485" y="177119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2819" y="106044"/>
            <a:ext cx="7767320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Identify the ways individuals, groups, and events attempted to shape the New South; include the Bourbon Triumvirate, Henry Grady</a:t>
            </a:r>
            <a:r>
              <a:rPr sz="1600" b="1" spc="15" dirty="0">
                <a:latin typeface="Times New Roman"/>
                <a:cs typeface="Times New Roman"/>
              </a:rPr>
              <a:t>, </a:t>
            </a:r>
            <a:r>
              <a:rPr sz="1600" b="1" spc="-25" dirty="0">
                <a:latin typeface="Times New Roman"/>
                <a:cs typeface="Times New Roman"/>
              </a:rPr>
              <a:t>Tom </a:t>
            </a:r>
            <a:r>
              <a:rPr sz="1600" b="1" spc="-50" dirty="0">
                <a:latin typeface="Times New Roman"/>
                <a:cs typeface="Times New Roman"/>
              </a:rPr>
              <a:t>Watson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dirty="0">
                <a:latin typeface="Times New Roman"/>
                <a:cs typeface="Times New Roman"/>
              </a:rPr>
              <a:t>Populists,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spc="-85" dirty="0">
                <a:latin typeface="Times New Roman"/>
                <a:cs typeface="Times New Roman"/>
              </a:rPr>
              <a:t>1906 </a:t>
            </a:r>
            <a:r>
              <a:rPr sz="1600" b="1" spc="-40" dirty="0">
                <a:latin typeface="Times New Roman"/>
                <a:cs typeface="Times New Roman"/>
              </a:rPr>
              <a:t>Atlanta </a:t>
            </a:r>
            <a:r>
              <a:rPr sz="1600" b="1" spc="-5" dirty="0">
                <a:latin typeface="Times New Roman"/>
                <a:cs typeface="Times New Roman"/>
              </a:rPr>
              <a:t>Riot, the </a:t>
            </a:r>
            <a:r>
              <a:rPr sz="1600" b="1" spc="5" dirty="0">
                <a:latin typeface="Times New Roman"/>
                <a:cs typeface="Times New Roman"/>
              </a:rPr>
              <a:t>Leo </a:t>
            </a:r>
            <a:r>
              <a:rPr sz="1600" b="1" spc="-55" dirty="0">
                <a:latin typeface="Times New Roman"/>
                <a:cs typeface="Times New Roman"/>
              </a:rPr>
              <a:t>Frank </a:t>
            </a:r>
            <a:r>
              <a:rPr sz="1600" b="1" spc="-5" dirty="0">
                <a:latin typeface="Times New Roman"/>
                <a:cs typeface="Times New Roman"/>
              </a:rPr>
              <a:t>Case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510" marR="5080" algn="ctr">
              <a:lnSpc>
                <a:spcPct val="99000"/>
              </a:lnSpc>
              <a:spcBef>
                <a:spcPts val="125"/>
              </a:spcBef>
            </a:pPr>
            <a:r>
              <a:rPr spc="15" dirty="0"/>
              <a:t>Thought </a:t>
            </a:r>
            <a:r>
              <a:rPr spc="-5" dirty="0"/>
              <a:t>the </a:t>
            </a:r>
            <a:r>
              <a:rPr spc="-95" dirty="0"/>
              <a:t>14</a:t>
            </a:r>
            <a:r>
              <a:rPr sz="2400" spc="-142" baseline="24305" dirty="0">
                <a:solidFill>
                  <a:srgbClr val="FF4C00"/>
                </a:solidFill>
              </a:rPr>
              <a:t>th </a:t>
            </a:r>
            <a:r>
              <a:rPr sz="2400" spc="-25" dirty="0"/>
              <a:t>and </a:t>
            </a:r>
            <a:r>
              <a:rPr sz="2400" spc="-95" dirty="0"/>
              <a:t>15</a:t>
            </a:r>
            <a:r>
              <a:rPr sz="2400" spc="-142" baseline="24305" dirty="0">
                <a:solidFill>
                  <a:srgbClr val="FF4C00"/>
                </a:solidFill>
              </a:rPr>
              <a:t>th </a:t>
            </a:r>
            <a:r>
              <a:rPr sz="2400" spc="-5" dirty="0"/>
              <a:t>Amendments </a:t>
            </a:r>
            <a:r>
              <a:rPr sz="2400" spc="5" dirty="0"/>
              <a:t>made </a:t>
            </a:r>
            <a:r>
              <a:rPr sz="2400" spc="-60" dirty="0"/>
              <a:t>African-  </a:t>
            </a:r>
            <a:r>
              <a:rPr sz="2400" spc="-30" dirty="0"/>
              <a:t>Americans </a:t>
            </a:r>
            <a:r>
              <a:rPr sz="2400" spc="-50" dirty="0"/>
              <a:t>fully </a:t>
            </a:r>
            <a:r>
              <a:rPr sz="2400" spc="-10" dirty="0"/>
              <a:t>equal, </a:t>
            </a:r>
            <a:r>
              <a:rPr sz="2400" spc="-20" dirty="0"/>
              <a:t>participating </a:t>
            </a:r>
            <a:r>
              <a:rPr sz="2400" spc="15" dirty="0"/>
              <a:t>citizens, </a:t>
            </a:r>
            <a:r>
              <a:rPr sz="2400" spc="-15" dirty="0"/>
              <a:t>discrimination  </a:t>
            </a:r>
            <a:r>
              <a:rPr sz="2400" spc="5" dirty="0"/>
              <a:t>continued </a:t>
            </a:r>
            <a:r>
              <a:rPr sz="2400" spc="-25" dirty="0"/>
              <a:t>through </a:t>
            </a:r>
            <a:r>
              <a:rPr sz="2400" spc="-55" dirty="0"/>
              <a:t>a </a:t>
            </a:r>
            <a:r>
              <a:rPr sz="2400" dirty="0"/>
              <a:t>series </a:t>
            </a:r>
            <a:r>
              <a:rPr sz="2400" spc="-15" dirty="0"/>
              <a:t>of</a:t>
            </a:r>
            <a:r>
              <a:rPr sz="2400" spc="430" dirty="0"/>
              <a:t> </a:t>
            </a:r>
            <a:r>
              <a:rPr sz="2400" spc="-5" dirty="0">
                <a:latin typeface="Arial"/>
                <a:cs typeface="Arial"/>
              </a:rPr>
              <a:t>“</a:t>
            </a:r>
            <a:r>
              <a:rPr sz="2400" spc="-5" dirty="0"/>
              <a:t>loopholes</a:t>
            </a:r>
            <a:r>
              <a:rPr sz="2400" spc="-5" dirty="0">
                <a:latin typeface="Arial"/>
                <a:cs typeface="Arial"/>
              </a:rPr>
              <a:t>”</a:t>
            </a:r>
            <a:r>
              <a:rPr sz="2400" spc="-5" dirty="0"/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820" y="106044"/>
            <a:ext cx="769175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93065" marR="5080" indent="-381000">
              <a:lnSpc>
                <a:spcPts val="1900"/>
              </a:lnSpc>
              <a:spcBef>
                <a:spcPts val="180"/>
              </a:spcBef>
            </a:pPr>
            <a:r>
              <a:rPr sz="1600" b="1" spc="15" dirty="0">
                <a:latin typeface="Times New Roman"/>
                <a:cs typeface="Times New Roman"/>
              </a:rPr>
              <a:t>Lesson </a:t>
            </a:r>
            <a:r>
              <a:rPr sz="1600" b="1" spc="-20" dirty="0">
                <a:latin typeface="Times New Roman"/>
                <a:cs typeface="Times New Roman"/>
              </a:rPr>
              <a:t>Two </a:t>
            </a:r>
            <a:r>
              <a:rPr sz="1600" b="1" spc="-10" dirty="0">
                <a:latin typeface="Times New Roman"/>
                <a:cs typeface="Times New Roman"/>
              </a:rPr>
              <a:t>(SS8H7b) </a:t>
            </a:r>
            <a:r>
              <a:rPr sz="1600" b="1" dirty="0">
                <a:latin typeface="Times New Roman"/>
                <a:cs typeface="Times New Roman"/>
              </a:rPr>
              <a:t>– </a:t>
            </a:r>
            <a:r>
              <a:rPr sz="1600" b="1" spc="25" dirty="0">
                <a:latin typeface="Times New Roman"/>
                <a:cs typeface="Times New Roman"/>
              </a:rPr>
              <a:t>The </a:t>
            </a:r>
            <a:r>
              <a:rPr sz="1600" b="1" spc="-5" dirty="0">
                <a:latin typeface="Times New Roman"/>
                <a:cs typeface="Times New Roman"/>
              </a:rPr>
              <a:t>student </a:t>
            </a:r>
            <a:r>
              <a:rPr sz="1600" b="1" spc="-20" dirty="0">
                <a:latin typeface="Times New Roman"/>
                <a:cs typeface="Times New Roman"/>
              </a:rPr>
              <a:t>will </a:t>
            </a:r>
            <a:r>
              <a:rPr sz="1600" i="1" spc="-130" dirty="0">
                <a:solidFill>
                  <a:srgbClr val="FF3300"/>
                </a:solidFill>
                <a:latin typeface="Times New Roman"/>
                <a:cs typeface="Times New Roman"/>
              </a:rPr>
              <a:t>analyze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spc="-10" dirty="0">
                <a:latin typeface="Times New Roman"/>
                <a:cs typeface="Times New Roman"/>
              </a:rPr>
              <a:t>denial of </a:t>
            </a:r>
            <a:r>
              <a:rPr sz="1600" b="1" spc="-20" dirty="0">
                <a:latin typeface="Times New Roman"/>
                <a:cs typeface="Times New Roman"/>
              </a:rPr>
              <a:t>rights </a:t>
            </a:r>
            <a:r>
              <a:rPr sz="1600" b="1" dirty="0">
                <a:latin typeface="Times New Roman"/>
                <a:cs typeface="Times New Roman"/>
              </a:rPr>
              <a:t>to </a:t>
            </a:r>
            <a:r>
              <a:rPr sz="1600" b="1" spc="-30" dirty="0">
                <a:latin typeface="Times New Roman"/>
                <a:cs typeface="Times New Roman"/>
              </a:rPr>
              <a:t>African-Americans  </a:t>
            </a:r>
            <a:r>
              <a:rPr sz="1600" b="1" spc="-15" dirty="0">
                <a:latin typeface="Times New Roman"/>
                <a:cs typeface="Times New Roman"/>
              </a:rPr>
              <a:t>through </a:t>
            </a:r>
            <a:r>
              <a:rPr sz="1600" b="1" spc="-60" dirty="0">
                <a:latin typeface="Times New Roman"/>
                <a:cs typeface="Times New Roman"/>
              </a:rPr>
              <a:t>Jim Crow </a:t>
            </a:r>
            <a:r>
              <a:rPr sz="1600" b="1" spc="-10" dirty="0">
                <a:latin typeface="Times New Roman"/>
                <a:cs typeface="Times New Roman"/>
              </a:rPr>
              <a:t>laws, </a:t>
            </a:r>
            <a:r>
              <a:rPr sz="1600" i="1" spc="-160" dirty="0">
                <a:latin typeface="Times New Roman"/>
                <a:cs typeface="Times New Roman"/>
              </a:rPr>
              <a:t>Plessy </a:t>
            </a:r>
            <a:r>
              <a:rPr sz="1600" i="1" spc="-135" dirty="0">
                <a:latin typeface="Times New Roman"/>
                <a:cs typeface="Times New Roman"/>
              </a:rPr>
              <a:t>vs. </a:t>
            </a:r>
            <a:r>
              <a:rPr sz="1600" i="1" spc="-155" dirty="0">
                <a:latin typeface="Times New Roman"/>
                <a:cs typeface="Times New Roman"/>
              </a:rPr>
              <a:t>Ferguson</a:t>
            </a:r>
            <a:r>
              <a:rPr sz="1600" b="1" spc="-155" dirty="0">
                <a:latin typeface="Times New Roman"/>
                <a:cs typeface="Times New Roman"/>
              </a:rPr>
              <a:t>, </a:t>
            </a:r>
            <a:r>
              <a:rPr sz="1600" b="1" spc="-5" dirty="0">
                <a:latin typeface="Times New Roman"/>
                <a:cs typeface="Times New Roman"/>
              </a:rPr>
              <a:t>disenfranchisement,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-40" dirty="0">
                <a:latin typeface="Times New Roman"/>
                <a:cs typeface="Times New Roman"/>
              </a:rPr>
              <a:t>racial</a:t>
            </a:r>
            <a:r>
              <a:rPr sz="1600" b="1" spc="-155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violence.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21365" y="104229"/>
                </a:lnTo>
                <a:lnTo>
                  <a:pt x="80861" y="62394"/>
                </a:lnTo>
                <a:lnTo>
                  <a:pt x="122751" y="44636"/>
                </a:lnTo>
                <a:lnTo>
                  <a:pt x="171584" y="29404"/>
                </a:lnTo>
                <a:lnTo>
                  <a:pt x="226499" y="17010"/>
                </a:lnTo>
                <a:lnTo>
                  <a:pt x="286631" y="7769"/>
                </a:lnTo>
                <a:lnTo>
                  <a:pt x="351119" y="1994"/>
                </a:lnTo>
                <a:lnTo>
                  <a:pt x="419099" y="0"/>
                </a:lnTo>
                <a:lnTo>
                  <a:pt x="487079" y="1994"/>
                </a:lnTo>
                <a:lnTo>
                  <a:pt x="551567" y="7769"/>
                </a:lnTo>
                <a:lnTo>
                  <a:pt x="611700" y="17010"/>
                </a:lnTo>
                <a:lnTo>
                  <a:pt x="666614" y="29404"/>
                </a:lnTo>
                <a:lnTo>
                  <a:pt x="715448" y="44636"/>
                </a:lnTo>
                <a:lnTo>
                  <a:pt x="757337" y="62394"/>
                </a:lnTo>
                <a:lnTo>
                  <a:pt x="791420" y="82363"/>
                </a:lnTo>
                <a:lnTo>
                  <a:pt x="832714" y="127679"/>
                </a:lnTo>
                <a:lnTo>
                  <a:pt x="838199" y="152399"/>
                </a:lnTo>
                <a:lnTo>
                  <a:pt x="832714" y="177119"/>
                </a:lnTo>
                <a:lnTo>
                  <a:pt x="791420" y="222436"/>
                </a:lnTo>
                <a:lnTo>
                  <a:pt x="757337" y="242405"/>
                </a:lnTo>
                <a:lnTo>
                  <a:pt x="715448" y="260162"/>
                </a:lnTo>
                <a:lnTo>
                  <a:pt x="666614" y="275395"/>
                </a:lnTo>
                <a:lnTo>
                  <a:pt x="611700" y="287789"/>
                </a:lnTo>
                <a:lnTo>
                  <a:pt x="551567" y="297030"/>
                </a:lnTo>
                <a:lnTo>
                  <a:pt x="487079" y="302804"/>
                </a:lnTo>
                <a:lnTo>
                  <a:pt x="419099" y="304799"/>
                </a:lnTo>
                <a:lnTo>
                  <a:pt x="351119" y="302804"/>
                </a:lnTo>
                <a:lnTo>
                  <a:pt x="286631" y="297030"/>
                </a:lnTo>
                <a:lnTo>
                  <a:pt x="226499" y="287789"/>
                </a:lnTo>
                <a:lnTo>
                  <a:pt x="171584" y="275395"/>
                </a:lnTo>
                <a:lnTo>
                  <a:pt x="122751" y="260162"/>
                </a:lnTo>
                <a:lnTo>
                  <a:pt x="80861" y="242405"/>
                </a:lnTo>
                <a:lnTo>
                  <a:pt x="46779" y="222436"/>
                </a:lnTo>
                <a:lnTo>
                  <a:pt x="5485" y="177119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2400" marR="5080" indent="-139700">
              <a:lnSpc>
                <a:spcPct val="99400"/>
              </a:lnSpc>
              <a:spcBef>
                <a:spcPts val="114"/>
              </a:spcBef>
              <a:buChar char="-"/>
              <a:tabLst>
                <a:tab pos="175895" algn="l"/>
              </a:tabLst>
            </a:pPr>
            <a:r>
              <a:rPr spc="-20" dirty="0"/>
              <a:t>Racial </a:t>
            </a:r>
            <a:r>
              <a:rPr spc="-15" dirty="0"/>
              <a:t>violence: </a:t>
            </a:r>
            <a:r>
              <a:rPr spc="-5" dirty="0"/>
              <a:t>the </a:t>
            </a:r>
            <a:r>
              <a:rPr spc="-100" dirty="0"/>
              <a:t>Ku </a:t>
            </a:r>
            <a:r>
              <a:rPr spc="-70" dirty="0"/>
              <a:t>Klux </a:t>
            </a:r>
            <a:r>
              <a:rPr spc="-80" dirty="0"/>
              <a:t>Klan </a:t>
            </a:r>
            <a:r>
              <a:rPr spc="20" dirty="0"/>
              <a:t>used  </a:t>
            </a:r>
            <a:r>
              <a:rPr spc="-45" dirty="0"/>
              <a:t>several </a:t>
            </a:r>
            <a:r>
              <a:rPr dirty="0"/>
              <a:t>tactics </a:t>
            </a:r>
            <a:r>
              <a:rPr spc="10" dirty="0"/>
              <a:t>(</a:t>
            </a:r>
            <a:r>
              <a:rPr spc="10" dirty="0">
                <a:solidFill>
                  <a:srgbClr val="FF4C00"/>
                </a:solidFill>
                <a:latin typeface="Arial"/>
                <a:cs typeface="Arial"/>
              </a:rPr>
              <a:t>“</a:t>
            </a:r>
            <a:r>
              <a:rPr spc="10" dirty="0"/>
              <a:t>lighting</a:t>
            </a:r>
            <a:r>
              <a:rPr spc="10" dirty="0">
                <a:solidFill>
                  <a:srgbClr val="FF4C00"/>
                </a:solidFill>
                <a:latin typeface="Arial"/>
                <a:cs typeface="Arial"/>
              </a:rPr>
              <a:t>” </a:t>
            </a:r>
            <a:r>
              <a:rPr spc="15" dirty="0"/>
              <a:t>crosses,  </a:t>
            </a:r>
            <a:r>
              <a:rPr spc="-15" dirty="0"/>
              <a:t>burning </a:t>
            </a:r>
            <a:r>
              <a:rPr spc="-5" dirty="0"/>
              <a:t>churches, </a:t>
            </a:r>
            <a:r>
              <a:rPr spc="-20" dirty="0"/>
              <a:t>guarding </a:t>
            </a:r>
            <a:r>
              <a:rPr spc="5" dirty="0"/>
              <a:t>polling  </a:t>
            </a:r>
            <a:r>
              <a:rPr spc="10" dirty="0"/>
              <a:t>places, beatings, </a:t>
            </a:r>
            <a:r>
              <a:rPr spc="-70" dirty="0"/>
              <a:t>murder, </a:t>
            </a:r>
            <a:r>
              <a:rPr spc="25" dirty="0"/>
              <a:t>etc.) </a:t>
            </a:r>
            <a:r>
              <a:rPr dirty="0"/>
              <a:t>to </a:t>
            </a:r>
            <a:r>
              <a:rPr spc="-20" dirty="0"/>
              <a:t>scare  </a:t>
            </a:r>
            <a:r>
              <a:rPr spc="-10" dirty="0"/>
              <a:t>blacks </a:t>
            </a:r>
            <a:r>
              <a:rPr spc="-70" dirty="0"/>
              <a:t>away </a:t>
            </a:r>
            <a:r>
              <a:rPr spc="-55" dirty="0"/>
              <a:t>from</a:t>
            </a:r>
            <a:r>
              <a:rPr spc="65" dirty="0"/>
              <a:t> </a:t>
            </a:r>
            <a:r>
              <a:rPr spc="-15" dirty="0"/>
              <a:t>voting</a:t>
            </a:r>
          </a:p>
          <a:p>
            <a:pPr marL="152400" marR="99695" indent="-139700">
              <a:lnSpc>
                <a:spcPct val="99700"/>
              </a:lnSpc>
              <a:spcBef>
                <a:spcPts val="790"/>
              </a:spcBef>
              <a:buChar char="-"/>
              <a:tabLst>
                <a:tab pos="175895" algn="l"/>
                <a:tab pos="1446530" algn="l"/>
              </a:tabLst>
            </a:pPr>
            <a:r>
              <a:rPr spc="35" dirty="0"/>
              <a:t>The </a:t>
            </a:r>
            <a:r>
              <a:rPr dirty="0"/>
              <a:t>Democratic </a:t>
            </a:r>
            <a:r>
              <a:rPr spc="-40" dirty="0"/>
              <a:t>White </a:t>
            </a:r>
            <a:r>
              <a:rPr spc="-80" dirty="0"/>
              <a:t>Primary: </a:t>
            </a:r>
            <a:r>
              <a:rPr spc="30" dirty="0"/>
              <a:t>since  </a:t>
            </a:r>
            <a:r>
              <a:rPr spc="-10" dirty="0"/>
              <a:t>political </a:t>
            </a:r>
            <a:r>
              <a:rPr spc="-20" dirty="0"/>
              <a:t>parties </a:t>
            </a:r>
            <a:r>
              <a:rPr spc="-65" dirty="0"/>
              <a:t>are </a:t>
            </a:r>
            <a:r>
              <a:rPr spc="-60" dirty="0"/>
              <a:t>private, </a:t>
            </a:r>
            <a:r>
              <a:rPr b="0" i="1" spc="-185" dirty="0">
                <a:latin typeface="Times New Roman"/>
                <a:cs typeface="Times New Roman"/>
              </a:rPr>
              <a:t>not </a:t>
            </a:r>
            <a:r>
              <a:rPr b="0" i="1" spc="-175" dirty="0">
                <a:latin typeface="Times New Roman"/>
                <a:cs typeface="Times New Roman"/>
              </a:rPr>
              <a:t>public</a:t>
            </a:r>
            <a:r>
              <a:rPr spc="-175" dirty="0"/>
              <a:t>,  </a:t>
            </a:r>
            <a:r>
              <a:rPr spc="-5" dirty="0"/>
              <a:t>organizations, </a:t>
            </a:r>
            <a:r>
              <a:rPr spc="-15" dirty="0"/>
              <a:t>Constitutional </a:t>
            </a:r>
            <a:r>
              <a:rPr spc="-50" dirty="0"/>
              <a:t>law </a:t>
            </a:r>
            <a:r>
              <a:rPr spc="35" dirty="0"/>
              <a:t>does  </a:t>
            </a:r>
            <a:r>
              <a:rPr spc="-5" dirty="0"/>
              <a:t>not</a:t>
            </a:r>
            <a:r>
              <a:rPr dirty="0"/>
              <a:t> </a:t>
            </a:r>
            <a:r>
              <a:rPr spc="-55" dirty="0"/>
              <a:t>apply.	</a:t>
            </a:r>
            <a:r>
              <a:rPr dirty="0"/>
              <a:t>Blacks, </a:t>
            </a:r>
            <a:r>
              <a:rPr spc="-30" dirty="0"/>
              <a:t>therefore, </a:t>
            </a:r>
            <a:r>
              <a:rPr spc="-40" dirty="0"/>
              <a:t>were</a:t>
            </a:r>
            <a:r>
              <a:rPr spc="-20" dirty="0"/>
              <a:t> </a:t>
            </a:r>
            <a:r>
              <a:rPr spc="-5" dirty="0"/>
              <a:t>not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1840" y="5039995"/>
            <a:ext cx="4429760" cy="1033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permitted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vote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the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Democratic  </a:t>
            </a: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primary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(an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election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within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party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determine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party</a:t>
            </a:r>
            <a:r>
              <a:rPr sz="2200" b="1" spc="30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s</a:t>
            </a:r>
            <a:r>
              <a:rPr sz="2200" b="1" spc="4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candidate)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2600" y="5334000"/>
            <a:ext cx="3491229" cy="730250"/>
          </a:xfrm>
          <a:custGeom>
            <a:avLst/>
            <a:gdLst/>
            <a:ahLst/>
            <a:cxnLst/>
            <a:rect l="l" t="t" r="r" b="b"/>
            <a:pathLst>
              <a:path w="3491229" h="730250">
                <a:moveTo>
                  <a:pt x="0" y="0"/>
                </a:moveTo>
                <a:lnTo>
                  <a:pt x="3490912" y="0"/>
                </a:lnTo>
                <a:lnTo>
                  <a:pt x="3490912" y="730250"/>
                </a:lnTo>
                <a:lnTo>
                  <a:pt x="0" y="730250"/>
                </a:lnTo>
                <a:lnTo>
                  <a:pt x="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65790" y="5367020"/>
            <a:ext cx="3289300" cy="657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98200"/>
              </a:lnSpc>
              <a:spcBef>
                <a:spcPts val="130"/>
              </a:spcBef>
            </a:pP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*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Since the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Democratic 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Party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dominated  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Georgia,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Democratic </a:t>
            </a:r>
            <a:r>
              <a:rPr sz="1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Primary 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was 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more  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important than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general</a:t>
            </a:r>
            <a:r>
              <a:rPr sz="14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election!!!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15000" y="1905000"/>
            <a:ext cx="28956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510" marR="5080" algn="ctr">
              <a:lnSpc>
                <a:spcPct val="99000"/>
              </a:lnSpc>
              <a:spcBef>
                <a:spcPts val="125"/>
              </a:spcBef>
            </a:pPr>
            <a:r>
              <a:rPr spc="15" dirty="0"/>
              <a:t>Thought </a:t>
            </a:r>
            <a:r>
              <a:rPr spc="-5" dirty="0"/>
              <a:t>the </a:t>
            </a:r>
            <a:r>
              <a:rPr spc="-95" dirty="0"/>
              <a:t>14</a:t>
            </a:r>
            <a:r>
              <a:rPr sz="2400" spc="-142" baseline="24305" dirty="0">
                <a:solidFill>
                  <a:srgbClr val="FF4C00"/>
                </a:solidFill>
              </a:rPr>
              <a:t>th </a:t>
            </a:r>
            <a:r>
              <a:rPr sz="2400" spc="-25" dirty="0"/>
              <a:t>and </a:t>
            </a:r>
            <a:r>
              <a:rPr sz="2400" spc="-95" dirty="0"/>
              <a:t>15</a:t>
            </a:r>
            <a:r>
              <a:rPr sz="2400" spc="-142" baseline="24305" dirty="0">
                <a:solidFill>
                  <a:srgbClr val="FF4C00"/>
                </a:solidFill>
              </a:rPr>
              <a:t>th </a:t>
            </a:r>
            <a:r>
              <a:rPr sz="2400" spc="-5" dirty="0"/>
              <a:t>Amendments </a:t>
            </a:r>
            <a:r>
              <a:rPr sz="2400" spc="5" dirty="0"/>
              <a:t>made </a:t>
            </a:r>
            <a:r>
              <a:rPr sz="2400" spc="-60" dirty="0"/>
              <a:t>African-  </a:t>
            </a:r>
            <a:r>
              <a:rPr sz="2400" spc="-30" dirty="0"/>
              <a:t>Americans </a:t>
            </a:r>
            <a:r>
              <a:rPr sz="2400" spc="-50" dirty="0"/>
              <a:t>fully </a:t>
            </a:r>
            <a:r>
              <a:rPr sz="2400" spc="-10" dirty="0"/>
              <a:t>equal, </a:t>
            </a:r>
            <a:r>
              <a:rPr sz="2400" spc="-20" dirty="0"/>
              <a:t>participating </a:t>
            </a:r>
            <a:r>
              <a:rPr sz="2400" spc="15" dirty="0"/>
              <a:t>citizens, </a:t>
            </a:r>
            <a:r>
              <a:rPr sz="2400" spc="-15" dirty="0"/>
              <a:t>discrimination  </a:t>
            </a:r>
            <a:r>
              <a:rPr sz="2400" spc="5" dirty="0"/>
              <a:t>continued </a:t>
            </a:r>
            <a:r>
              <a:rPr sz="2400" spc="-25" dirty="0"/>
              <a:t>through </a:t>
            </a:r>
            <a:r>
              <a:rPr sz="2400" spc="-55" dirty="0"/>
              <a:t>a </a:t>
            </a:r>
            <a:r>
              <a:rPr sz="2400" dirty="0"/>
              <a:t>series </a:t>
            </a:r>
            <a:r>
              <a:rPr sz="2400" spc="-15" dirty="0"/>
              <a:t>of</a:t>
            </a:r>
            <a:r>
              <a:rPr sz="2400" spc="430" dirty="0"/>
              <a:t> </a:t>
            </a:r>
            <a:r>
              <a:rPr sz="2400" spc="-5" dirty="0">
                <a:latin typeface="Arial"/>
                <a:cs typeface="Arial"/>
              </a:rPr>
              <a:t>“</a:t>
            </a:r>
            <a:r>
              <a:rPr sz="2400" spc="-5" dirty="0"/>
              <a:t>loopholes</a:t>
            </a:r>
            <a:r>
              <a:rPr sz="2400" spc="-5" dirty="0">
                <a:latin typeface="Arial"/>
                <a:cs typeface="Arial"/>
              </a:rPr>
              <a:t>”</a:t>
            </a:r>
            <a:r>
              <a:rPr sz="2400" spc="-5" dirty="0"/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820" y="106044"/>
            <a:ext cx="769175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93065" marR="5080" indent="-381000">
              <a:lnSpc>
                <a:spcPts val="1900"/>
              </a:lnSpc>
              <a:spcBef>
                <a:spcPts val="180"/>
              </a:spcBef>
            </a:pPr>
            <a:r>
              <a:rPr sz="1600" b="1" spc="15" dirty="0">
                <a:latin typeface="Times New Roman"/>
                <a:cs typeface="Times New Roman"/>
              </a:rPr>
              <a:t>Lesson </a:t>
            </a:r>
            <a:r>
              <a:rPr sz="1600" b="1" spc="-20" dirty="0">
                <a:latin typeface="Times New Roman"/>
                <a:cs typeface="Times New Roman"/>
              </a:rPr>
              <a:t>Two </a:t>
            </a:r>
            <a:r>
              <a:rPr sz="1600" b="1" spc="-10" dirty="0">
                <a:latin typeface="Times New Roman"/>
                <a:cs typeface="Times New Roman"/>
              </a:rPr>
              <a:t>(SS8H7b) </a:t>
            </a:r>
            <a:r>
              <a:rPr sz="1600" b="1" dirty="0">
                <a:latin typeface="Times New Roman"/>
                <a:cs typeface="Times New Roman"/>
              </a:rPr>
              <a:t>– </a:t>
            </a:r>
            <a:r>
              <a:rPr sz="1600" b="1" spc="25" dirty="0">
                <a:latin typeface="Times New Roman"/>
                <a:cs typeface="Times New Roman"/>
              </a:rPr>
              <a:t>The </a:t>
            </a:r>
            <a:r>
              <a:rPr sz="1600" b="1" spc="-5" dirty="0">
                <a:latin typeface="Times New Roman"/>
                <a:cs typeface="Times New Roman"/>
              </a:rPr>
              <a:t>student </a:t>
            </a:r>
            <a:r>
              <a:rPr sz="1600" b="1" spc="-20" dirty="0">
                <a:latin typeface="Times New Roman"/>
                <a:cs typeface="Times New Roman"/>
              </a:rPr>
              <a:t>will </a:t>
            </a:r>
            <a:r>
              <a:rPr sz="1600" i="1" spc="-130" dirty="0">
                <a:solidFill>
                  <a:srgbClr val="FF3300"/>
                </a:solidFill>
                <a:latin typeface="Times New Roman"/>
                <a:cs typeface="Times New Roman"/>
              </a:rPr>
              <a:t>analyze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spc="-10" dirty="0">
                <a:latin typeface="Times New Roman"/>
                <a:cs typeface="Times New Roman"/>
              </a:rPr>
              <a:t>denial of </a:t>
            </a:r>
            <a:r>
              <a:rPr sz="1600" b="1" spc="-20" dirty="0">
                <a:latin typeface="Times New Roman"/>
                <a:cs typeface="Times New Roman"/>
              </a:rPr>
              <a:t>rights </a:t>
            </a:r>
            <a:r>
              <a:rPr sz="1600" b="1" dirty="0">
                <a:latin typeface="Times New Roman"/>
                <a:cs typeface="Times New Roman"/>
              </a:rPr>
              <a:t>to </a:t>
            </a:r>
            <a:r>
              <a:rPr sz="1600" b="1" spc="-30" dirty="0">
                <a:latin typeface="Times New Roman"/>
                <a:cs typeface="Times New Roman"/>
              </a:rPr>
              <a:t>African-Americans  </a:t>
            </a:r>
            <a:r>
              <a:rPr sz="1600" b="1" spc="-15" dirty="0">
                <a:latin typeface="Times New Roman"/>
                <a:cs typeface="Times New Roman"/>
              </a:rPr>
              <a:t>through </a:t>
            </a:r>
            <a:r>
              <a:rPr sz="1600" b="1" spc="-60" dirty="0">
                <a:latin typeface="Times New Roman"/>
                <a:cs typeface="Times New Roman"/>
              </a:rPr>
              <a:t>Jim Crow </a:t>
            </a:r>
            <a:r>
              <a:rPr sz="1600" b="1" spc="-10" dirty="0">
                <a:latin typeface="Times New Roman"/>
                <a:cs typeface="Times New Roman"/>
              </a:rPr>
              <a:t>laws, </a:t>
            </a:r>
            <a:r>
              <a:rPr sz="1600" i="1" spc="-160" dirty="0">
                <a:latin typeface="Times New Roman"/>
                <a:cs typeface="Times New Roman"/>
              </a:rPr>
              <a:t>Plessy </a:t>
            </a:r>
            <a:r>
              <a:rPr sz="1600" i="1" spc="-135" dirty="0">
                <a:latin typeface="Times New Roman"/>
                <a:cs typeface="Times New Roman"/>
              </a:rPr>
              <a:t>vs. </a:t>
            </a:r>
            <a:r>
              <a:rPr sz="1600" i="1" spc="-155" dirty="0">
                <a:latin typeface="Times New Roman"/>
                <a:cs typeface="Times New Roman"/>
              </a:rPr>
              <a:t>Ferguson</a:t>
            </a:r>
            <a:r>
              <a:rPr sz="1600" b="1" spc="-155" dirty="0">
                <a:latin typeface="Times New Roman"/>
                <a:cs typeface="Times New Roman"/>
              </a:rPr>
              <a:t>, </a:t>
            </a:r>
            <a:r>
              <a:rPr sz="1600" b="1" spc="-5" dirty="0">
                <a:latin typeface="Times New Roman"/>
                <a:cs typeface="Times New Roman"/>
              </a:rPr>
              <a:t>disenfranchisement,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-40" dirty="0">
                <a:latin typeface="Times New Roman"/>
                <a:cs typeface="Times New Roman"/>
              </a:rPr>
              <a:t>racial</a:t>
            </a:r>
            <a:r>
              <a:rPr sz="1600" b="1" spc="-155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violence.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21365" y="104229"/>
                </a:lnTo>
                <a:lnTo>
                  <a:pt x="80861" y="62394"/>
                </a:lnTo>
                <a:lnTo>
                  <a:pt x="122751" y="44636"/>
                </a:lnTo>
                <a:lnTo>
                  <a:pt x="171584" y="29404"/>
                </a:lnTo>
                <a:lnTo>
                  <a:pt x="226499" y="17010"/>
                </a:lnTo>
                <a:lnTo>
                  <a:pt x="286631" y="7769"/>
                </a:lnTo>
                <a:lnTo>
                  <a:pt x="351119" y="1994"/>
                </a:lnTo>
                <a:lnTo>
                  <a:pt x="419099" y="0"/>
                </a:lnTo>
                <a:lnTo>
                  <a:pt x="487079" y="1994"/>
                </a:lnTo>
                <a:lnTo>
                  <a:pt x="551567" y="7769"/>
                </a:lnTo>
                <a:lnTo>
                  <a:pt x="611700" y="17010"/>
                </a:lnTo>
                <a:lnTo>
                  <a:pt x="666614" y="29404"/>
                </a:lnTo>
                <a:lnTo>
                  <a:pt x="715448" y="44636"/>
                </a:lnTo>
                <a:lnTo>
                  <a:pt x="757337" y="62394"/>
                </a:lnTo>
                <a:lnTo>
                  <a:pt x="791420" y="82363"/>
                </a:lnTo>
                <a:lnTo>
                  <a:pt x="832714" y="127679"/>
                </a:lnTo>
                <a:lnTo>
                  <a:pt x="838199" y="152399"/>
                </a:lnTo>
                <a:lnTo>
                  <a:pt x="832714" y="177119"/>
                </a:lnTo>
                <a:lnTo>
                  <a:pt x="791420" y="222436"/>
                </a:lnTo>
                <a:lnTo>
                  <a:pt x="757337" y="242405"/>
                </a:lnTo>
                <a:lnTo>
                  <a:pt x="715448" y="260162"/>
                </a:lnTo>
                <a:lnTo>
                  <a:pt x="666614" y="275395"/>
                </a:lnTo>
                <a:lnTo>
                  <a:pt x="611700" y="287789"/>
                </a:lnTo>
                <a:lnTo>
                  <a:pt x="551567" y="297030"/>
                </a:lnTo>
                <a:lnTo>
                  <a:pt x="487079" y="302804"/>
                </a:lnTo>
                <a:lnTo>
                  <a:pt x="419099" y="304799"/>
                </a:lnTo>
                <a:lnTo>
                  <a:pt x="351119" y="302804"/>
                </a:lnTo>
                <a:lnTo>
                  <a:pt x="286631" y="297030"/>
                </a:lnTo>
                <a:lnTo>
                  <a:pt x="226499" y="287789"/>
                </a:lnTo>
                <a:lnTo>
                  <a:pt x="171584" y="275395"/>
                </a:lnTo>
                <a:lnTo>
                  <a:pt x="122751" y="260162"/>
                </a:lnTo>
                <a:lnTo>
                  <a:pt x="80861" y="242405"/>
                </a:lnTo>
                <a:lnTo>
                  <a:pt x="46779" y="222436"/>
                </a:lnTo>
                <a:lnTo>
                  <a:pt x="5485" y="177119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7300" y="2057400"/>
            <a:ext cx="23495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785620"/>
            <a:ext cx="6518909" cy="40944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1642745" indent="-139700">
              <a:lnSpc>
                <a:spcPct val="99700"/>
              </a:lnSpc>
              <a:spcBef>
                <a:spcPts val="10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Soon </a:t>
            </a: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after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Reconstruction,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many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states 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began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passing </a:t>
            </a:r>
            <a:r>
              <a:rPr sz="2200" i="1" u="sng" spc="-200" dirty="0">
                <a:solidFill>
                  <a:srgbClr val="FF3300"/>
                </a:solidFill>
                <a:uFill>
                  <a:solidFill>
                    <a:srgbClr val="FF4C00"/>
                  </a:solidFill>
                </a:uFill>
                <a:latin typeface="Times New Roman"/>
                <a:cs typeface="Times New Roman"/>
              </a:rPr>
              <a:t>Jim </a:t>
            </a:r>
            <a:r>
              <a:rPr sz="2200" i="1" u="sng" spc="-215" dirty="0">
                <a:solidFill>
                  <a:srgbClr val="FF3300"/>
                </a:solidFill>
                <a:uFill>
                  <a:solidFill>
                    <a:srgbClr val="FF4C00"/>
                  </a:solidFill>
                </a:uFill>
                <a:latin typeface="Times New Roman"/>
                <a:cs typeface="Times New Roman"/>
              </a:rPr>
              <a:t>Crow </a:t>
            </a:r>
            <a:r>
              <a:rPr sz="2200" i="1" u="sng" spc="-110" dirty="0">
                <a:solidFill>
                  <a:srgbClr val="FF3300"/>
                </a:solidFill>
                <a:uFill>
                  <a:solidFill>
                    <a:srgbClr val="FF4C00"/>
                  </a:solidFill>
                </a:uFill>
                <a:latin typeface="Times New Roman"/>
                <a:cs typeface="Times New Roman"/>
              </a:rPr>
              <a:t>Laws</a:t>
            </a:r>
            <a:r>
              <a:rPr sz="2200" b="1" spc="-110" dirty="0">
                <a:solidFill>
                  <a:srgbClr val="FF3300"/>
                </a:solidFill>
                <a:latin typeface="Times New Roman"/>
                <a:cs typeface="Times New Roman"/>
              </a:rPr>
              <a:t>, 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segregating </a:t>
            </a:r>
            <a:r>
              <a:rPr sz="22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schools,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hotels,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restaurants, 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restrooms,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  <a:p>
            <a:pPr marL="152400" marR="1580515" indent="-139700">
              <a:lnSpc>
                <a:spcPct val="99700"/>
              </a:lnSpc>
              <a:spcBef>
                <a:spcPts val="39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90" dirty="0">
                <a:solidFill>
                  <a:srgbClr val="FF3300"/>
                </a:solidFill>
                <a:latin typeface="Times New Roman"/>
                <a:cs typeface="Times New Roman"/>
              </a:rPr>
              <a:t>1892,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Homer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Plessy (who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only 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partially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African-American)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arrested 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for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riding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the </a:t>
            </a:r>
            <a:r>
              <a:rPr sz="2200" b="1" dirty="0">
                <a:solidFill>
                  <a:srgbClr val="FF4C00"/>
                </a:solidFill>
                <a:latin typeface="Arial"/>
                <a:cs typeface="Arial"/>
              </a:rPr>
              <a:t>“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whites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only</a:t>
            </a:r>
            <a:r>
              <a:rPr sz="2200" b="1" spc="-15" dirty="0">
                <a:solidFill>
                  <a:srgbClr val="FF4C00"/>
                </a:solidFill>
                <a:latin typeface="Arial"/>
                <a:cs typeface="Arial"/>
              </a:rPr>
              <a:t>”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section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Louisiana </a:t>
            </a:r>
            <a:r>
              <a:rPr sz="22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railroad</a:t>
            </a:r>
            <a:r>
              <a:rPr sz="2200" b="1" spc="5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car.</a:t>
            </a:r>
            <a:endParaRPr sz="2200">
              <a:latin typeface="Times New Roman"/>
              <a:cs typeface="Times New Roman"/>
            </a:endParaRPr>
          </a:p>
          <a:p>
            <a:pPr marL="152400" marR="930275" indent="-139700">
              <a:lnSpc>
                <a:spcPts val="2600"/>
              </a:lnSpc>
              <a:spcBef>
                <a:spcPts val="1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Plessy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sued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court,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arguing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that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his </a:t>
            </a:r>
            <a:r>
              <a:rPr sz="220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14</a:t>
            </a:r>
            <a:r>
              <a:rPr sz="2175" b="1" spc="-120" baseline="24904" dirty="0">
                <a:solidFill>
                  <a:srgbClr val="FF4C00"/>
                </a:solidFill>
                <a:latin typeface="Times New Roman"/>
                <a:cs typeface="Times New Roman"/>
              </a:rPr>
              <a:t>th </a:t>
            </a:r>
            <a:r>
              <a:rPr sz="145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Amendment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rights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15" dirty="0">
                <a:solidFill>
                  <a:srgbClr val="FF4C00"/>
                </a:solidFill>
                <a:latin typeface="Arial"/>
                <a:cs typeface="Arial"/>
              </a:rPr>
              <a:t>“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equal protection</a:t>
            </a:r>
            <a:r>
              <a:rPr sz="2200" b="1" spc="-15" dirty="0">
                <a:solidFill>
                  <a:srgbClr val="FF4C00"/>
                </a:solidFill>
                <a:latin typeface="Arial"/>
                <a:cs typeface="Arial"/>
              </a:rPr>
              <a:t>”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were 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violated.</a:t>
            </a:r>
            <a:endParaRPr sz="2200">
              <a:latin typeface="Times New Roman"/>
              <a:cs typeface="Times New Roman"/>
            </a:endParaRPr>
          </a:p>
          <a:p>
            <a:pPr marL="152400" indent="-1397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81610" algn="l"/>
                <a:tab pos="3295015" algn="l"/>
              </a:tabLst>
            </a:pPr>
            <a:r>
              <a:rPr sz="22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U.S.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Supreme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Court,	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i="1" spc="-220" dirty="0">
                <a:solidFill>
                  <a:srgbClr val="FF3300"/>
                </a:solidFill>
                <a:latin typeface="Times New Roman"/>
                <a:cs typeface="Times New Roman"/>
              </a:rPr>
              <a:t>Plessy </a:t>
            </a:r>
            <a:r>
              <a:rPr sz="2200" i="1" spc="-180" dirty="0">
                <a:solidFill>
                  <a:srgbClr val="FF3300"/>
                </a:solidFill>
                <a:latin typeface="Times New Roman"/>
                <a:cs typeface="Times New Roman"/>
              </a:rPr>
              <a:t>vs. </a:t>
            </a:r>
            <a:r>
              <a:rPr sz="2200" i="1" spc="-215" dirty="0">
                <a:solidFill>
                  <a:srgbClr val="FF3300"/>
                </a:solidFill>
                <a:latin typeface="Times New Roman"/>
                <a:cs typeface="Times New Roman"/>
              </a:rPr>
              <a:t>Ferguson</a:t>
            </a:r>
            <a:r>
              <a:rPr sz="2200" b="1" spc="-215" dirty="0">
                <a:solidFill>
                  <a:srgbClr val="FF3300"/>
                </a:solidFill>
                <a:latin typeface="Times New Roman"/>
                <a:cs typeface="Times New Roman"/>
              </a:rPr>
              <a:t>,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said</a:t>
            </a:r>
            <a:r>
              <a:rPr sz="2200" b="1" spc="-8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that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5888228"/>
            <a:ext cx="8063230" cy="916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5"/>
              </a:lnSpc>
            </a:pP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segregation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legal, as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long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as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facilities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were </a:t>
            </a:r>
            <a:r>
              <a:rPr sz="2200" b="1" spc="-25" dirty="0">
                <a:solidFill>
                  <a:srgbClr val="FF4C00"/>
                </a:solidFill>
                <a:latin typeface="Arial"/>
                <a:cs typeface="Arial"/>
              </a:rPr>
              <a:t>“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separate but</a:t>
            </a:r>
            <a:r>
              <a:rPr sz="2200" b="1" spc="4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equal</a:t>
            </a:r>
            <a:r>
              <a:rPr sz="2200" b="1" spc="-15" dirty="0">
                <a:solidFill>
                  <a:srgbClr val="FF4C00"/>
                </a:solidFill>
                <a:latin typeface="Arial"/>
                <a:cs typeface="Arial"/>
              </a:rPr>
              <a:t>”</a:t>
            </a:r>
            <a:endParaRPr sz="2200">
              <a:latin typeface="Arial"/>
              <a:cs typeface="Arial"/>
            </a:endParaRPr>
          </a:p>
          <a:p>
            <a:pPr marL="2650490" marR="83820" indent="-2626360">
              <a:lnSpc>
                <a:spcPts val="1900"/>
              </a:lnSpc>
              <a:spcBef>
                <a:spcPts val="840"/>
              </a:spcBef>
            </a:pPr>
            <a:r>
              <a:rPr sz="1600" b="1" spc="-25" dirty="0">
                <a:latin typeface="Times New Roman"/>
                <a:cs typeface="Times New Roman"/>
              </a:rPr>
              <a:t>SS8H7 </a:t>
            </a:r>
            <a:r>
              <a:rPr sz="1600" b="1" dirty="0">
                <a:latin typeface="Times New Roman"/>
                <a:cs typeface="Times New Roman"/>
              </a:rPr>
              <a:t>– </a:t>
            </a:r>
            <a:r>
              <a:rPr sz="1600" b="1" spc="25" dirty="0">
                <a:latin typeface="Times New Roman"/>
                <a:cs typeface="Times New Roman"/>
              </a:rPr>
              <a:t>The </a:t>
            </a:r>
            <a:r>
              <a:rPr sz="1600" b="1" spc="-5" dirty="0">
                <a:latin typeface="Times New Roman"/>
                <a:cs typeface="Times New Roman"/>
              </a:rPr>
              <a:t>student </a:t>
            </a:r>
            <a:r>
              <a:rPr sz="1600" b="1" spc="-20" dirty="0">
                <a:latin typeface="Times New Roman"/>
                <a:cs typeface="Times New Roman"/>
              </a:rPr>
              <a:t>will </a:t>
            </a:r>
            <a:r>
              <a:rPr sz="160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z="1600" b="1" spc="-30" dirty="0">
                <a:latin typeface="Times New Roman"/>
                <a:cs typeface="Times New Roman"/>
              </a:rPr>
              <a:t>key </a:t>
            </a:r>
            <a:r>
              <a:rPr sz="1600" b="1" spc="-5" dirty="0">
                <a:latin typeface="Times New Roman"/>
                <a:cs typeface="Times New Roman"/>
              </a:rPr>
              <a:t>political, </a:t>
            </a:r>
            <a:r>
              <a:rPr sz="1600" b="1" spc="10" dirty="0">
                <a:latin typeface="Times New Roman"/>
                <a:cs typeface="Times New Roman"/>
              </a:rPr>
              <a:t>social,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20" dirty="0">
                <a:latin typeface="Times New Roman"/>
                <a:cs typeface="Times New Roman"/>
              </a:rPr>
              <a:t>economic </a:t>
            </a:r>
            <a:r>
              <a:rPr sz="1600" b="1" spc="15" dirty="0">
                <a:latin typeface="Times New Roman"/>
                <a:cs typeface="Times New Roman"/>
              </a:rPr>
              <a:t>changes </a:t>
            </a:r>
            <a:r>
              <a:rPr sz="1600" b="1" spc="-30" dirty="0">
                <a:latin typeface="Times New Roman"/>
                <a:cs typeface="Times New Roman"/>
              </a:rPr>
              <a:t>that </a:t>
            </a:r>
            <a:r>
              <a:rPr sz="1600" b="1" spc="-20" dirty="0">
                <a:latin typeface="Times New Roman"/>
                <a:cs typeface="Times New Roman"/>
              </a:rPr>
              <a:t>occurred </a:t>
            </a:r>
            <a:r>
              <a:rPr sz="1600" b="1" spc="-5" dirty="0">
                <a:latin typeface="Times New Roman"/>
                <a:cs typeface="Times New Roman"/>
              </a:rPr>
              <a:t>in  </a:t>
            </a:r>
            <a:r>
              <a:rPr sz="1600" b="1" spc="-20" dirty="0">
                <a:latin typeface="Times New Roman"/>
                <a:cs typeface="Times New Roman"/>
              </a:rPr>
              <a:t>Georgia </a:t>
            </a:r>
            <a:r>
              <a:rPr sz="1600" b="1" dirty="0">
                <a:latin typeface="Times New Roman"/>
                <a:cs typeface="Times New Roman"/>
              </a:rPr>
              <a:t>between </a:t>
            </a:r>
            <a:r>
              <a:rPr sz="1600" b="1" spc="-85" dirty="0">
                <a:latin typeface="Times New Roman"/>
                <a:cs typeface="Times New Roman"/>
              </a:rPr>
              <a:t>1877 </a:t>
            </a:r>
            <a:r>
              <a:rPr sz="1600" b="1" spc="-20" dirty="0">
                <a:latin typeface="Times New Roman"/>
                <a:cs typeface="Times New Roman"/>
              </a:rPr>
              <a:t>and</a:t>
            </a:r>
            <a:r>
              <a:rPr sz="1600" b="1" spc="85" dirty="0">
                <a:latin typeface="Times New Roman"/>
                <a:cs typeface="Times New Roman"/>
              </a:rPr>
              <a:t> </a:t>
            </a:r>
            <a:r>
              <a:rPr sz="1600" b="1" spc="-90" dirty="0">
                <a:latin typeface="Times New Roman"/>
                <a:cs typeface="Times New Roman"/>
              </a:rPr>
              <a:t>1918.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510" marR="5080" algn="ctr">
              <a:lnSpc>
                <a:spcPct val="99000"/>
              </a:lnSpc>
              <a:spcBef>
                <a:spcPts val="125"/>
              </a:spcBef>
            </a:pPr>
            <a:r>
              <a:rPr spc="15" dirty="0"/>
              <a:t>Thought </a:t>
            </a:r>
            <a:r>
              <a:rPr spc="-5" dirty="0"/>
              <a:t>the </a:t>
            </a:r>
            <a:r>
              <a:rPr spc="-95" dirty="0"/>
              <a:t>14</a:t>
            </a:r>
            <a:r>
              <a:rPr sz="2400" spc="-142" baseline="24305" dirty="0">
                <a:solidFill>
                  <a:srgbClr val="FF4C00"/>
                </a:solidFill>
              </a:rPr>
              <a:t>th </a:t>
            </a:r>
            <a:r>
              <a:rPr sz="2400" spc="-25" dirty="0"/>
              <a:t>and </a:t>
            </a:r>
            <a:r>
              <a:rPr sz="2400" spc="-95" dirty="0"/>
              <a:t>15</a:t>
            </a:r>
            <a:r>
              <a:rPr sz="2400" spc="-142" baseline="24305" dirty="0">
                <a:solidFill>
                  <a:srgbClr val="FF4C00"/>
                </a:solidFill>
              </a:rPr>
              <a:t>th </a:t>
            </a:r>
            <a:r>
              <a:rPr sz="2400" spc="-5" dirty="0"/>
              <a:t>Amendments </a:t>
            </a:r>
            <a:r>
              <a:rPr sz="2400" spc="5" dirty="0"/>
              <a:t>made </a:t>
            </a:r>
            <a:r>
              <a:rPr sz="2400" spc="-60" dirty="0"/>
              <a:t>African-  </a:t>
            </a:r>
            <a:r>
              <a:rPr sz="2400" spc="-30" dirty="0"/>
              <a:t>Americans </a:t>
            </a:r>
            <a:r>
              <a:rPr sz="2400" spc="-50" dirty="0"/>
              <a:t>fully </a:t>
            </a:r>
            <a:r>
              <a:rPr sz="2400" spc="-10" dirty="0"/>
              <a:t>equal, </a:t>
            </a:r>
            <a:r>
              <a:rPr sz="2400" spc="-20" dirty="0"/>
              <a:t>participating </a:t>
            </a:r>
            <a:r>
              <a:rPr sz="2400" spc="15" dirty="0"/>
              <a:t>citizens, </a:t>
            </a:r>
            <a:r>
              <a:rPr sz="2400" spc="-15" dirty="0"/>
              <a:t>discrimination  </a:t>
            </a:r>
            <a:r>
              <a:rPr sz="2400" spc="5" dirty="0"/>
              <a:t>continued </a:t>
            </a:r>
            <a:r>
              <a:rPr sz="2400" spc="-25" dirty="0"/>
              <a:t>through </a:t>
            </a:r>
            <a:r>
              <a:rPr sz="2400" spc="-55" dirty="0"/>
              <a:t>a </a:t>
            </a:r>
            <a:r>
              <a:rPr sz="2400" dirty="0"/>
              <a:t>series </a:t>
            </a:r>
            <a:r>
              <a:rPr sz="2400" spc="-15" dirty="0"/>
              <a:t>of</a:t>
            </a:r>
            <a:r>
              <a:rPr sz="2400" spc="430" dirty="0"/>
              <a:t> </a:t>
            </a:r>
            <a:r>
              <a:rPr sz="2400" spc="-5" dirty="0">
                <a:latin typeface="Arial"/>
                <a:cs typeface="Arial"/>
              </a:rPr>
              <a:t>“</a:t>
            </a:r>
            <a:r>
              <a:rPr sz="2400" spc="-5" dirty="0"/>
              <a:t>loopholes</a:t>
            </a:r>
            <a:r>
              <a:rPr sz="2400" spc="-5" dirty="0">
                <a:latin typeface="Arial"/>
                <a:cs typeface="Arial"/>
              </a:rPr>
              <a:t>”</a:t>
            </a:r>
            <a:r>
              <a:rPr sz="2400" spc="-5" dirty="0"/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820" y="106044"/>
            <a:ext cx="769175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93065" marR="5080" indent="-381000">
              <a:lnSpc>
                <a:spcPts val="1900"/>
              </a:lnSpc>
              <a:spcBef>
                <a:spcPts val="180"/>
              </a:spcBef>
            </a:pPr>
            <a:r>
              <a:rPr sz="1600" b="1" spc="15" dirty="0">
                <a:latin typeface="Times New Roman"/>
                <a:cs typeface="Times New Roman"/>
              </a:rPr>
              <a:t>Lesson </a:t>
            </a:r>
            <a:r>
              <a:rPr sz="1600" b="1" spc="-20" dirty="0">
                <a:latin typeface="Times New Roman"/>
                <a:cs typeface="Times New Roman"/>
              </a:rPr>
              <a:t>Two </a:t>
            </a:r>
            <a:r>
              <a:rPr sz="1600" b="1" spc="-10" dirty="0">
                <a:latin typeface="Times New Roman"/>
                <a:cs typeface="Times New Roman"/>
              </a:rPr>
              <a:t>(SS8H7b) </a:t>
            </a:r>
            <a:r>
              <a:rPr sz="1600" b="1" dirty="0">
                <a:latin typeface="Times New Roman"/>
                <a:cs typeface="Times New Roman"/>
              </a:rPr>
              <a:t>– </a:t>
            </a:r>
            <a:r>
              <a:rPr sz="1600" b="1" spc="25" dirty="0">
                <a:latin typeface="Times New Roman"/>
                <a:cs typeface="Times New Roman"/>
              </a:rPr>
              <a:t>The </a:t>
            </a:r>
            <a:r>
              <a:rPr sz="1600" b="1" spc="-5" dirty="0">
                <a:latin typeface="Times New Roman"/>
                <a:cs typeface="Times New Roman"/>
              </a:rPr>
              <a:t>student </a:t>
            </a:r>
            <a:r>
              <a:rPr sz="1600" b="1" spc="-20" dirty="0">
                <a:latin typeface="Times New Roman"/>
                <a:cs typeface="Times New Roman"/>
              </a:rPr>
              <a:t>will </a:t>
            </a:r>
            <a:r>
              <a:rPr sz="1600" i="1" spc="-130" dirty="0">
                <a:solidFill>
                  <a:srgbClr val="FF3300"/>
                </a:solidFill>
                <a:latin typeface="Times New Roman"/>
                <a:cs typeface="Times New Roman"/>
              </a:rPr>
              <a:t>analyze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spc="-10" dirty="0">
                <a:latin typeface="Times New Roman"/>
                <a:cs typeface="Times New Roman"/>
              </a:rPr>
              <a:t>denial of </a:t>
            </a:r>
            <a:r>
              <a:rPr sz="1600" b="1" spc="-20" dirty="0">
                <a:latin typeface="Times New Roman"/>
                <a:cs typeface="Times New Roman"/>
              </a:rPr>
              <a:t>rights </a:t>
            </a:r>
            <a:r>
              <a:rPr sz="1600" b="1" dirty="0">
                <a:latin typeface="Times New Roman"/>
                <a:cs typeface="Times New Roman"/>
              </a:rPr>
              <a:t>to </a:t>
            </a:r>
            <a:r>
              <a:rPr sz="1600" b="1" spc="-30" dirty="0">
                <a:latin typeface="Times New Roman"/>
                <a:cs typeface="Times New Roman"/>
              </a:rPr>
              <a:t>African-Americans  </a:t>
            </a:r>
            <a:r>
              <a:rPr sz="1600" b="1" spc="-15" dirty="0">
                <a:latin typeface="Times New Roman"/>
                <a:cs typeface="Times New Roman"/>
              </a:rPr>
              <a:t>through </a:t>
            </a:r>
            <a:r>
              <a:rPr sz="1600" b="1" spc="-60" dirty="0">
                <a:latin typeface="Times New Roman"/>
                <a:cs typeface="Times New Roman"/>
              </a:rPr>
              <a:t>Jim Crow </a:t>
            </a:r>
            <a:r>
              <a:rPr sz="1600" b="1" spc="-10" dirty="0">
                <a:latin typeface="Times New Roman"/>
                <a:cs typeface="Times New Roman"/>
              </a:rPr>
              <a:t>laws, </a:t>
            </a:r>
            <a:r>
              <a:rPr sz="1600" i="1" spc="-160" dirty="0">
                <a:latin typeface="Times New Roman"/>
                <a:cs typeface="Times New Roman"/>
              </a:rPr>
              <a:t>Plessy </a:t>
            </a:r>
            <a:r>
              <a:rPr sz="1600" i="1" spc="-135" dirty="0">
                <a:latin typeface="Times New Roman"/>
                <a:cs typeface="Times New Roman"/>
              </a:rPr>
              <a:t>vs. </a:t>
            </a:r>
            <a:r>
              <a:rPr sz="1600" i="1" spc="-155" dirty="0">
                <a:latin typeface="Times New Roman"/>
                <a:cs typeface="Times New Roman"/>
              </a:rPr>
              <a:t>Ferguson</a:t>
            </a:r>
            <a:r>
              <a:rPr sz="1600" b="1" spc="-155" dirty="0">
                <a:latin typeface="Times New Roman"/>
                <a:cs typeface="Times New Roman"/>
              </a:rPr>
              <a:t>, </a:t>
            </a:r>
            <a:r>
              <a:rPr sz="1600" b="1" spc="-5" dirty="0">
                <a:latin typeface="Times New Roman"/>
                <a:cs typeface="Times New Roman"/>
              </a:rPr>
              <a:t>disenfranchisement,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-40" dirty="0">
                <a:latin typeface="Times New Roman"/>
                <a:cs typeface="Times New Roman"/>
              </a:rPr>
              <a:t>racial</a:t>
            </a:r>
            <a:r>
              <a:rPr sz="1600" b="1" spc="-155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violence.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21365" y="104229"/>
                </a:lnTo>
                <a:lnTo>
                  <a:pt x="80861" y="62394"/>
                </a:lnTo>
                <a:lnTo>
                  <a:pt x="122751" y="44636"/>
                </a:lnTo>
                <a:lnTo>
                  <a:pt x="171584" y="29404"/>
                </a:lnTo>
                <a:lnTo>
                  <a:pt x="226499" y="17010"/>
                </a:lnTo>
                <a:lnTo>
                  <a:pt x="286631" y="7769"/>
                </a:lnTo>
                <a:lnTo>
                  <a:pt x="351119" y="1994"/>
                </a:lnTo>
                <a:lnTo>
                  <a:pt x="419099" y="0"/>
                </a:lnTo>
                <a:lnTo>
                  <a:pt x="487079" y="1994"/>
                </a:lnTo>
                <a:lnTo>
                  <a:pt x="551567" y="7769"/>
                </a:lnTo>
                <a:lnTo>
                  <a:pt x="611700" y="17010"/>
                </a:lnTo>
                <a:lnTo>
                  <a:pt x="666614" y="29404"/>
                </a:lnTo>
                <a:lnTo>
                  <a:pt x="715448" y="44636"/>
                </a:lnTo>
                <a:lnTo>
                  <a:pt x="757337" y="62394"/>
                </a:lnTo>
                <a:lnTo>
                  <a:pt x="791420" y="82363"/>
                </a:lnTo>
                <a:lnTo>
                  <a:pt x="832714" y="127679"/>
                </a:lnTo>
                <a:lnTo>
                  <a:pt x="838199" y="152399"/>
                </a:lnTo>
                <a:lnTo>
                  <a:pt x="832714" y="177119"/>
                </a:lnTo>
                <a:lnTo>
                  <a:pt x="791420" y="222436"/>
                </a:lnTo>
                <a:lnTo>
                  <a:pt x="757337" y="242405"/>
                </a:lnTo>
                <a:lnTo>
                  <a:pt x="715448" y="260162"/>
                </a:lnTo>
                <a:lnTo>
                  <a:pt x="666614" y="275395"/>
                </a:lnTo>
                <a:lnTo>
                  <a:pt x="611700" y="287789"/>
                </a:lnTo>
                <a:lnTo>
                  <a:pt x="551567" y="297030"/>
                </a:lnTo>
                <a:lnTo>
                  <a:pt x="487079" y="302804"/>
                </a:lnTo>
                <a:lnTo>
                  <a:pt x="419099" y="304799"/>
                </a:lnTo>
                <a:lnTo>
                  <a:pt x="351119" y="302804"/>
                </a:lnTo>
                <a:lnTo>
                  <a:pt x="286631" y="297030"/>
                </a:lnTo>
                <a:lnTo>
                  <a:pt x="226499" y="287789"/>
                </a:lnTo>
                <a:lnTo>
                  <a:pt x="171584" y="275395"/>
                </a:lnTo>
                <a:lnTo>
                  <a:pt x="122751" y="260162"/>
                </a:lnTo>
                <a:lnTo>
                  <a:pt x="80861" y="242405"/>
                </a:lnTo>
                <a:lnTo>
                  <a:pt x="46779" y="222436"/>
                </a:lnTo>
                <a:lnTo>
                  <a:pt x="5485" y="177119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40" y="1938020"/>
            <a:ext cx="4900295" cy="403097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2400" marR="285750" indent="-139700">
              <a:lnSpc>
                <a:spcPts val="2600"/>
              </a:lnSpc>
              <a:spcBef>
                <a:spcPts val="219"/>
              </a:spcBef>
              <a:buChar char="-"/>
              <a:tabLst>
                <a:tab pos="175895" algn="l"/>
              </a:tabLst>
            </a:pP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Poll </a:t>
            </a:r>
            <a:r>
              <a:rPr sz="22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tax: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required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citizens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pay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tax  </a:t>
            </a:r>
            <a:r>
              <a:rPr sz="2200" b="1" spc="-85" dirty="0">
                <a:solidFill>
                  <a:srgbClr val="FF3300"/>
                </a:solidFill>
                <a:latin typeface="Times New Roman"/>
                <a:cs typeface="Times New Roman"/>
              </a:rPr>
              <a:t>prior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voting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(eliminating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</a:t>
            </a:r>
            <a:r>
              <a:rPr sz="2200" b="1" spc="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poor)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3300"/>
              </a:buClr>
              <a:buFont typeface="Times New Roman"/>
              <a:buChar char="-"/>
            </a:pPr>
            <a:endParaRPr sz="3600">
              <a:latin typeface="Times New Roman"/>
              <a:cs typeface="Times New Roman"/>
            </a:endParaRPr>
          </a:p>
          <a:p>
            <a:pPr marL="152400" marR="5080" indent="-139700">
              <a:lnSpc>
                <a:spcPts val="2600"/>
              </a:lnSpc>
              <a:buChar char="-"/>
              <a:tabLst>
                <a:tab pos="175895" algn="l"/>
              </a:tabLst>
            </a:pP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Literacy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tests: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required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citizens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prove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ability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read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before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being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able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vote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(eliminating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illiterate)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3300"/>
              </a:buClr>
              <a:buFont typeface="Times New Roman"/>
              <a:buChar char="-"/>
            </a:pPr>
            <a:endParaRPr sz="3200">
              <a:latin typeface="Times New Roman"/>
              <a:cs typeface="Times New Roman"/>
            </a:endParaRPr>
          </a:p>
          <a:p>
            <a:pPr marL="152400" marR="332740" indent="-139700">
              <a:lnSpc>
                <a:spcPct val="99700"/>
              </a:lnSpc>
              <a:buChar char="-"/>
              <a:tabLst>
                <a:tab pos="175895" algn="l"/>
              </a:tabLst>
            </a:pP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Inconvenient </a:t>
            </a: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voter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registration: </a:t>
            </a: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since 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most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blacks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the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South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were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sharecroppers,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registration was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often 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scheduled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during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planting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season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2600" y="1905000"/>
            <a:ext cx="3505200" cy="1785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4600" y="3810000"/>
            <a:ext cx="21336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1902" y="1099820"/>
            <a:ext cx="4505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RACIAL </a:t>
            </a:r>
            <a:r>
              <a:rPr spc="65" dirty="0"/>
              <a:t>TENSIONS</a:t>
            </a:r>
            <a:r>
              <a:rPr spc="50" dirty="0"/>
              <a:t> </a:t>
            </a:r>
            <a:r>
              <a:rPr spc="5" dirty="0"/>
              <a:t>EXPLODE:</a:t>
            </a:r>
          </a:p>
        </p:txBody>
      </p:sp>
      <p:sp>
        <p:nvSpPr>
          <p:cNvPr id="3" name="object 3"/>
          <p:cNvSpPr/>
          <p:nvPr/>
        </p:nvSpPr>
        <p:spPr>
          <a:xfrm>
            <a:off x="5943600" y="1981200"/>
            <a:ext cx="24892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1633220"/>
            <a:ext cx="5005705" cy="434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963930" indent="-139700">
              <a:lnSpc>
                <a:spcPct val="99700"/>
              </a:lnSpc>
              <a:spcBef>
                <a:spcPts val="10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90" dirty="0">
                <a:solidFill>
                  <a:srgbClr val="FF3300"/>
                </a:solidFill>
                <a:latin typeface="Times New Roman"/>
                <a:cs typeface="Times New Roman"/>
              </a:rPr>
              <a:t>1906, </a:t>
            </a:r>
            <a:r>
              <a:rPr sz="2200" b="1" spc="45" dirty="0">
                <a:solidFill>
                  <a:srgbClr val="FF3300"/>
                </a:solidFill>
                <a:latin typeface="Times New Roman"/>
                <a:cs typeface="Times New Roman"/>
              </a:rPr>
              <a:t>Hoke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Smith was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elected  </a:t>
            </a:r>
            <a:r>
              <a:rPr sz="22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Governor </a:t>
            </a: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after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promising to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pass 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law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taking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right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vote  </a:t>
            </a: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away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from</a:t>
            </a:r>
            <a:r>
              <a:rPr sz="2200" b="1" spc="5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blacks…</a:t>
            </a:r>
            <a:endParaRPr sz="2200">
              <a:latin typeface="Times New Roman"/>
              <a:cs typeface="Times New Roman"/>
            </a:endParaRPr>
          </a:p>
          <a:p>
            <a:pPr marL="152400" marR="811530" indent="-139700">
              <a:lnSpc>
                <a:spcPts val="2600"/>
              </a:lnSpc>
              <a:spcBef>
                <a:spcPts val="98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election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-114" dirty="0">
                <a:solidFill>
                  <a:srgbClr val="FF3300"/>
                </a:solidFill>
                <a:latin typeface="Times New Roman"/>
                <a:cs typeface="Times New Roman"/>
              </a:rPr>
              <a:t>1906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caused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racial 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tensions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run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extremely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high…</a:t>
            </a:r>
            <a:endParaRPr sz="2200">
              <a:latin typeface="Times New Roman"/>
              <a:cs typeface="Times New Roman"/>
            </a:endParaRPr>
          </a:p>
          <a:p>
            <a:pPr marL="152400" marR="5080" indent="-139700">
              <a:lnSpc>
                <a:spcPts val="2600"/>
              </a:lnSpc>
              <a:spcBef>
                <a:spcPts val="80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On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September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22,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Atlanta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newspapers 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published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articles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alleging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that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several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black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men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had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assaulted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white</a:t>
            </a: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women…</a:t>
            </a:r>
            <a:endParaRPr sz="2200">
              <a:latin typeface="Times New Roman"/>
              <a:cs typeface="Times New Roman"/>
            </a:endParaRPr>
          </a:p>
          <a:p>
            <a:pPr marL="152400" marR="40640" indent="-139700" algn="just">
              <a:lnSpc>
                <a:spcPts val="2600"/>
              </a:lnSpc>
              <a:spcBef>
                <a:spcPts val="96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That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night,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group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whites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attacked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black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messenger on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bicycle,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igniting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race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riot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that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lasted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for </a:t>
            </a:r>
            <a:r>
              <a:rPr sz="22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four</a:t>
            </a:r>
            <a:r>
              <a:rPr sz="2200" b="1" spc="18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days…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2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21365" y="104229"/>
                </a:lnTo>
                <a:lnTo>
                  <a:pt x="80861" y="62394"/>
                </a:lnTo>
                <a:lnTo>
                  <a:pt x="122751" y="44636"/>
                </a:lnTo>
                <a:lnTo>
                  <a:pt x="171584" y="29404"/>
                </a:lnTo>
                <a:lnTo>
                  <a:pt x="226499" y="17010"/>
                </a:lnTo>
                <a:lnTo>
                  <a:pt x="286631" y="7769"/>
                </a:lnTo>
                <a:lnTo>
                  <a:pt x="351119" y="1994"/>
                </a:lnTo>
                <a:lnTo>
                  <a:pt x="419099" y="0"/>
                </a:lnTo>
                <a:lnTo>
                  <a:pt x="487080" y="1994"/>
                </a:lnTo>
                <a:lnTo>
                  <a:pt x="551567" y="7769"/>
                </a:lnTo>
                <a:lnTo>
                  <a:pt x="611700" y="17010"/>
                </a:lnTo>
                <a:lnTo>
                  <a:pt x="666614" y="29404"/>
                </a:lnTo>
                <a:lnTo>
                  <a:pt x="715448" y="44636"/>
                </a:lnTo>
                <a:lnTo>
                  <a:pt x="757337" y="62394"/>
                </a:lnTo>
                <a:lnTo>
                  <a:pt x="791420" y="82363"/>
                </a:lnTo>
                <a:lnTo>
                  <a:pt x="832714" y="127679"/>
                </a:lnTo>
                <a:lnTo>
                  <a:pt x="838199" y="152399"/>
                </a:lnTo>
                <a:lnTo>
                  <a:pt x="832714" y="177119"/>
                </a:lnTo>
                <a:lnTo>
                  <a:pt x="791420" y="222436"/>
                </a:lnTo>
                <a:lnTo>
                  <a:pt x="757337" y="242405"/>
                </a:lnTo>
                <a:lnTo>
                  <a:pt x="715448" y="260162"/>
                </a:lnTo>
                <a:lnTo>
                  <a:pt x="666614" y="275395"/>
                </a:lnTo>
                <a:lnTo>
                  <a:pt x="611700" y="287789"/>
                </a:lnTo>
                <a:lnTo>
                  <a:pt x="551567" y="297030"/>
                </a:lnTo>
                <a:lnTo>
                  <a:pt x="487080" y="302804"/>
                </a:lnTo>
                <a:lnTo>
                  <a:pt x="419099" y="304799"/>
                </a:lnTo>
                <a:lnTo>
                  <a:pt x="351119" y="302804"/>
                </a:lnTo>
                <a:lnTo>
                  <a:pt x="286631" y="297030"/>
                </a:lnTo>
                <a:lnTo>
                  <a:pt x="226499" y="287789"/>
                </a:lnTo>
                <a:lnTo>
                  <a:pt x="171584" y="275395"/>
                </a:lnTo>
                <a:lnTo>
                  <a:pt x="122751" y="260162"/>
                </a:lnTo>
                <a:lnTo>
                  <a:pt x="80861" y="242405"/>
                </a:lnTo>
                <a:lnTo>
                  <a:pt x="46779" y="222436"/>
                </a:lnTo>
                <a:lnTo>
                  <a:pt x="5485" y="177119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2819" y="106044"/>
            <a:ext cx="7767320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Identify the ways individuals, groups, and events attempted to shape the New South; include the Bourbon Triumvirate, Henry Grady</a:t>
            </a:r>
            <a:r>
              <a:rPr sz="1600" b="1" spc="15" dirty="0">
                <a:latin typeface="Times New Roman"/>
                <a:cs typeface="Times New Roman"/>
              </a:rPr>
              <a:t>, </a:t>
            </a:r>
            <a:r>
              <a:rPr sz="1600" b="1" spc="-25" dirty="0">
                <a:latin typeface="Times New Roman"/>
                <a:cs typeface="Times New Roman"/>
              </a:rPr>
              <a:t>Tom </a:t>
            </a:r>
            <a:r>
              <a:rPr sz="1600" b="1" spc="-50" dirty="0">
                <a:latin typeface="Times New Roman"/>
                <a:cs typeface="Times New Roman"/>
              </a:rPr>
              <a:t>Watson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dirty="0">
                <a:latin typeface="Times New Roman"/>
                <a:cs typeface="Times New Roman"/>
              </a:rPr>
              <a:t>Populists,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spc="-85" dirty="0">
                <a:latin typeface="Times New Roman"/>
                <a:cs typeface="Times New Roman"/>
              </a:rPr>
              <a:t>1906 </a:t>
            </a:r>
            <a:r>
              <a:rPr sz="1600" b="1" spc="-40" dirty="0">
                <a:latin typeface="Times New Roman"/>
                <a:cs typeface="Times New Roman"/>
              </a:rPr>
              <a:t>Atlanta </a:t>
            </a:r>
            <a:r>
              <a:rPr sz="1600" b="1" spc="-5" dirty="0">
                <a:latin typeface="Times New Roman"/>
                <a:cs typeface="Times New Roman"/>
              </a:rPr>
              <a:t>Riot, the </a:t>
            </a:r>
            <a:r>
              <a:rPr sz="1600" b="1" spc="5" dirty="0">
                <a:latin typeface="Times New Roman"/>
                <a:cs typeface="Times New Roman"/>
              </a:rPr>
              <a:t>Leo </a:t>
            </a:r>
            <a:r>
              <a:rPr sz="1600" b="1" spc="-55" dirty="0">
                <a:latin typeface="Times New Roman"/>
                <a:cs typeface="Times New Roman"/>
              </a:rPr>
              <a:t>Frank </a:t>
            </a:r>
            <a:r>
              <a:rPr sz="1600" b="1" spc="-5" dirty="0">
                <a:latin typeface="Times New Roman"/>
                <a:cs typeface="Times New Roman"/>
              </a:rPr>
              <a:t>Case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0042" y="1099820"/>
            <a:ext cx="288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The </a:t>
            </a:r>
            <a:r>
              <a:rPr spc="-125" dirty="0"/>
              <a:t>1906 </a:t>
            </a:r>
            <a:r>
              <a:rPr spc="-60" dirty="0"/>
              <a:t>Atlanta</a:t>
            </a:r>
            <a:r>
              <a:rPr spc="40" dirty="0"/>
              <a:t> </a:t>
            </a:r>
            <a:r>
              <a:rPr spc="-50" dirty="0"/>
              <a:t>Riot:</a:t>
            </a:r>
          </a:p>
        </p:txBody>
      </p:sp>
      <p:sp>
        <p:nvSpPr>
          <p:cNvPr id="3" name="object 3"/>
          <p:cNvSpPr/>
          <p:nvPr/>
        </p:nvSpPr>
        <p:spPr>
          <a:xfrm>
            <a:off x="6705600" y="3200400"/>
            <a:ext cx="21336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1600200"/>
            <a:ext cx="3200400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1452245"/>
            <a:ext cx="6084570" cy="47834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0" marR="2181225" indent="-139700">
              <a:lnSpc>
                <a:spcPct val="99600"/>
              </a:lnSpc>
              <a:spcBef>
                <a:spcPts val="11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Over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course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next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few 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days,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official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coroner  reported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that </a:t>
            </a:r>
            <a:r>
              <a:rPr sz="2200" b="1" spc="-150" dirty="0">
                <a:solidFill>
                  <a:srgbClr val="FF3300"/>
                </a:solidFill>
                <a:latin typeface="Times New Roman"/>
                <a:cs typeface="Times New Roman"/>
              </a:rPr>
              <a:t>10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African- 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Americans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2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whites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were 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killed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(though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unofficial 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estimates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state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that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from </a:t>
            </a:r>
            <a:r>
              <a:rPr sz="22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25-40 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African-Americans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may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have 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been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killed).</a:t>
            </a:r>
            <a:endParaRPr sz="2200">
              <a:latin typeface="Times New Roman"/>
              <a:cs typeface="Times New Roman"/>
            </a:endParaRPr>
          </a:p>
          <a:p>
            <a:pPr marL="152400" marR="5080" indent="-139700">
              <a:lnSpc>
                <a:spcPts val="2600"/>
              </a:lnSpc>
              <a:spcBef>
                <a:spcPts val="66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By September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25,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city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officials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called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for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an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end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violence,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saying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riots </a:t>
            </a:r>
            <a:r>
              <a:rPr sz="22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hurt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Atlanta</a:t>
            </a:r>
            <a:r>
              <a:rPr sz="2200" b="1" spc="15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s 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reputation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as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thriving,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progressive</a:t>
            </a:r>
            <a:r>
              <a:rPr sz="2200" b="1" spc="9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city.</a:t>
            </a:r>
            <a:endParaRPr sz="2200">
              <a:latin typeface="Times New Roman"/>
              <a:cs typeface="Times New Roman"/>
            </a:endParaRPr>
          </a:p>
          <a:p>
            <a:pPr marL="152400" marR="29209" indent="-139700" algn="just">
              <a:lnSpc>
                <a:spcPts val="2600"/>
              </a:lnSpc>
              <a:spcBef>
                <a:spcPts val="24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riots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caused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many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the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black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community to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believe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that </a:t>
            </a:r>
            <a:r>
              <a:rPr sz="22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coexistence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with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whites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would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not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be 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possible.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672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21365" y="104229"/>
                </a:lnTo>
                <a:lnTo>
                  <a:pt x="80861" y="62394"/>
                </a:lnTo>
                <a:lnTo>
                  <a:pt x="122751" y="44636"/>
                </a:lnTo>
                <a:lnTo>
                  <a:pt x="171584" y="29404"/>
                </a:lnTo>
                <a:lnTo>
                  <a:pt x="226499" y="17010"/>
                </a:lnTo>
                <a:lnTo>
                  <a:pt x="286631" y="7769"/>
                </a:lnTo>
                <a:lnTo>
                  <a:pt x="351119" y="1994"/>
                </a:lnTo>
                <a:lnTo>
                  <a:pt x="419099" y="0"/>
                </a:lnTo>
                <a:lnTo>
                  <a:pt x="487080" y="1994"/>
                </a:lnTo>
                <a:lnTo>
                  <a:pt x="551567" y="7769"/>
                </a:lnTo>
                <a:lnTo>
                  <a:pt x="611700" y="17010"/>
                </a:lnTo>
                <a:lnTo>
                  <a:pt x="666614" y="29404"/>
                </a:lnTo>
                <a:lnTo>
                  <a:pt x="715448" y="44636"/>
                </a:lnTo>
                <a:lnTo>
                  <a:pt x="757337" y="62394"/>
                </a:lnTo>
                <a:lnTo>
                  <a:pt x="791420" y="82363"/>
                </a:lnTo>
                <a:lnTo>
                  <a:pt x="832714" y="127679"/>
                </a:lnTo>
                <a:lnTo>
                  <a:pt x="838199" y="152399"/>
                </a:lnTo>
                <a:lnTo>
                  <a:pt x="832714" y="177119"/>
                </a:lnTo>
                <a:lnTo>
                  <a:pt x="791420" y="222436"/>
                </a:lnTo>
                <a:lnTo>
                  <a:pt x="757337" y="242405"/>
                </a:lnTo>
                <a:lnTo>
                  <a:pt x="715448" y="260162"/>
                </a:lnTo>
                <a:lnTo>
                  <a:pt x="666614" y="275395"/>
                </a:lnTo>
                <a:lnTo>
                  <a:pt x="611700" y="287789"/>
                </a:lnTo>
                <a:lnTo>
                  <a:pt x="551567" y="297030"/>
                </a:lnTo>
                <a:lnTo>
                  <a:pt x="487080" y="302804"/>
                </a:lnTo>
                <a:lnTo>
                  <a:pt x="419099" y="304799"/>
                </a:lnTo>
                <a:lnTo>
                  <a:pt x="351119" y="302804"/>
                </a:lnTo>
                <a:lnTo>
                  <a:pt x="286631" y="297030"/>
                </a:lnTo>
                <a:lnTo>
                  <a:pt x="226499" y="287789"/>
                </a:lnTo>
                <a:lnTo>
                  <a:pt x="171584" y="275395"/>
                </a:lnTo>
                <a:lnTo>
                  <a:pt x="122751" y="260162"/>
                </a:lnTo>
                <a:lnTo>
                  <a:pt x="80861" y="242405"/>
                </a:lnTo>
                <a:lnTo>
                  <a:pt x="46779" y="222436"/>
                </a:lnTo>
                <a:lnTo>
                  <a:pt x="5485" y="177119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2819" y="106044"/>
            <a:ext cx="7767320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Identify the ways individuals, groups, and events attempted to shape the New South; include the Bourbon Triumvirate, Henry Grady</a:t>
            </a:r>
            <a:r>
              <a:rPr sz="1600" b="1" spc="15" dirty="0">
                <a:latin typeface="Times New Roman"/>
                <a:cs typeface="Times New Roman"/>
              </a:rPr>
              <a:t>, </a:t>
            </a:r>
            <a:r>
              <a:rPr sz="1600" b="1" spc="-25" dirty="0">
                <a:latin typeface="Times New Roman"/>
                <a:cs typeface="Times New Roman"/>
              </a:rPr>
              <a:t>Tom </a:t>
            </a:r>
            <a:r>
              <a:rPr sz="1600" b="1" spc="-50" dirty="0">
                <a:latin typeface="Times New Roman"/>
                <a:cs typeface="Times New Roman"/>
              </a:rPr>
              <a:t>Watson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dirty="0">
                <a:latin typeface="Times New Roman"/>
                <a:cs typeface="Times New Roman"/>
              </a:rPr>
              <a:t>Populists,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spc="-85" dirty="0">
                <a:latin typeface="Times New Roman"/>
                <a:cs typeface="Times New Roman"/>
              </a:rPr>
              <a:t>1906 </a:t>
            </a:r>
            <a:r>
              <a:rPr sz="1600" b="1" spc="-40" dirty="0">
                <a:latin typeface="Times New Roman"/>
                <a:cs typeface="Times New Roman"/>
              </a:rPr>
              <a:t>Atlanta </a:t>
            </a:r>
            <a:r>
              <a:rPr sz="1600" b="1" spc="-5" dirty="0">
                <a:latin typeface="Times New Roman"/>
                <a:cs typeface="Times New Roman"/>
              </a:rPr>
              <a:t>Riot, the </a:t>
            </a:r>
            <a:r>
              <a:rPr sz="1600" b="1" spc="5" dirty="0">
                <a:latin typeface="Times New Roman"/>
                <a:cs typeface="Times New Roman"/>
              </a:rPr>
              <a:t>Leo </a:t>
            </a:r>
            <a:r>
              <a:rPr sz="1600" b="1" spc="-55" dirty="0">
                <a:latin typeface="Times New Roman"/>
                <a:cs typeface="Times New Roman"/>
              </a:rPr>
              <a:t>Frank </a:t>
            </a:r>
            <a:r>
              <a:rPr sz="1600" b="1" spc="-5" dirty="0">
                <a:latin typeface="Times New Roman"/>
                <a:cs typeface="Times New Roman"/>
              </a:rPr>
              <a:t>Case</a:t>
            </a:r>
            <a:r>
              <a:rPr sz="1600" b="1" spc="-1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5691" y="1023620"/>
            <a:ext cx="67379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BY </a:t>
            </a:r>
            <a:r>
              <a:rPr spc="114" dirty="0"/>
              <a:t>THE </a:t>
            </a:r>
            <a:r>
              <a:rPr spc="-70" dirty="0"/>
              <a:t>1900s, </a:t>
            </a:r>
            <a:r>
              <a:rPr spc="-30" dirty="0"/>
              <a:t>AFRICAN-AMERICANS</a:t>
            </a:r>
            <a:r>
              <a:rPr spc="45" dirty="0"/>
              <a:t> </a:t>
            </a:r>
            <a:r>
              <a:rPr spc="-25" dirty="0"/>
              <a:t>WERE…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820" y="106044"/>
            <a:ext cx="769175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93065" marR="5080" indent="-381000">
              <a:lnSpc>
                <a:spcPts val="1900"/>
              </a:lnSpc>
              <a:spcBef>
                <a:spcPts val="180"/>
              </a:spcBef>
            </a:pPr>
            <a:r>
              <a:rPr sz="1600" b="1" spc="15" dirty="0">
                <a:latin typeface="Times New Roman"/>
                <a:cs typeface="Times New Roman"/>
              </a:rPr>
              <a:t>Lesson </a:t>
            </a:r>
            <a:r>
              <a:rPr sz="1600" b="1" spc="-20" dirty="0">
                <a:latin typeface="Times New Roman"/>
                <a:cs typeface="Times New Roman"/>
              </a:rPr>
              <a:t>Two </a:t>
            </a:r>
            <a:r>
              <a:rPr sz="1600" b="1" spc="-10" dirty="0">
                <a:latin typeface="Times New Roman"/>
                <a:cs typeface="Times New Roman"/>
              </a:rPr>
              <a:t>(SS8H7b) </a:t>
            </a:r>
            <a:r>
              <a:rPr sz="1600" b="1" dirty="0">
                <a:latin typeface="Times New Roman"/>
                <a:cs typeface="Times New Roman"/>
              </a:rPr>
              <a:t>– </a:t>
            </a:r>
            <a:r>
              <a:rPr sz="1600" b="1" spc="25" dirty="0">
                <a:latin typeface="Times New Roman"/>
                <a:cs typeface="Times New Roman"/>
              </a:rPr>
              <a:t>The </a:t>
            </a:r>
            <a:r>
              <a:rPr sz="1600" b="1" spc="-5" dirty="0">
                <a:latin typeface="Times New Roman"/>
                <a:cs typeface="Times New Roman"/>
              </a:rPr>
              <a:t>student </a:t>
            </a:r>
            <a:r>
              <a:rPr sz="1600" b="1" spc="-20" dirty="0">
                <a:latin typeface="Times New Roman"/>
                <a:cs typeface="Times New Roman"/>
              </a:rPr>
              <a:t>will </a:t>
            </a:r>
            <a:r>
              <a:rPr sz="1600" i="1" spc="-130" dirty="0">
                <a:solidFill>
                  <a:srgbClr val="FF3300"/>
                </a:solidFill>
                <a:latin typeface="Times New Roman"/>
                <a:cs typeface="Times New Roman"/>
              </a:rPr>
              <a:t>analyze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spc="-10" dirty="0">
                <a:latin typeface="Times New Roman"/>
                <a:cs typeface="Times New Roman"/>
              </a:rPr>
              <a:t>denial of </a:t>
            </a:r>
            <a:r>
              <a:rPr sz="1600" b="1" spc="-20" dirty="0">
                <a:latin typeface="Times New Roman"/>
                <a:cs typeface="Times New Roman"/>
              </a:rPr>
              <a:t>rights </a:t>
            </a:r>
            <a:r>
              <a:rPr sz="1600" b="1" dirty="0">
                <a:latin typeface="Times New Roman"/>
                <a:cs typeface="Times New Roman"/>
              </a:rPr>
              <a:t>to </a:t>
            </a:r>
            <a:r>
              <a:rPr sz="1600" b="1" spc="-30" dirty="0">
                <a:latin typeface="Times New Roman"/>
                <a:cs typeface="Times New Roman"/>
              </a:rPr>
              <a:t>African-Americans  </a:t>
            </a:r>
            <a:r>
              <a:rPr sz="1600" b="1" spc="-15" dirty="0">
                <a:latin typeface="Times New Roman"/>
                <a:cs typeface="Times New Roman"/>
              </a:rPr>
              <a:t>through </a:t>
            </a:r>
            <a:r>
              <a:rPr sz="1600" b="1" spc="-60" dirty="0">
                <a:latin typeface="Times New Roman"/>
                <a:cs typeface="Times New Roman"/>
              </a:rPr>
              <a:t>Jim Crow </a:t>
            </a:r>
            <a:r>
              <a:rPr sz="1600" b="1" spc="-10" dirty="0">
                <a:latin typeface="Times New Roman"/>
                <a:cs typeface="Times New Roman"/>
              </a:rPr>
              <a:t>laws, </a:t>
            </a:r>
            <a:r>
              <a:rPr sz="1600" i="1" spc="-160" dirty="0">
                <a:latin typeface="Times New Roman"/>
                <a:cs typeface="Times New Roman"/>
              </a:rPr>
              <a:t>Plessy </a:t>
            </a:r>
            <a:r>
              <a:rPr sz="1600" i="1" spc="-135" dirty="0">
                <a:latin typeface="Times New Roman"/>
                <a:cs typeface="Times New Roman"/>
              </a:rPr>
              <a:t>vs. </a:t>
            </a:r>
            <a:r>
              <a:rPr sz="1600" i="1" spc="-155" dirty="0">
                <a:latin typeface="Times New Roman"/>
                <a:cs typeface="Times New Roman"/>
              </a:rPr>
              <a:t>Ferguson</a:t>
            </a:r>
            <a:r>
              <a:rPr sz="1600" b="1" spc="-155" dirty="0">
                <a:latin typeface="Times New Roman"/>
                <a:cs typeface="Times New Roman"/>
              </a:rPr>
              <a:t>, </a:t>
            </a:r>
            <a:r>
              <a:rPr sz="1600" b="1" spc="-5" dirty="0">
                <a:latin typeface="Times New Roman"/>
                <a:cs typeface="Times New Roman"/>
              </a:rPr>
              <a:t>disenfranchisement,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-40" dirty="0">
                <a:latin typeface="Times New Roman"/>
                <a:cs typeface="Times New Roman"/>
              </a:rPr>
              <a:t>racial</a:t>
            </a:r>
            <a:r>
              <a:rPr sz="1600" b="1" spc="-155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violence.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21365" y="104229"/>
                </a:lnTo>
                <a:lnTo>
                  <a:pt x="80861" y="62394"/>
                </a:lnTo>
                <a:lnTo>
                  <a:pt x="122751" y="44636"/>
                </a:lnTo>
                <a:lnTo>
                  <a:pt x="171584" y="29404"/>
                </a:lnTo>
                <a:lnTo>
                  <a:pt x="226499" y="17010"/>
                </a:lnTo>
                <a:lnTo>
                  <a:pt x="286631" y="7769"/>
                </a:lnTo>
                <a:lnTo>
                  <a:pt x="351119" y="1994"/>
                </a:lnTo>
                <a:lnTo>
                  <a:pt x="419099" y="0"/>
                </a:lnTo>
                <a:lnTo>
                  <a:pt x="487079" y="1994"/>
                </a:lnTo>
                <a:lnTo>
                  <a:pt x="551567" y="7769"/>
                </a:lnTo>
                <a:lnTo>
                  <a:pt x="611700" y="17010"/>
                </a:lnTo>
                <a:lnTo>
                  <a:pt x="666614" y="29404"/>
                </a:lnTo>
                <a:lnTo>
                  <a:pt x="715448" y="44636"/>
                </a:lnTo>
                <a:lnTo>
                  <a:pt x="757337" y="62394"/>
                </a:lnTo>
                <a:lnTo>
                  <a:pt x="791420" y="82363"/>
                </a:lnTo>
                <a:lnTo>
                  <a:pt x="832714" y="127679"/>
                </a:lnTo>
                <a:lnTo>
                  <a:pt x="838199" y="152399"/>
                </a:lnTo>
                <a:lnTo>
                  <a:pt x="832714" y="177119"/>
                </a:lnTo>
                <a:lnTo>
                  <a:pt x="791420" y="222436"/>
                </a:lnTo>
                <a:lnTo>
                  <a:pt x="757337" y="242405"/>
                </a:lnTo>
                <a:lnTo>
                  <a:pt x="715448" y="260162"/>
                </a:lnTo>
                <a:lnTo>
                  <a:pt x="666614" y="275395"/>
                </a:lnTo>
                <a:lnTo>
                  <a:pt x="611700" y="287789"/>
                </a:lnTo>
                <a:lnTo>
                  <a:pt x="551567" y="297030"/>
                </a:lnTo>
                <a:lnTo>
                  <a:pt x="487079" y="302804"/>
                </a:lnTo>
                <a:lnTo>
                  <a:pt x="419099" y="304799"/>
                </a:lnTo>
                <a:lnTo>
                  <a:pt x="351119" y="302804"/>
                </a:lnTo>
                <a:lnTo>
                  <a:pt x="286631" y="297030"/>
                </a:lnTo>
                <a:lnTo>
                  <a:pt x="226499" y="287789"/>
                </a:lnTo>
                <a:lnTo>
                  <a:pt x="171584" y="275395"/>
                </a:lnTo>
                <a:lnTo>
                  <a:pt x="122751" y="260162"/>
                </a:lnTo>
                <a:lnTo>
                  <a:pt x="80861" y="242405"/>
                </a:lnTo>
                <a:lnTo>
                  <a:pt x="46779" y="222436"/>
                </a:lnTo>
                <a:lnTo>
                  <a:pt x="5485" y="177119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6005" y="5198745"/>
            <a:ext cx="54978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DISENFRANCHISED!!!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31871" y="1682586"/>
            <a:ext cx="3331349" cy="3330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400" y="1600200"/>
            <a:ext cx="3429000" cy="3505200"/>
          </a:xfrm>
          <a:custGeom>
            <a:avLst/>
            <a:gdLst/>
            <a:ahLst/>
            <a:cxnLst/>
            <a:rect l="l" t="t" r="r" b="b"/>
            <a:pathLst>
              <a:path w="3429000" h="3505200">
                <a:moveTo>
                  <a:pt x="1951024" y="3492500"/>
                </a:moveTo>
                <a:lnTo>
                  <a:pt x="1477973" y="3492500"/>
                </a:lnTo>
                <a:lnTo>
                  <a:pt x="1524557" y="3505200"/>
                </a:lnTo>
                <a:lnTo>
                  <a:pt x="1904440" y="3505200"/>
                </a:lnTo>
                <a:lnTo>
                  <a:pt x="1951024" y="3492500"/>
                </a:lnTo>
                <a:close/>
              </a:path>
              <a:path w="3429000" h="3505200">
                <a:moveTo>
                  <a:pt x="1997212" y="25400"/>
                </a:moveTo>
                <a:lnTo>
                  <a:pt x="1431784" y="25400"/>
                </a:lnTo>
                <a:lnTo>
                  <a:pt x="1340661" y="50800"/>
                </a:lnTo>
                <a:lnTo>
                  <a:pt x="1078561" y="127000"/>
                </a:lnTo>
                <a:lnTo>
                  <a:pt x="1036702" y="152400"/>
                </a:lnTo>
                <a:lnTo>
                  <a:pt x="995410" y="165100"/>
                </a:lnTo>
                <a:lnTo>
                  <a:pt x="954701" y="190500"/>
                </a:lnTo>
                <a:lnTo>
                  <a:pt x="914595" y="203200"/>
                </a:lnTo>
                <a:lnTo>
                  <a:pt x="875106" y="228600"/>
                </a:lnTo>
                <a:lnTo>
                  <a:pt x="836254" y="254000"/>
                </a:lnTo>
                <a:lnTo>
                  <a:pt x="798054" y="279400"/>
                </a:lnTo>
                <a:lnTo>
                  <a:pt x="760524" y="304800"/>
                </a:lnTo>
                <a:lnTo>
                  <a:pt x="723682" y="330200"/>
                </a:lnTo>
                <a:lnTo>
                  <a:pt x="687543" y="355600"/>
                </a:lnTo>
                <a:lnTo>
                  <a:pt x="652127" y="381000"/>
                </a:lnTo>
                <a:lnTo>
                  <a:pt x="617449" y="406400"/>
                </a:lnTo>
                <a:lnTo>
                  <a:pt x="583527" y="444500"/>
                </a:lnTo>
                <a:lnTo>
                  <a:pt x="550379" y="469900"/>
                </a:lnTo>
                <a:lnTo>
                  <a:pt x="518021" y="508000"/>
                </a:lnTo>
                <a:lnTo>
                  <a:pt x="486470" y="533400"/>
                </a:lnTo>
                <a:lnTo>
                  <a:pt x="455744" y="571500"/>
                </a:lnTo>
                <a:lnTo>
                  <a:pt x="425860" y="596900"/>
                </a:lnTo>
                <a:lnTo>
                  <a:pt x="396834" y="635000"/>
                </a:lnTo>
                <a:lnTo>
                  <a:pt x="368686" y="673100"/>
                </a:lnTo>
                <a:lnTo>
                  <a:pt x="341430" y="711200"/>
                </a:lnTo>
                <a:lnTo>
                  <a:pt x="315085" y="749300"/>
                </a:lnTo>
                <a:lnTo>
                  <a:pt x="289668" y="787400"/>
                </a:lnTo>
                <a:lnTo>
                  <a:pt x="265196" y="825500"/>
                </a:lnTo>
                <a:lnTo>
                  <a:pt x="241686" y="863600"/>
                </a:lnTo>
                <a:lnTo>
                  <a:pt x="219155" y="901700"/>
                </a:lnTo>
                <a:lnTo>
                  <a:pt x="197621" y="939800"/>
                </a:lnTo>
                <a:lnTo>
                  <a:pt x="177101" y="977900"/>
                </a:lnTo>
                <a:lnTo>
                  <a:pt x="157611" y="1028700"/>
                </a:lnTo>
                <a:lnTo>
                  <a:pt x="139170" y="1066800"/>
                </a:lnTo>
                <a:lnTo>
                  <a:pt x="121794" y="1104900"/>
                </a:lnTo>
                <a:lnTo>
                  <a:pt x="105500" y="1155700"/>
                </a:lnTo>
                <a:lnTo>
                  <a:pt x="90306" y="1193800"/>
                </a:lnTo>
                <a:lnTo>
                  <a:pt x="76228" y="1244600"/>
                </a:lnTo>
                <a:lnTo>
                  <a:pt x="63285" y="1282700"/>
                </a:lnTo>
                <a:lnTo>
                  <a:pt x="51493" y="1333500"/>
                </a:lnTo>
                <a:lnTo>
                  <a:pt x="40869" y="1371600"/>
                </a:lnTo>
                <a:lnTo>
                  <a:pt x="31430" y="1422400"/>
                </a:lnTo>
                <a:lnTo>
                  <a:pt x="23195" y="1473200"/>
                </a:lnTo>
                <a:lnTo>
                  <a:pt x="16179" y="1511300"/>
                </a:lnTo>
                <a:lnTo>
                  <a:pt x="10400" y="1562100"/>
                </a:lnTo>
                <a:lnTo>
                  <a:pt x="5876" y="1612900"/>
                </a:lnTo>
                <a:lnTo>
                  <a:pt x="2623" y="1663700"/>
                </a:lnTo>
                <a:lnTo>
                  <a:pt x="658" y="1714500"/>
                </a:lnTo>
                <a:lnTo>
                  <a:pt x="0" y="1752600"/>
                </a:lnTo>
                <a:lnTo>
                  <a:pt x="658" y="1803400"/>
                </a:lnTo>
                <a:lnTo>
                  <a:pt x="2623" y="1854200"/>
                </a:lnTo>
                <a:lnTo>
                  <a:pt x="5876" y="1905000"/>
                </a:lnTo>
                <a:lnTo>
                  <a:pt x="10400" y="1955800"/>
                </a:lnTo>
                <a:lnTo>
                  <a:pt x="16179" y="2006600"/>
                </a:lnTo>
                <a:lnTo>
                  <a:pt x="23195" y="2044700"/>
                </a:lnTo>
                <a:lnTo>
                  <a:pt x="31430" y="2095500"/>
                </a:lnTo>
                <a:lnTo>
                  <a:pt x="40869" y="2146300"/>
                </a:lnTo>
                <a:lnTo>
                  <a:pt x="51493" y="2184400"/>
                </a:lnTo>
                <a:lnTo>
                  <a:pt x="63285" y="2235200"/>
                </a:lnTo>
                <a:lnTo>
                  <a:pt x="76228" y="2273300"/>
                </a:lnTo>
                <a:lnTo>
                  <a:pt x="90306" y="2324100"/>
                </a:lnTo>
                <a:lnTo>
                  <a:pt x="105500" y="2362200"/>
                </a:lnTo>
                <a:lnTo>
                  <a:pt x="121794" y="2413000"/>
                </a:lnTo>
                <a:lnTo>
                  <a:pt x="139170" y="2451100"/>
                </a:lnTo>
                <a:lnTo>
                  <a:pt x="157611" y="2489200"/>
                </a:lnTo>
                <a:lnTo>
                  <a:pt x="177101" y="2540000"/>
                </a:lnTo>
                <a:lnTo>
                  <a:pt x="197621" y="2578100"/>
                </a:lnTo>
                <a:lnTo>
                  <a:pt x="219155" y="2616200"/>
                </a:lnTo>
                <a:lnTo>
                  <a:pt x="241686" y="2654300"/>
                </a:lnTo>
                <a:lnTo>
                  <a:pt x="265196" y="2692400"/>
                </a:lnTo>
                <a:lnTo>
                  <a:pt x="289668" y="2730500"/>
                </a:lnTo>
                <a:lnTo>
                  <a:pt x="315085" y="2768600"/>
                </a:lnTo>
                <a:lnTo>
                  <a:pt x="341430" y="2806700"/>
                </a:lnTo>
                <a:lnTo>
                  <a:pt x="368686" y="2844800"/>
                </a:lnTo>
                <a:lnTo>
                  <a:pt x="396834" y="2882900"/>
                </a:lnTo>
                <a:lnTo>
                  <a:pt x="425860" y="2921000"/>
                </a:lnTo>
                <a:lnTo>
                  <a:pt x="455744" y="2946400"/>
                </a:lnTo>
                <a:lnTo>
                  <a:pt x="486470" y="2984500"/>
                </a:lnTo>
                <a:lnTo>
                  <a:pt x="518021" y="3009900"/>
                </a:lnTo>
                <a:lnTo>
                  <a:pt x="550379" y="3048000"/>
                </a:lnTo>
                <a:lnTo>
                  <a:pt x="583527" y="3073400"/>
                </a:lnTo>
                <a:lnTo>
                  <a:pt x="617449" y="3111500"/>
                </a:lnTo>
                <a:lnTo>
                  <a:pt x="652127" y="3136900"/>
                </a:lnTo>
                <a:lnTo>
                  <a:pt x="687543" y="3162300"/>
                </a:lnTo>
                <a:lnTo>
                  <a:pt x="723682" y="3187700"/>
                </a:lnTo>
                <a:lnTo>
                  <a:pt x="760524" y="3213100"/>
                </a:lnTo>
                <a:lnTo>
                  <a:pt x="798054" y="3238500"/>
                </a:lnTo>
                <a:lnTo>
                  <a:pt x="836254" y="3263900"/>
                </a:lnTo>
                <a:lnTo>
                  <a:pt x="875106" y="3289300"/>
                </a:lnTo>
                <a:lnTo>
                  <a:pt x="914595" y="3314700"/>
                </a:lnTo>
                <a:lnTo>
                  <a:pt x="954701" y="3327400"/>
                </a:lnTo>
                <a:lnTo>
                  <a:pt x="995410" y="3352800"/>
                </a:lnTo>
                <a:lnTo>
                  <a:pt x="1036702" y="3365500"/>
                </a:lnTo>
                <a:lnTo>
                  <a:pt x="1078561" y="3390900"/>
                </a:lnTo>
                <a:lnTo>
                  <a:pt x="1163912" y="3416300"/>
                </a:lnTo>
                <a:lnTo>
                  <a:pt x="1431784" y="3492500"/>
                </a:lnTo>
                <a:lnTo>
                  <a:pt x="1997212" y="3492500"/>
                </a:lnTo>
                <a:lnTo>
                  <a:pt x="2265082" y="3416300"/>
                </a:lnTo>
                <a:lnTo>
                  <a:pt x="2350433" y="3390900"/>
                </a:lnTo>
                <a:lnTo>
                  <a:pt x="2392292" y="3365500"/>
                </a:lnTo>
                <a:lnTo>
                  <a:pt x="2433584" y="3352800"/>
                </a:lnTo>
                <a:lnTo>
                  <a:pt x="2474292" y="3327400"/>
                </a:lnTo>
                <a:lnTo>
                  <a:pt x="2514399" y="3314700"/>
                </a:lnTo>
                <a:lnTo>
                  <a:pt x="2553887" y="3289300"/>
                </a:lnTo>
                <a:lnTo>
                  <a:pt x="2592740" y="3263900"/>
                </a:lnTo>
                <a:lnTo>
                  <a:pt x="2630940" y="3238500"/>
                </a:lnTo>
                <a:lnTo>
                  <a:pt x="2668469" y="3213100"/>
                </a:lnTo>
                <a:lnTo>
                  <a:pt x="2705312" y="3187700"/>
                </a:lnTo>
                <a:lnTo>
                  <a:pt x="2741450" y="3162300"/>
                </a:lnTo>
                <a:lnTo>
                  <a:pt x="2776867" y="3136900"/>
                </a:lnTo>
                <a:lnTo>
                  <a:pt x="2811545" y="3111500"/>
                </a:lnTo>
                <a:lnTo>
                  <a:pt x="2845466" y="3073400"/>
                </a:lnTo>
                <a:lnTo>
                  <a:pt x="1618523" y="3073400"/>
                </a:lnTo>
                <a:lnTo>
                  <a:pt x="1571239" y="3060700"/>
                </a:lnTo>
                <a:lnTo>
                  <a:pt x="1524465" y="3060700"/>
                </a:lnTo>
                <a:lnTo>
                  <a:pt x="1478232" y="3048000"/>
                </a:lnTo>
                <a:lnTo>
                  <a:pt x="1432571" y="3048000"/>
                </a:lnTo>
                <a:lnTo>
                  <a:pt x="1343092" y="3022600"/>
                </a:lnTo>
                <a:lnTo>
                  <a:pt x="1299336" y="2997200"/>
                </a:lnTo>
                <a:lnTo>
                  <a:pt x="1213943" y="2971800"/>
                </a:lnTo>
                <a:lnTo>
                  <a:pt x="1172370" y="2946400"/>
                </a:lnTo>
                <a:lnTo>
                  <a:pt x="1131586" y="2933700"/>
                </a:lnTo>
                <a:lnTo>
                  <a:pt x="1091623" y="2908300"/>
                </a:lnTo>
                <a:lnTo>
                  <a:pt x="1052512" y="2882900"/>
                </a:lnTo>
                <a:lnTo>
                  <a:pt x="1014285" y="2857500"/>
                </a:lnTo>
                <a:lnTo>
                  <a:pt x="976971" y="2832100"/>
                </a:lnTo>
                <a:lnTo>
                  <a:pt x="940602" y="2806700"/>
                </a:lnTo>
                <a:lnTo>
                  <a:pt x="905209" y="2781300"/>
                </a:lnTo>
                <a:lnTo>
                  <a:pt x="870824" y="2755900"/>
                </a:lnTo>
                <a:lnTo>
                  <a:pt x="837477" y="2717800"/>
                </a:lnTo>
                <a:lnTo>
                  <a:pt x="805199" y="2692400"/>
                </a:lnTo>
                <a:lnTo>
                  <a:pt x="774021" y="2654300"/>
                </a:lnTo>
                <a:lnTo>
                  <a:pt x="743975" y="2616200"/>
                </a:lnTo>
                <a:lnTo>
                  <a:pt x="715091" y="2590800"/>
                </a:lnTo>
                <a:lnTo>
                  <a:pt x="687401" y="2552700"/>
                </a:lnTo>
                <a:lnTo>
                  <a:pt x="660935" y="2514600"/>
                </a:lnTo>
                <a:lnTo>
                  <a:pt x="635725" y="2476500"/>
                </a:lnTo>
                <a:lnTo>
                  <a:pt x="611801" y="2438400"/>
                </a:lnTo>
                <a:lnTo>
                  <a:pt x="589195" y="2400300"/>
                </a:lnTo>
                <a:lnTo>
                  <a:pt x="567938" y="2349500"/>
                </a:lnTo>
                <a:lnTo>
                  <a:pt x="548061" y="2311400"/>
                </a:lnTo>
                <a:lnTo>
                  <a:pt x="529594" y="2273300"/>
                </a:lnTo>
                <a:lnTo>
                  <a:pt x="512570" y="2222500"/>
                </a:lnTo>
                <a:lnTo>
                  <a:pt x="497018" y="2184400"/>
                </a:lnTo>
                <a:lnTo>
                  <a:pt x="482970" y="2133600"/>
                </a:lnTo>
                <a:lnTo>
                  <a:pt x="470458" y="2095500"/>
                </a:lnTo>
                <a:lnTo>
                  <a:pt x="459511" y="2044700"/>
                </a:lnTo>
                <a:lnTo>
                  <a:pt x="450162" y="2006600"/>
                </a:lnTo>
                <a:lnTo>
                  <a:pt x="442441" y="1955800"/>
                </a:lnTo>
                <a:lnTo>
                  <a:pt x="436379" y="1905000"/>
                </a:lnTo>
                <a:lnTo>
                  <a:pt x="432007" y="1854200"/>
                </a:lnTo>
                <a:lnTo>
                  <a:pt x="429357" y="1803400"/>
                </a:lnTo>
                <a:lnTo>
                  <a:pt x="428459" y="1752600"/>
                </a:lnTo>
                <a:lnTo>
                  <a:pt x="429431" y="1701800"/>
                </a:lnTo>
                <a:lnTo>
                  <a:pt x="432336" y="1651000"/>
                </a:lnTo>
                <a:lnTo>
                  <a:pt x="437156" y="1600200"/>
                </a:lnTo>
                <a:lnTo>
                  <a:pt x="443876" y="1562100"/>
                </a:lnTo>
                <a:lnTo>
                  <a:pt x="452477" y="1511300"/>
                </a:lnTo>
                <a:lnTo>
                  <a:pt x="462942" y="1460500"/>
                </a:lnTo>
                <a:lnTo>
                  <a:pt x="475256" y="1409700"/>
                </a:lnTo>
                <a:lnTo>
                  <a:pt x="489400" y="1358900"/>
                </a:lnTo>
                <a:lnTo>
                  <a:pt x="505359" y="1308100"/>
                </a:lnTo>
                <a:lnTo>
                  <a:pt x="523114" y="1270000"/>
                </a:lnTo>
                <a:lnTo>
                  <a:pt x="542649" y="1219200"/>
                </a:lnTo>
                <a:lnTo>
                  <a:pt x="563948" y="1168400"/>
                </a:lnTo>
                <a:lnTo>
                  <a:pt x="586992" y="1130300"/>
                </a:lnTo>
                <a:lnTo>
                  <a:pt x="611766" y="1079500"/>
                </a:lnTo>
                <a:lnTo>
                  <a:pt x="638251" y="1041400"/>
                </a:lnTo>
                <a:lnTo>
                  <a:pt x="666432" y="1003300"/>
                </a:lnTo>
                <a:lnTo>
                  <a:pt x="1280625" y="1003300"/>
                </a:lnTo>
                <a:lnTo>
                  <a:pt x="969327" y="685800"/>
                </a:lnTo>
                <a:lnTo>
                  <a:pt x="1010626" y="660400"/>
                </a:lnTo>
                <a:lnTo>
                  <a:pt x="1052874" y="635000"/>
                </a:lnTo>
                <a:lnTo>
                  <a:pt x="1096018" y="609600"/>
                </a:lnTo>
                <a:lnTo>
                  <a:pt x="1140004" y="584200"/>
                </a:lnTo>
                <a:lnTo>
                  <a:pt x="1184782" y="558800"/>
                </a:lnTo>
                <a:lnTo>
                  <a:pt x="1230298" y="546100"/>
                </a:lnTo>
                <a:lnTo>
                  <a:pt x="1276500" y="520700"/>
                </a:lnTo>
                <a:lnTo>
                  <a:pt x="1515954" y="457200"/>
                </a:lnTo>
                <a:lnTo>
                  <a:pt x="1565166" y="457200"/>
                </a:lnTo>
                <a:lnTo>
                  <a:pt x="1614696" y="444500"/>
                </a:lnTo>
                <a:lnTo>
                  <a:pt x="2845466" y="444500"/>
                </a:lnTo>
                <a:lnTo>
                  <a:pt x="2811545" y="406400"/>
                </a:lnTo>
                <a:lnTo>
                  <a:pt x="2776867" y="381000"/>
                </a:lnTo>
                <a:lnTo>
                  <a:pt x="2741450" y="355600"/>
                </a:lnTo>
                <a:lnTo>
                  <a:pt x="2705312" y="330200"/>
                </a:lnTo>
                <a:lnTo>
                  <a:pt x="2668469" y="304800"/>
                </a:lnTo>
                <a:lnTo>
                  <a:pt x="2630940" y="279400"/>
                </a:lnTo>
                <a:lnTo>
                  <a:pt x="2592740" y="254000"/>
                </a:lnTo>
                <a:lnTo>
                  <a:pt x="2553887" y="228600"/>
                </a:lnTo>
                <a:lnTo>
                  <a:pt x="2514399" y="203200"/>
                </a:lnTo>
                <a:lnTo>
                  <a:pt x="2474292" y="190500"/>
                </a:lnTo>
                <a:lnTo>
                  <a:pt x="2433584" y="165100"/>
                </a:lnTo>
                <a:lnTo>
                  <a:pt x="2392292" y="152400"/>
                </a:lnTo>
                <a:lnTo>
                  <a:pt x="2350433" y="127000"/>
                </a:lnTo>
                <a:lnTo>
                  <a:pt x="2088334" y="50800"/>
                </a:lnTo>
                <a:lnTo>
                  <a:pt x="1997212" y="25400"/>
                </a:lnTo>
                <a:close/>
              </a:path>
              <a:path w="3429000" h="3505200">
                <a:moveTo>
                  <a:pt x="1280625" y="1003300"/>
                </a:moveTo>
                <a:lnTo>
                  <a:pt x="666432" y="1003300"/>
                </a:lnTo>
                <a:lnTo>
                  <a:pt x="2459507" y="2832100"/>
                </a:lnTo>
                <a:lnTo>
                  <a:pt x="2418208" y="2857500"/>
                </a:lnTo>
                <a:lnTo>
                  <a:pt x="2375960" y="2882900"/>
                </a:lnTo>
                <a:lnTo>
                  <a:pt x="2332817" y="2908300"/>
                </a:lnTo>
                <a:lnTo>
                  <a:pt x="2288832" y="2933700"/>
                </a:lnTo>
                <a:lnTo>
                  <a:pt x="2244057" y="2959100"/>
                </a:lnTo>
                <a:lnTo>
                  <a:pt x="2198544" y="2971800"/>
                </a:lnTo>
                <a:lnTo>
                  <a:pt x="2152348" y="2997200"/>
                </a:lnTo>
                <a:lnTo>
                  <a:pt x="1912949" y="3060700"/>
                </a:lnTo>
                <a:lnTo>
                  <a:pt x="1863756" y="3060700"/>
                </a:lnTo>
                <a:lnTo>
                  <a:pt x="1814248" y="3073400"/>
                </a:lnTo>
                <a:lnTo>
                  <a:pt x="2845466" y="3073400"/>
                </a:lnTo>
                <a:lnTo>
                  <a:pt x="2878615" y="3048000"/>
                </a:lnTo>
                <a:lnTo>
                  <a:pt x="2910974" y="3009900"/>
                </a:lnTo>
                <a:lnTo>
                  <a:pt x="2942524" y="2984500"/>
                </a:lnTo>
                <a:lnTo>
                  <a:pt x="2973251" y="2946400"/>
                </a:lnTo>
                <a:lnTo>
                  <a:pt x="3003135" y="2921000"/>
                </a:lnTo>
                <a:lnTo>
                  <a:pt x="3032160" y="2882900"/>
                </a:lnTo>
                <a:lnTo>
                  <a:pt x="3060310" y="2844800"/>
                </a:lnTo>
                <a:lnTo>
                  <a:pt x="3087565" y="2806700"/>
                </a:lnTo>
                <a:lnTo>
                  <a:pt x="3113910" y="2768600"/>
                </a:lnTo>
                <a:lnTo>
                  <a:pt x="3139328" y="2730500"/>
                </a:lnTo>
                <a:lnTo>
                  <a:pt x="3163800" y="2692400"/>
                </a:lnTo>
                <a:lnTo>
                  <a:pt x="3187310" y="2654300"/>
                </a:lnTo>
                <a:lnTo>
                  <a:pt x="3209841" y="2616200"/>
                </a:lnTo>
                <a:lnTo>
                  <a:pt x="3231375" y="2578100"/>
                </a:lnTo>
                <a:lnTo>
                  <a:pt x="3251896" y="2540000"/>
                </a:lnTo>
                <a:lnTo>
                  <a:pt x="3261641" y="2514600"/>
                </a:lnTo>
                <a:lnTo>
                  <a:pt x="2762402" y="2514600"/>
                </a:lnTo>
                <a:lnTo>
                  <a:pt x="1280625" y="1003300"/>
                </a:lnTo>
                <a:close/>
              </a:path>
              <a:path w="3429000" h="3505200">
                <a:moveTo>
                  <a:pt x="2845466" y="444500"/>
                </a:moveTo>
                <a:lnTo>
                  <a:pt x="1810455" y="444500"/>
                </a:lnTo>
                <a:lnTo>
                  <a:pt x="1857731" y="457200"/>
                </a:lnTo>
                <a:lnTo>
                  <a:pt x="1904497" y="457200"/>
                </a:lnTo>
                <a:lnTo>
                  <a:pt x="1950723" y="469900"/>
                </a:lnTo>
                <a:lnTo>
                  <a:pt x="1996377" y="469900"/>
                </a:lnTo>
                <a:lnTo>
                  <a:pt x="2085846" y="495300"/>
                </a:lnTo>
                <a:lnTo>
                  <a:pt x="2129598" y="520700"/>
                </a:lnTo>
                <a:lnTo>
                  <a:pt x="2214983" y="546100"/>
                </a:lnTo>
                <a:lnTo>
                  <a:pt x="2256554" y="571500"/>
                </a:lnTo>
                <a:lnTo>
                  <a:pt x="2297336" y="584200"/>
                </a:lnTo>
                <a:lnTo>
                  <a:pt x="2337297" y="609600"/>
                </a:lnTo>
                <a:lnTo>
                  <a:pt x="2376407" y="635000"/>
                </a:lnTo>
                <a:lnTo>
                  <a:pt x="2414634" y="660400"/>
                </a:lnTo>
                <a:lnTo>
                  <a:pt x="2451947" y="685800"/>
                </a:lnTo>
                <a:lnTo>
                  <a:pt x="2488315" y="711200"/>
                </a:lnTo>
                <a:lnTo>
                  <a:pt x="2523707" y="736600"/>
                </a:lnTo>
                <a:lnTo>
                  <a:pt x="2558093" y="762000"/>
                </a:lnTo>
                <a:lnTo>
                  <a:pt x="2591440" y="800100"/>
                </a:lnTo>
                <a:lnTo>
                  <a:pt x="2623718" y="825500"/>
                </a:lnTo>
                <a:lnTo>
                  <a:pt x="2654896" y="863600"/>
                </a:lnTo>
                <a:lnTo>
                  <a:pt x="2684942" y="901700"/>
                </a:lnTo>
                <a:lnTo>
                  <a:pt x="2713825" y="927100"/>
                </a:lnTo>
                <a:lnTo>
                  <a:pt x="2741515" y="965200"/>
                </a:lnTo>
                <a:lnTo>
                  <a:pt x="2767981" y="1003300"/>
                </a:lnTo>
                <a:lnTo>
                  <a:pt x="2793190" y="1041400"/>
                </a:lnTo>
                <a:lnTo>
                  <a:pt x="2817113" y="1079500"/>
                </a:lnTo>
                <a:lnTo>
                  <a:pt x="2839717" y="1117600"/>
                </a:lnTo>
                <a:lnTo>
                  <a:pt x="2860973" y="1168400"/>
                </a:lnTo>
                <a:lnTo>
                  <a:pt x="2880848" y="1206500"/>
                </a:lnTo>
                <a:lnTo>
                  <a:pt x="2899312" y="1244600"/>
                </a:lnTo>
                <a:lnTo>
                  <a:pt x="2916333" y="1295400"/>
                </a:lnTo>
                <a:lnTo>
                  <a:pt x="2931881" y="1333500"/>
                </a:lnTo>
                <a:lnTo>
                  <a:pt x="2945925" y="1384300"/>
                </a:lnTo>
                <a:lnTo>
                  <a:pt x="2958432" y="1422400"/>
                </a:lnTo>
                <a:lnTo>
                  <a:pt x="2969373" y="1473200"/>
                </a:lnTo>
                <a:lnTo>
                  <a:pt x="2978716" y="1511300"/>
                </a:lnTo>
                <a:lnTo>
                  <a:pt x="2986430" y="1562100"/>
                </a:lnTo>
                <a:lnTo>
                  <a:pt x="2992484" y="1612900"/>
                </a:lnTo>
                <a:lnTo>
                  <a:pt x="2996847" y="1663700"/>
                </a:lnTo>
                <a:lnTo>
                  <a:pt x="2999487" y="1714500"/>
                </a:lnTo>
                <a:lnTo>
                  <a:pt x="3000375" y="1752600"/>
                </a:lnTo>
                <a:lnTo>
                  <a:pt x="2999403" y="1816100"/>
                </a:lnTo>
                <a:lnTo>
                  <a:pt x="2996498" y="1866900"/>
                </a:lnTo>
                <a:lnTo>
                  <a:pt x="2991677" y="1917700"/>
                </a:lnTo>
                <a:lnTo>
                  <a:pt x="2984958" y="1955800"/>
                </a:lnTo>
                <a:lnTo>
                  <a:pt x="2976357" y="2006600"/>
                </a:lnTo>
                <a:lnTo>
                  <a:pt x="2965892" y="2057400"/>
                </a:lnTo>
                <a:lnTo>
                  <a:pt x="2953578" y="2108200"/>
                </a:lnTo>
                <a:lnTo>
                  <a:pt x="2939434" y="2159000"/>
                </a:lnTo>
                <a:lnTo>
                  <a:pt x="2923475" y="2209800"/>
                </a:lnTo>
                <a:lnTo>
                  <a:pt x="2905720" y="2247900"/>
                </a:lnTo>
                <a:lnTo>
                  <a:pt x="2886184" y="2298700"/>
                </a:lnTo>
                <a:lnTo>
                  <a:pt x="2864886" y="2349500"/>
                </a:lnTo>
                <a:lnTo>
                  <a:pt x="2841842" y="2387600"/>
                </a:lnTo>
                <a:lnTo>
                  <a:pt x="2817068" y="2438400"/>
                </a:lnTo>
                <a:lnTo>
                  <a:pt x="2790583" y="2476500"/>
                </a:lnTo>
                <a:lnTo>
                  <a:pt x="2762402" y="2514600"/>
                </a:lnTo>
                <a:lnTo>
                  <a:pt x="3261641" y="2514600"/>
                </a:lnTo>
                <a:lnTo>
                  <a:pt x="3271386" y="2489200"/>
                </a:lnTo>
                <a:lnTo>
                  <a:pt x="3289827" y="2451100"/>
                </a:lnTo>
                <a:lnTo>
                  <a:pt x="3307204" y="2413000"/>
                </a:lnTo>
                <a:lnTo>
                  <a:pt x="3323498" y="2362200"/>
                </a:lnTo>
                <a:lnTo>
                  <a:pt x="3338692" y="2324100"/>
                </a:lnTo>
                <a:lnTo>
                  <a:pt x="3352770" y="2273300"/>
                </a:lnTo>
                <a:lnTo>
                  <a:pt x="3365713" y="2235200"/>
                </a:lnTo>
                <a:lnTo>
                  <a:pt x="3377506" y="2184400"/>
                </a:lnTo>
                <a:lnTo>
                  <a:pt x="3388130" y="2146300"/>
                </a:lnTo>
                <a:lnTo>
                  <a:pt x="3397568" y="2095500"/>
                </a:lnTo>
                <a:lnTo>
                  <a:pt x="3405804" y="2044700"/>
                </a:lnTo>
                <a:lnTo>
                  <a:pt x="3412820" y="2006600"/>
                </a:lnTo>
                <a:lnTo>
                  <a:pt x="3418599" y="1955800"/>
                </a:lnTo>
                <a:lnTo>
                  <a:pt x="3423123" y="1905000"/>
                </a:lnTo>
                <a:lnTo>
                  <a:pt x="3426376" y="1854200"/>
                </a:lnTo>
                <a:lnTo>
                  <a:pt x="3428341" y="1803400"/>
                </a:lnTo>
                <a:lnTo>
                  <a:pt x="3429000" y="1752600"/>
                </a:lnTo>
                <a:lnTo>
                  <a:pt x="3428341" y="1714500"/>
                </a:lnTo>
                <a:lnTo>
                  <a:pt x="3426376" y="1663700"/>
                </a:lnTo>
                <a:lnTo>
                  <a:pt x="3423123" y="1612900"/>
                </a:lnTo>
                <a:lnTo>
                  <a:pt x="3418599" y="1562100"/>
                </a:lnTo>
                <a:lnTo>
                  <a:pt x="3412820" y="1511300"/>
                </a:lnTo>
                <a:lnTo>
                  <a:pt x="3405804" y="1473200"/>
                </a:lnTo>
                <a:lnTo>
                  <a:pt x="3397568" y="1422400"/>
                </a:lnTo>
                <a:lnTo>
                  <a:pt x="3388130" y="1371600"/>
                </a:lnTo>
                <a:lnTo>
                  <a:pt x="3377506" y="1333500"/>
                </a:lnTo>
                <a:lnTo>
                  <a:pt x="3365713" y="1282700"/>
                </a:lnTo>
                <a:lnTo>
                  <a:pt x="3352770" y="1244600"/>
                </a:lnTo>
                <a:lnTo>
                  <a:pt x="3338692" y="1193800"/>
                </a:lnTo>
                <a:lnTo>
                  <a:pt x="3323498" y="1155700"/>
                </a:lnTo>
                <a:lnTo>
                  <a:pt x="3307204" y="1104900"/>
                </a:lnTo>
                <a:lnTo>
                  <a:pt x="3289827" y="1066800"/>
                </a:lnTo>
                <a:lnTo>
                  <a:pt x="3271386" y="1028700"/>
                </a:lnTo>
                <a:lnTo>
                  <a:pt x="3251896" y="977900"/>
                </a:lnTo>
                <a:lnTo>
                  <a:pt x="3231375" y="939800"/>
                </a:lnTo>
                <a:lnTo>
                  <a:pt x="3209841" y="901700"/>
                </a:lnTo>
                <a:lnTo>
                  <a:pt x="3187310" y="863600"/>
                </a:lnTo>
                <a:lnTo>
                  <a:pt x="3163800" y="825500"/>
                </a:lnTo>
                <a:lnTo>
                  <a:pt x="3139328" y="787400"/>
                </a:lnTo>
                <a:lnTo>
                  <a:pt x="3113910" y="749300"/>
                </a:lnTo>
                <a:lnTo>
                  <a:pt x="3087565" y="711200"/>
                </a:lnTo>
                <a:lnTo>
                  <a:pt x="3060310" y="673100"/>
                </a:lnTo>
                <a:lnTo>
                  <a:pt x="3032160" y="635000"/>
                </a:lnTo>
                <a:lnTo>
                  <a:pt x="3003135" y="596900"/>
                </a:lnTo>
                <a:lnTo>
                  <a:pt x="2973251" y="571500"/>
                </a:lnTo>
                <a:lnTo>
                  <a:pt x="2942524" y="533400"/>
                </a:lnTo>
                <a:lnTo>
                  <a:pt x="2910974" y="508000"/>
                </a:lnTo>
                <a:lnTo>
                  <a:pt x="2878615" y="469900"/>
                </a:lnTo>
                <a:lnTo>
                  <a:pt x="2845466" y="444500"/>
                </a:lnTo>
                <a:close/>
              </a:path>
              <a:path w="3429000" h="3505200">
                <a:moveTo>
                  <a:pt x="1904440" y="12700"/>
                </a:moveTo>
                <a:lnTo>
                  <a:pt x="1524557" y="12700"/>
                </a:lnTo>
                <a:lnTo>
                  <a:pt x="1477973" y="25400"/>
                </a:lnTo>
                <a:lnTo>
                  <a:pt x="1951024" y="25400"/>
                </a:lnTo>
                <a:lnTo>
                  <a:pt x="1904440" y="12700"/>
                </a:lnTo>
                <a:close/>
              </a:path>
              <a:path w="3429000" h="3505200">
                <a:moveTo>
                  <a:pt x="1714500" y="0"/>
                </a:moveTo>
                <a:lnTo>
                  <a:pt x="1666507" y="12700"/>
                </a:lnTo>
                <a:lnTo>
                  <a:pt x="1762491" y="12700"/>
                </a:lnTo>
                <a:lnTo>
                  <a:pt x="17145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9400" y="1600200"/>
            <a:ext cx="3429000" cy="3505200"/>
          </a:xfrm>
          <a:custGeom>
            <a:avLst/>
            <a:gdLst/>
            <a:ahLst/>
            <a:cxnLst/>
            <a:rect l="l" t="t" r="r" b="b"/>
            <a:pathLst>
              <a:path w="3429000" h="3505200">
                <a:moveTo>
                  <a:pt x="0" y="1752598"/>
                </a:moveTo>
                <a:lnTo>
                  <a:pt x="658" y="1703539"/>
                </a:lnTo>
                <a:lnTo>
                  <a:pt x="2623" y="1654814"/>
                </a:lnTo>
                <a:lnTo>
                  <a:pt x="5876" y="1606441"/>
                </a:lnTo>
                <a:lnTo>
                  <a:pt x="10400" y="1558436"/>
                </a:lnTo>
                <a:lnTo>
                  <a:pt x="16179" y="1510817"/>
                </a:lnTo>
                <a:lnTo>
                  <a:pt x="23195" y="1463602"/>
                </a:lnTo>
                <a:lnTo>
                  <a:pt x="31430" y="1416809"/>
                </a:lnTo>
                <a:lnTo>
                  <a:pt x="40869" y="1370454"/>
                </a:lnTo>
                <a:lnTo>
                  <a:pt x="51493" y="1324556"/>
                </a:lnTo>
                <a:lnTo>
                  <a:pt x="63285" y="1279133"/>
                </a:lnTo>
                <a:lnTo>
                  <a:pt x="76229" y="1234201"/>
                </a:lnTo>
                <a:lnTo>
                  <a:pt x="90306" y="1189778"/>
                </a:lnTo>
                <a:lnTo>
                  <a:pt x="105500" y="1145882"/>
                </a:lnTo>
                <a:lnTo>
                  <a:pt x="121794" y="1102531"/>
                </a:lnTo>
                <a:lnTo>
                  <a:pt x="139171" y="1059742"/>
                </a:lnTo>
                <a:lnTo>
                  <a:pt x="157612" y="1017532"/>
                </a:lnTo>
                <a:lnTo>
                  <a:pt x="177102" y="975919"/>
                </a:lnTo>
                <a:lnTo>
                  <a:pt x="197622" y="934921"/>
                </a:lnTo>
                <a:lnTo>
                  <a:pt x="219157" y="894555"/>
                </a:lnTo>
                <a:lnTo>
                  <a:pt x="241687" y="854839"/>
                </a:lnTo>
                <a:lnTo>
                  <a:pt x="265197" y="815791"/>
                </a:lnTo>
                <a:lnTo>
                  <a:pt x="289669" y="777427"/>
                </a:lnTo>
                <a:lnTo>
                  <a:pt x="315087" y="739766"/>
                </a:lnTo>
                <a:lnTo>
                  <a:pt x="341432" y="702824"/>
                </a:lnTo>
                <a:lnTo>
                  <a:pt x="368687" y="666621"/>
                </a:lnTo>
                <a:lnTo>
                  <a:pt x="396836" y="631173"/>
                </a:lnTo>
                <a:lnTo>
                  <a:pt x="425861" y="596497"/>
                </a:lnTo>
                <a:lnTo>
                  <a:pt x="455746" y="562612"/>
                </a:lnTo>
                <a:lnTo>
                  <a:pt x="486472" y="529534"/>
                </a:lnTo>
                <a:lnTo>
                  <a:pt x="518023" y="497282"/>
                </a:lnTo>
                <a:lnTo>
                  <a:pt x="550381" y="465873"/>
                </a:lnTo>
                <a:lnTo>
                  <a:pt x="583530" y="435325"/>
                </a:lnTo>
                <a:lnTo>
                  <a:pt x="617451" y="405655"/>
                </a:lnTo>
                <a:lnTo>
                  <a:pt x="652129" y="376880"/>
                </a:lnTo>
                <a:lnTo>
                  <a:pt x="687546" y="349019"/>
                </a:lnTo>
                <a:lnTo>
                  <a:pt x="723684" y="322089"/>
                </a:lnTo>
                <a:lnTo>
                  <a:pt x="760526" y="296107"/>
                </a:lnTo>
                <a:lnTo>
                  <a:pt x="798056" y="271091"/>
                </a:lnTo>
                <a:lnTo>
                  <a:pt x="836256" y="247058"/>
                </a:lnTo>
                <a:lnTo>
                  <a:pt x="875108" y="224027"/>
                </a:lnTo>
                <a:lnTo>
                  <a:pt x="914597" y="202014"/>
                </a:lnTo>
                <a:lnTo>
                  <a:pt x="954703" y="181037"/>
                </a:lnTo>
                <a:lnTo>
                  <a:pt x="995412" y="161115"/>
                </a:lnTo>
                <a:lnTo>
                  <a:pt x="1036704" y="142263"/>
                </a:lnTo>
                <a:lnTo>
                  <a:pt x="1078563" y="124501"/>
                </a:lnTo>
                <a:lnTo>
                  <a:pt x="1120972" y="107845"/>
                </a:lnTo>
                <a:lnTo>
                  <a:pt x="1163913" y="92313"/>
                </a:lnTo>
                <a:lnTo>
                  <a:pt x="1207370" y="77923"/>
                </a:lnTo>
                <a:lnTo>
                  <a:pt x="1251325" y="64692"/>
                </a:lnTo>
                <a:lnTo>
                  <a:pt x="1295762" y="52637"/>
                </a:lnTo>
                <a:lnTo>
                  <a:pt x="1340662" y="41777"/>
                </a:lnTo>
                <a:lnTo>
                  <a:pt x="1386008" y="32129"/>
                </a:lnTo>
                <a:lnTo>
                  <a:pt x="1431784" y="23710"/>
                </a:lnTo>
                <a:lnTo>
                  <a:pt x="1477973" y="16538"/>
                </a:lnTo>
                <a:lnTo>
                  <a:pt x="1524556" y="10631"/>
                </a:lnTo>
                <a:lnTo>
                  <a:pt x="1571518" y="6006"/>
                </a:lnTo>
                <a:lnTo>
                  <a:pt x="1618840" y="2681"/>
                </a:lnTo>
                <a:lnTo>
                  <a:pt x="1666506" y="673"/>
                </a:lnTo>
                <a:lnTo>
                  <a:pt x="1714498" y="0"/>
                </a:lnTo>
                <a:lnTo>
                  <a:pt x="1762490" y="673"/>
                </a:lnTo>
                <a:lnTo>
                  <a:pt x="1810156" y="2681"/>
                </a:lnTo>
                <a:lnTo>
                  <a:pt x="1857478" y="6006"/>
                </a:lnTo>
                <a:lnTo>
                  <a:pt x="1904439" y="10631"/>
                </a:lnTo>
                <a:lnTo>
                  <a:pt x="1951023" y="16538"/>
                </a:lnTo>
                <a:lnTo>
                  <a:pt x="1997211" y="23710"/>
                </a:lnTo>
                <a:lnTo>
                  <a:pt x="2042987" y="32129"/>
                </a:lnTo>
                <a:lnTo>
                  <a:pt x="2088334" y="41777"/>
                </a:lnTo>
                <a:lnTo>
                  <a:pt x="2133233" y="52637"/>
                </a:lnTo>
                <a:lnTo>
                  <a:pt x="2177670" y="64692"/>
                </a:lnTo>
                <a:lnTo>
                  <a:pt x="2221625" y="77923"/>
                </a:lnTo>
                <a:lnTo>
                  <a:pt x="2265081" y="92313"/>
                </a:lnTo>
                <a:lnTo>
                  <a:pt x="2308023" y="107845"/>
                </a:lnTo>
                <a:lnTo>
                  <a:pt x="2350432" y="124501"/>
                </a:lnTo>
                <a:lnTo>
                  <a:pt x="2392291" y="142263"/>
                </a:lnTo>
                <a:lnTo>
                  <a:pt x="2433583" y="161115"/>
                </a:lnTo>
                <a:lnTo>
                  <a:pt x="2474291" y="181037"/>
                </a:lnTo>
                <a:lnTo>
                  <a:pt x="2514398" y="202014"/>
                </a:lnTo>
                <a:lnTo>
                  <a:pt x="2553886" y="224027"/>
                </a:lnTo>
                <a:lnTo>
                  <a:pt x="2592739" y="247058"/>
                </a:lnTo>
                <a:lnTo>
                  <a:pt x="2630939" y="271091"/>
                </a:lnTo>
                <a:lnTo>
                  <a:pt x="2668469" y="296107"/>
                </a:lnTo>
                <a:lnTo>
                  <a:pt x="2705311" y="322089"/>
                </a:lnTo>
                <a:lnTo>
                  <a:pt x="2741449" y="349019"/>
                </a:lnTo>
                <a:lnTo>
                  <a:pt x="2776866" y="376880"/>
                </a:lnTo>
                <a:lnTo>
                  <a:pt x="2811544" y="405655"/>
                </a:lnTo>
                <a:lnTo>
                  <a:pt x="2845465" y="435325"/>
                </a:lnTo>
                <a:lnTo>
                  <a:pt x="2878614" y="465873"/>
                </a:lnTo>
                <a:lnTo>
                  <a:pt x="2910972" y="497282"/>
                </a:lnTo>
                <a:lnTo>
                  <a:pt x="2942523" y="529534"/>
                </a:lnTo>
                <a:lnTo>
                  <a:pt x="2973249" y="562612"/>
                </a:lnTo>
                <a:lnTo>
                  <a:pt x="3003134" y="596497"/>
                </a:lnTo>
                <a:lnTo>
                  <a:pt x="3032159" y="631173"/>
                </a:lnTo>
                <a:lnTo>
                  <a:pt x="3060308" y="666621"/>
                </a:lnTo>
                <a:lnTo>
                  <a:pt x="3087564" y="702824"/>
                </a:lnTo>
                <a:lnTo>
                  <a:pt x="3113909" y="739766"/>
                </a:lnTo>
                <a:lnTo>
                  <a:pt x="3139326" y="777427"/>
                </a:lnTo>
                <a:lnTo>
                  <a:pt x="3163798" y="815791"/>
                </a:lnTo>
                <a:lnTo>
                  <a:pt x="3187308" y="854839"/>
                </a:lnTo>
                <a:lnTo>
                  <a:pt x="3209839" y="894555"/>
                </a:lnTo>
                <a:lnTo>
                  <a:pt x="3231373" y="934921"/>
                </a:lnTo>
                <a:lnTo>
                  <a:pt x="3251894" y="975919"/>
                </a:lnTo>
                <a:lnTo>
                  <a:pt x="3271384" y="1017532"/>
                </a:lnTo>
                <a:lnTo>
                  <a:pt x="3289825" y="1059742"/>
                </a:lnTo>
                <a:lnTo>
                  <a:pt x="3307202" y="1102531"/>
                </a:lnTo>
                <a:lnTo>
                  <a:pt x="3323496" y="1145882"/>
                </a:lnTo>
                <a:lnTo>
                  <a:pt x="3338690" y="1189778"/>
                </a:lnTo>
                <a:lnTo>
                  <a:pt x="3352767" y="1234201"/>
                </a:lnTo>
                <a:lnTo>
                  <a:pt x="3365711" y="1279133"/>
                </a:lnTo>
                <a:lnTo>
                  <a:pt x="3377503" y="1324556"/>
                </a:lnTo>
                <a:lnTo>
                  <a:pt x="3388127" y="1370454"/>
                </a:lnTo>
                <a:lnTo>
                  <a:pt x="3397566" y="1416809"/>
                </a:lnTo>
                <a:lnTo>
                  <a:pt x="3405802" y="1463602"/>
                </a:lnTo>
                <a:lnTo>
                  <a:pt x="3412817" y="1510817"/>
                </a:lnTo>
                <a:lnTo>
                  <a:pt x="3418596" y="1558436"/>
                </a:lnTo>
                <a:lnTo>
                  <a:pt x="3423121" y="1606441"/>
                </a:lnTo>
                <a:lnTo>
                  <a:pt x="3426374" y="1654814"/>
                </a:lnTo>
                <a:lnTo>
                  <a:pt x="3428338" y="1703539"/>
                </a:lnTo>
                <a:lnTo>
                  <a:pt x="3428997" y="1752598"/>
                </a:lnTo>
                <a:lnTo>
                  <a:pt x="3428338" y="1801657"/>
                </a:lnTo>
                <a:lnTo>
                  <a:pt x="3426374" y="1850382"/>
                </a:lnTo>
                <a:lnTo>
                  <a:pt x="3423121" y="1898756"/>
                </a:lnTo>
                <a:lnTo>
                  <a:pt x="3418596" y="1946761"/>
                </a:lnTo>
                <a:lnTo>
                  <a:pt x="3412817" y="1994380"/>
                </a:lnTo>
                <a:lnTo>
                  <a:pt x="3405802" y="2041595"/>
                </a:lnTo>
                <a:lnTo>
                  <a:pt x="3397566" y="2088389"/>
                </a:lnTo>
                <a:lnTo>
                  <a:pt x="3388127" y="2134743"/>
                </a:lnTo>
                <a:lnTo>
                  <a:pt x="3377503" y="2180641"/>
                </a:lnTo>
                <a:lnTo>
                  <a:pt x="3365711" y="2226065"/>
                </a:lnTo>
                <a:lnTo>
                  <a:pt x="3352767" y="2270997"/>
                </a:lnTo>
                <a:lnTo>
                  <a:pt x="3338690" y="2315419"/>
                </a:lnTo>
                <a:lnTo>
                  <a:pt x="3323496" y="2359315"/>
                </a:lnTo>
                <a:lnTo>
                  <a:pt x="3307202" y="2402666"/>
                </a:lnTo>
                <a:lnTo>
                  <a:pt x="3289825" y="2445456"/>
                </a:lnTo>
                <a:lnTo>
                  <a:pt x="3271384" y="2487666"/>
                </a:lnTo>
                <a:lnTo>
                  <a:pt x="3251894" y="2529279"/>
                </a:lnTo>
                <a:lnTo>
                  <a:pt x="3231373" y="2570277"/>
                </a:lnTo>
                <a:lnTo>
                  <a:pt x="3209839" y="2610642"/>
                </a:lnTo>
                <a:lnTo>
                  <a:pt x="3187308" y="2650358"/>
                </a:lnTo>
                <a:lnTo>
                  <a:pt x="3163798" y="2689407"/>
                </a:lnTo>
                <a:lnTo>
                  <a:pt x="3139326" y="2727771"/>
                </a:lnTo>
                <a:lnTo>
                  <a:pt x="3113909" y="2765432"/>
                </a:lnTo>
                <a:lnTo>
                  <a:pt x="3087564" y="2802373"/>
                </a:lnTo>
                <a:lnTo>
                  <a:pt x="3060308" y="2838577"/>
                </a:lnTo>
                <a:lnTo>
                  <a:pt x="3032159" y="2874025"/>
                </a:lnTo>
                <a:lnTo>
                  <a:pt x="3003134" y="2908701"/>
                </a:lnTo>
                <a:lnTo>
                  <a:pt x="2973249" y="2942586"/>
                </a:lnTo>
                <a:lnTo>
                  <a:pt x="2942523" y="2975663"/>
                </a:lnTo>
                <a:lnTo>
                  <a:pt x="2910972" y="3007915"/>
                </a:lnTo>
                <a:lnTo>
                  <a:pt x="2878614" y="3039324"/>
                </a:lnTo>
                <a:lnTo>
                  <a:pt x="2845465" y="3069872"/>
                </a:lnTo>
                <a:lnTo>
                  <a:pt x="2811544" y="3099543"/>
                </a:lnTo>
                <a:lnTo>
                  <a:pt x="2776866" y="3128317"/>
                </a:lnTo>
                <a:lnTo>
                  <a:pt x="2741449" y="3156178"/>
                </a:lnTo>
                <a:lnTo>
                  <a:pt x="2705311" y="3183109"/>
                </a:lnTo>
                <a:lnTo>
                  <a:pt x="2668469" y="3209091"/>
                </a:lnTo>
                <a:lnTo>
                  <a:pt x="2630939" y="3234107"/>
                </a:lnTo>
                <a:lnTo>
                  <a:pt x="2592739" y="3258139"/>
                </a:lnTo>
                <a:lnTo>
                  <a:pt x="2553886" y="3281170"/>
                </a:lnTo>
                <a:lnTo>
                  <a:pt x="2514398" y="3303183"/>
                </a:lnTo>
                <a:lnTo>
                  <a:pt x="2474291" y="3324159"/>
                </a:lnTo>
                <a:lnTo>
                  <a:pt x="2433583" y="3344082"/>
                </a:lnTo>
                <a:lnTo>
                  <a:pt x="2392291" y="3362933"/>
                </a:lnTo>
                <a:lnTo>
                  <a:pt x="2350432" y="3380696"/>
                </a:lnTo>
                <a:lnTo>
                  <a:pt x="2308023" y="3397352"/>
                </a:lnTo>
                <a:lnTo>
                  <a:pt x="2265081" y="3412884"/>
                </a:lnTo>
                <a:lnTo>
                  <a:pt x="2221625" y="3427274"/>
                </a:lnTo>
                <a:lnTo>
                  <a:pt x="2177670" y="3440505"/>
                </a:lnTo>
                <a:lnTo>
                  <a:pt x="2133233" y="3452559"/>
                </a:lnTo>
                <a:lnTo>
                  <a:pt x="2088334" y="3463419"/>
                </a:lnTo>
                <a:lnTo>
                  <a:pt x="2042987" y="3473068"/>
                </a:lnTo>
                <a:lnTo>
                  <a:pt x="1997211" y="3481486"/>
                </a:lnTo>
                <a:lnTo>
                  <a:pt x="1951023" y="3488658"/>
                </a:lnTo>
                <a:lnTo>
                  <a:pt x="1904439" y="3494565"/>
                </a:lnTo>
                <a:lnTo>
                  <a:pt x="1857478" y="3499190"/>
                </a:lnTo>
                <a:lnTo>
                  <a:pt x="1810156" y="3502516"/>
                </a:lnTo>
                <a:lnTo>
                  <a:pt x="1762490" y="3504524"/>
                </a:lnTo>
                <a:lnTo>
                  <a:pt x="1714498" y="3505197"/>
                </a:lnTo>
                <a:lnTo>
                  <a:pt x="1666506" y="3504524"/>
                </a:lnTo>
                <a:lnTo>
                  <a:pt x="1618840" y="3502516"/>
                </a:lnTo>
                <a:lnTo>
                  <a:pt x="1571518" y="3499190"/>
                </a:lnTo>
                <a:lnTo>
                  <a:pt x="1524556" y="3494565"/>
                </a:lnTo>
                <a:lnTo>
                  <a:pt x="1477973" y="3488658"/>
                </a:lnTo>
                <a:lnTo>
                  <a:pt x="1431784" y="3481486"/>
                </a:lnTo>
                <a:lnTo>
                  <a:pt x="1386008" y="3473068"/>
                </a:lnTo>
                <a:lnTo>
                  <a:pt x="1340662" y="3463419"/>
                </a:lnTo>
                <a:lnTo>
                  <a:pt x="1295762" y="3452559"/>
                </a:lnTo>
                <a:lnTo>
                  <a:pt x="1251325" y="3440505"/>
                </a:lnTo>
                <a:lnTo>
                  <a:pt x="1207370" y="3427274"/>
                </a:lnTo>
                <a:lnTo>
                  <a:pt x="1163913" y="3412884"/>
                </a:lnTo>
                <a:lnTo>
                  <a:pt x="1120972" y="3397352"/>
                </a:lnTo>
                <a:lnTo>
                  <a:pt x="1078563" y="3380696"/>
                </a:lnTo>
                <a:lnTo>
                  <a:pt x="1036704" y="3362933"/>
                </a:lnTo>
                <a:lnTo>
                  <a:pt x="995412" y="3344082"/>
                </a:lnTo>
                <a:lnTo>
                  <a:pt x="954703" y="3324159"/>
                </a:lnTo>
                <a:lnTo>
                  <a:pt x="914597" y="3303183"/>
                </a:lnTo>
                <a:lnTo>
                  <a:pt x="875108" y="3281170"/>
                </a:lnTo>
                <a:lnTo>
                  <a:pt x="836256" y="3258139"/>
                </a:lnTo>
                <a:lnTo>
                  <a:pt x="798056" y="3234107"/>
                </a:lnTo>
                <a:lnTo>
                  <a:pt x="760526" y="3209091"/>
                </a:lnTo>
                <a:lnTo>
                  <a:pt x="723684" y="3183109"/>
                </a:lnTo>
                <a:lnTo>
                  <a:pt x="687546" y="3156178"/>
                </a:lnTo>
                <a:lnTo>
                  <a:pt x="652129" y="3128317"/>
                </a:lnTo>
                <a:lnTo>
                  <a:pt x="617451" y="3099543"/>
                </a:lnTo>
                <a:lnTo>
                  <a:pt x="583530" y="3069872"/>
                </a:lnTo>
                <a:lnTo>
                  <a:pt x="550381" y="3039324"/>
                </a:lnTo>
                <a:lnTo>
                  <a:pt x="518023" y="3007915"/>
                </a:lnTo>
                <a:lnTo>
                  <a:pt x="486472" y="2975663"/>
                </a:lnTo>
                <a:lnTo>
                  <a:pt x="455746" y="2942586"/>
                </a:lnTo>
                <a:lnTo>
                  <a:pt x="425861" y="2908701"/>
                </a:lnTo>
                <a:lnTo>
                  <a:pt x="396836" y="2874025"/>
                </a:lnTo>
                <a:lnTo>
                  <a:pt x="368687" y="2838577"/>
                </a:lnTo>
                <a:lnTo>
                  <a:pt x="341432" y="2802373"/>
                </a:lnTo>
                <a:lnTo>
                  <a:pt x="315087" y="2765432"/>
                </a:lnTo>
                <a:lnTo>
                  <a:pt x="289669" y="2727771"/>
                </a:lnTo>
                <a:lnTo>
                  <a:pt x="265197" y="2689407"/>
                </a:lnTo>
                <a:lnTo>
                  <a:pt x="241687" y="2650358"/>
                </a:lnTo>
                <a:lnTo>
                  <a:pt x="219157" y="2610642"/>
                </a:lnTo>
                <a:lnTo>
                  <a:pt x="197622" y="2570277"/>
                </a:lnTo>
                <a:lnTo>
                  <a:pt x="177102" y="2529279"/>
                </a:lnTo>
                <a:lnTo>
                  <a:pt x="157612" y="2487666"/>
                </a:lnTo>
                <a:lnTo>
                  <a:pt x="139171" y="2445456"/>
                </a:lnTo>
                <a:lnTo>
                  <a:pt x="121794" y="2402666"/>
                </a:lnTo>
                <a:lnTo>
                  <a:pt x="105500" y="2359315"/>
                </a:lnTo>
                <a:lnTo>
                  <a:pt x="90306" y="2315419"/>
                </a:lnTo>
                <a:lnTo>
                  <a:pt x="76229" y="2270997"/>
                </a:lnTo>
                <a:lnTo>
                  <a:pt x="63285" y="2226065"/>
                </a:lnTo>
                <a:lnTo>
                  <a:pt x="51493" y="2180641"/>
                </a:lnTo>
                <a:lnTo>
                  <a:pt x="40869" y="2134743"/>
                </a:lnTo>
                <a:lnTo>
                  <a:pt x="31430" y="2088389"/>
                </a:lnTo>
                <a:lnTo>
                  <a:pt x="23195" y="2041595"/>
                </a:lnTo>
                <a:lnTo>
                  <a:pt x="16179" y="1994380"/>
                </a:lnTo>
                <a:lnTo>
                  <a:pt x="10400" y="1946761"/>
                </a:lnTo>
                <a:lnTo>
                  <a:pt x="5876" y="1898756"/>
                </a:lnTo>
                <a:lnTo>
                  <a:pt x="2623" y="1850382"/>
                </a:lnTo>
                <a:lnTo>
                  <a:pt x="658" y="1801657"/>
                </a:lnTo>
                <a:lnTo>
                  <a:pt x="0" y="175259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88726" y="2038349"/>
            <a:ext cx="2031364" cy="2076450"/>
          </a:xfrm>
          <a:custGeom>
            <a:avLst/>
            <a:gdLst/>
            <a:ahLst/>
            <a:cxnLst/>
            <a:rect l="l" t="t" r="r" b="b"/>
            <a:pathLst>
              <a:path w="2031364" h="2076450">
                <a:moveTo>
                  <a:pt x="1793081" y="2076018"/>
                </a:moveTo>
                <a:lnTo>
                  <a:pt x="1821261" y="2033800"/>
                </a:lnTo>
                <a:lnTo>
                  <a:pt x="1847745" y="1990613"/>
                </a:lnTo>
                <a:lnTo>
                  <a:pt x="1872517" y="1946511"/>
                </a:lnTo>
                <a:lnTo>
                  <a:pt x="1895560" y="1901548"/>
                </a:lnTo>
                <a:lnTo>
                  <a:pt x="1916857" y="1855777"/>
                </a:lnTo>
                <a:lnTo>
                  <a:pt x="1936392" y="1809252"/>
                </a:lnTo>
                <a:lnTo>
                  <a:pt x="1954146" y="1762029"/>
                </a:lnTo>
                <a:lnTo>
                  <a:pt x="1970104" y="1714160"/>
                </a:lnTo>
                <a:lnTo>
                  <a:pt x="1984247" y="1665699"/>
                </a:lnTo>
                <a:lnTo>
                  <a:pt x="1996560" y="1616701"/>
                </a:lnTo>
                <a:lnTo>
                  <a:pt x="2007025" y="1567219"/>
                </a:lnTo>
                <a:lnTo>
                  <a:pt x="2015626" y="1517308"/>
                </a:lnTo>
                <a:lnTo>
                  <a:pt x="2022344" y="1467022"/>
                </a:lnTo>
                <a:lnTo>
                  <a:pt x="2027165" y="1416414"/>
                </a:lnTo>
                <a:lnTo>
                  <a:pt x="2030069" y="1365538"/>
                </a:lnTo>
                <a:lnTo>
                  <a:pt x="2031041" y="1314449"/>
                </a:lnTo>
                <a:lnTo>
                  <a:pt x="2030154" y="1265165"/>
                </a:lnTo>
                <a:lnTo>
                  <a:pt x="2027514" y="1216340"/>
                </a:lnTo>
                <a:lnTo>
                  <a:pt x="2023151" y="1168005"/>
                </a:lnTo>
                <a:lnTo>
                  <a:pt x="2017097" y="1120191"/>
                </a:lnTo>
                <a:lnTo>
                  <a:pt x="2009383" y="1072931"/>
                </a:lnTo>
                <a:lnTo>
                  <a:pt x="2000041" y="1026256"/>
                </a:lnTo>
                <a:lnTo>
                  <a:pt x="1989100" y="980198"/>
                </a:lnTo>
                <a:lnTo>
                  <a:pt x="1976592" y="934789"/>
                </a:lnTo>
                <a:lnTo>
                  <a:pt x="1962549" y="890061"/>
                </a:lnTo>
                <a:lnTo>
                  <a:pt x="1947002" y="846044"/>
                </a:lnTo>
                <a:lnTo>
                  <a:pt x="1929980" y="802772"/>
                </a:lnTo>
                <a:lnTo>
                  <a:pt x="1911517" y="760276"/>
                </a:lnTo>
                <a:lnTo>
                  <a:pt x="1891642" y="718587"/>
                </a:lnTo>
                <a:lnTo>
                  <a:pt x="1870387" y="677737"/>
                </a:lnTo>
                <a:lnTo>
                  <a:pt x="1847783" y="637758"/>
                </a:lnTo>
                <a:lnTo>
                  <a:pt x="1823860" y="598682"/>
                </a:lnTo>
                <a:lnTo>
                  <a:pt x="1798651" y="560541"/>
                </a:lnTo>
                <a:lnTo>
                  <a:pt x="1772186" y="523366"/>
                </a:lnTo>
                <a:lnTo>
                  <a:pt x="1744497" y="487189"/>
                </a:lnTo>
                <a:lnTo>
                  <a:pt x="1715613" y="452041"/>
                </a:lnTo>
                <a:lnTo>
                  <a:pt x="1685567" y="417955"/>
                </a:lnTo>
                <a:lnTo>
                  <a:pt x="1654390" y="384963"/>
                </a:lnTo>
                <a:lnTo>
                  <a:pt x="1622112" y="353096"/>
                </a:lnTo>
                <a:lnTo>
                  <a:pt x="1588766" y="322385"/>
                </a:lnTo>
                <a:lnTo>
                  <a:pt x="1554380" y="292863"/>
                </a:lnTo>
                <a:lnTo>
                  <a:pt x="1518988" y="264561"/>
                </a:lnTo>
                <a:lnTo>
                  <a:pt x="1482620" y="237511"/>
                </a:lnTo>
                <a:lnTo>
                  <a:pt x="1445307" y="211745"/>
                </a:lnTo>
                <a:lnTo>
                  <a:pt x="1407081" y="187295"/>
                </a:lnTo>
                <a:lnTo>
                  <a:pt x="1367971" y="164192"/>
                </a:lnTo>
                <a:lnTo>
                  <a:pt x="1328010" y="142468"/>
                </a:lnTo>
                <a:lnTo>
                  <a:pt x="1287229" y="122155"/>
                </a:lnTo>
                <a:lnTo>
                  <a:pt x="1245658" y="103284"/>
                </a:lnTo>
                <a:lnTo>
                  <a:pt x="1203329" y="85888"/>
                </a:lnTo>
                <a:lnTo>
                  <a:pt x="1160273" y="69998"/>
                </a:lnTo>
                <a:lnTo>
                  <a:pt x="1116520" y="55646"/>
                </a:lnTo>
                <a:lnTo>
                  <a:pt x="1072103" y="42863"/>
                </a:lnTo>
                <a:lnTo>
                  <a:pt x="1027051" y="31681"/>
                </a:lnTo>
                <a:lnTo>
                  <a:pt x="981397" y="22133"/>
                </a:lnTo>
                <a:lnTo>
                  <a:pt x="935171" y="14250"/>
                </a:lnTo>
                <a:lnTo>
                  <a:pt x="888404" y="8063"/>
                </a:lnTo>
                <a:lnTo>
                  <a:pt x="841128" y="3604"/>
                </a:lnTo>
                <a:lnTo>
                  <a:pt x="793374" y="906"/>
                </a:lnTo>
                <a:lnTo>
                  <a:pt x="745172" y="0"/>
                </a:lnTo>
                <a:lnTo>
                  <a:pt x="695165" y="965"/>
                </a:lnTo>
                <a:lnTo>
                  <a:pt x="645370" y="3909"/>
                </a:lnTo>
                <a:lnTo>
                  <a:pt x="595840" y="8815"/>
                </a:lnTo>
                <a:lnTo>
                  <a:pt x="546628" y="15664"/>
                </a:lnTo>
                <a:lnTo>
                  <a:pt x="497787" y="24441"/>
                </a:lnTo>
                <a:lnTo>
                  <a:pt x="449368" y="35126"/>
                </a:lnTo>
                <a:lnTo>
                  <a:pt x="401425" y="47702"/>
                </a:lnTo>
                <a:lnTo>
                  <a:pt x="354009" y="62152"/>
                </a:lnTo>
                <a:lnTo>
                  <a:pt x="307175" y="78458"/>
                </a:lnTo>
                <a:lnTo>
                  <a:pt x="260973" y="96602"/>
                </a:lnTo>
                <a:lnTo>
                  <a:pt x="215457" y="116567"/>
                </a:lnTo>
                <a:lnTo>
                  <a:pt x="170679" y="138336"/>
                </a:lnTo>
                <a:lnTo>
                  <a:pt x="126691" y="161890"/>
                </a:lnTo>
                <a:lnTo>
                  <a:pt x="83547" y="187213"/>
                </a:lnTo>
                <a:lnTo>
                  <a:pt x="41299" y="214286"/>
                </a:lnTo>
                <a:lnTo>
                  <a:pt x="0" y="243091"/>
                </a:lnTo>
                <a:lnTo>
                  <a:pt x="1793081" y="20760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7865" y="2591067"/>
            <a:ext cx="2031364" cy="2076450"/>
          </a:xfrm>
          <a:custGeom>
            <a:avLst/>
            <a:gdLst/>
            <a:ahLst/>
            <a:cxnLst/>
            <a:rect l="l" t="t" r="r" b="b"/>
            <a:pathLst>
              <a:path w="2031364" h="2076450">
                <a:moveTo>
                  <a:pt x="237966" y="0"/>
                </a:moveTo>
                <a:lnTo>
                  <a:pt x="209787" y="42217"/>
                </a:lnTo>
                <a:lnTo>
                  <a:pt x="183302" y="85405"/>
                </a:lnTo>
                <a:lnTo>
                  <a:pt x="158529" y="129507"/>
                </a:lnTo>
                <a:lnTo>
                  <a:pt x="135485" y="174471"/>
                </a:lnTo>
                <a:lnTo>
                  <a:pt x="114188" y="220242"/>
                </a:lnTo>
                <a:lnTo>
                  <a:pt x="94653" y="266767"/>
                </a:lnTo>
                <a:lnTo>
                  <a:pt x="76898" y="313990"/>
                </a:lnTo>
                <a:lnTo>
                  <a:pt x="60940" y="361860"/>
                </a:lnTo>
                <a:lnTo>
                  <a:pt x="46795" y="410320"/>
                </a:lnTo>
                <a:lnTo>
                  <a:pt x="34482" y="459319"/>
                </a:lnTo>
                <a:lnTo>
                  <a:pt x="24016" y="508800"/>
                </a:lnTo>
                <a:lnTo>
                  <a:pt x="15416" y="558711"/>
                </a:lnTo>
                <a:lnTo>
                  <a:pt x="8697" y="608998"/>
                </a:lnTo>
                <a:lnTo>
                  <a:pt x="3876" y="659606"/>
                </a:lnTo>
                <a:lnTo>
                  <a:pt x="971" y="710482"/>
                </a:lnTo>
                <a:lnTo>
                  <a:pt x="0" y="761571"/>
                </a:lnTo>
                <a:lnTo>
                  <a:pt x="897" y="810855"/>
                </a:lnTo>
                <a:lnTo>
                  <a:pt x="3547" y="859681"/>
                </a:lnTo>
                <a:lnTo>
                  <a:pt x="7918" y="908017"/>
                </a:lnTo>
                <a:lnTo>
                  <a:pt x="13979" y="955832"/>
                </a:lnTo>
                <a:lnTo>
                  <a:pt x="21700" y="1003094"/>
                </a:lnTo>
                <a:lnTo>
                  <a:pt x="31049" y="1049771"/>
                </a:lnTo>
                <a:lnTo>
                  <a:pt x="41995" y="1095832"/>
                </a:lnTo>
                <a:lnTo>
                  <a:pt x="54508" y="1141244"/>
                </a:lnTo>
                <a:lnTo>
                  <a:pt x="68555" y="1185976"/>
                </a:lnTo>
                <a:lnTo>
                  <a:pt x="84106" y="1229996"/>
                </a:lnTo>
                <a:lnTo>
                  <a:pt x="101130" y="1273272"/>
                </a:lnTo>
                <a:lnTo>
                  <a:pt x="119597" y="1315773"/>
                </a:lnTo>
                <a:lnTo>
                  <a:pt x="139474" y="1357466"/>
                </a:lnTo>
                <a:lnTo>
                  <a:pt x="160730" y="1398321"/>
                </a:lnTo>
                <a:lnTo>
                  <a:pt x="183336" y="1438304"/>
                </a:lnTo>
                <a:lnTo>
                  <a:pt x="207259" y="1477385"/>
                </a:lnTo>
                <a:lnTo>
                  <a:pt x="232469" y="1515532"/>
                </a:lnTo>
                <a:lnTo>
                  <a:pt x="258935" y="1552712"/>
                </a:lnTo>
                <a:lnTo>
                  <a:pt x="286625" y="1588895"/>
                </a:lnTo>
                <a:lnTo>
                  <a:pt x="315509" y="1624047"/>
                </a:lnTo>
                <a:lnTo>
                  <a:pt x="345555" y="1658139"/>
                </a:lnTo>
                <a:lnTo>
                  <a:pt x="376732" y="1691137"/>
                </a:lnTo>
                <a:lnTo>
                  <a:pt x="409010" y="1723009"/>
                </a:lnTo>
                <a:lnTo>
                  <a:pt x="442357" y="1753725"/>
                </a:lnTo>
                <a:lnTo>
                  <a:pt x="476742" y="1783253"/>
                </a:lnTo>
                <a:lnTo>
                  <a:pt x="512135" y="1811560"/>
                </a:lnTo>
                <a:lnTo>
                  <a:pt x="548504" y="1838615"/>
                </a:lnTo>
                <a:lnTo>
                  <a:pt x="585817" y="1864386"/>
                </a:lnTo>
                <a:lnTo>
                  <a:pt x="624045" y="1888841"/>
                </a:lnTo>
                <a:lnTo>
                  <a:pt x="663156" y="1911949"/>
                </a:lnTo>
                <a:lnTo>
                  <a:pt x="703119" y="1933678"/>
                </a:lnTo>
                <a:lnTo>
                  <a:pt x="743902" y="1953995"/>
                </a:lnTo>
                <a:lnTo>
                  <a:pt x="785476" y="1972870"/>
                </a:lnTo>
                <a:lnTo>
                  <a:pt x="827808" y="1990270"/>
                </a:lnTo>
                <a:lnTo>
                  <a:pt x="870868" y="2006164"/>
                </a:lnTo>
                <a:lnTo>
                  <a:pt x="914625" y="2020520"/>
                </a:lnTo>
                <a:lnTo>
                  <a:pt x="959047" y="2033306"/>
                </a:lnTo>
                <a:lnTo>
                  <a:pt x="1004104" y="2044490"/>
                </a:lnTo>
                <a:lnTo>
                  <a:pt x="1049764" y="2054041"/>
                </a:lnTo>
                <a:lnTo>
                  <a:pt x="1095997" y="2061926"/>
                </a:lnTo>
                <a:lnTo>
                  <a:pt x="1142772" y="2068114"/>
                </a:lnTo>
                <a:lnTo>
                  <a:pt x="1190056" y="2072574"/>
                </a:lnTo>
                <a:lnTo>
                  <a:pt x="1237820" y="2075273"/>
                </a:lnTo>
                <a:lnTo>
                  <a:pt x="1286033" y="2076180"/>
                </a:lnTo>
                <a:lnTo>
                  <a:pt x="1336012" y="2075186"/>
                </a:lnTo>
                <a:lnTo>
                  <a:pt x="1385782" y="2072217"/>
                </a:lnTo>
                <a:lnTo>
                  <a:pt x="1435290" y="2067290"/>
                </a:lnTo>
                <a:lnTo>
                  <a:pt x="1484484" y="2060422"/>
                </a:lnTo>
                <a:lnTo>
                  <a:pt x="1533310" y="2051630"/>
                </a:lnTo>
                <a:lnTo>
                  <a:pt x="1581715" y="2040932"/>
                </a:lnTo>
                <a:lnTo>
                  <a:pt x="1629648" y="2028346"/>
                </a:lnTo>
                <a:lnTo>
                  <a:pt x="1677055" y="2013888"/>
                </a:lnTo>
                <a:lnTo>
                  <a:pt x="1723883" y="1997575"/>
                </a:lnTo>
                <a:lnTo>
                  <a:pt x="1770079" y="1979426"/>
                </a:lnTo>
                <a:lnTo>
                  <a:pt x="1815592" y="1959458"/>
                </a:lnTo>
                <a:lnTo>
                  <a:pt x="1860367" y="1937687"/>
                </a:lnTo>
                <a:lnTo>
                  <a:pt x="1904353" y="1914132"/>
                </a:lnTo>
                <a:lnTo>
                  <a:pt x="1947495" y="1888809"/>
                </a:lnTo>
                <a:lnTo>
                  <a:pt x="1989743" y="1861736"/>
                </a:lnTo>
                <a:lnTo>
                  <a:pt x="2031042" y="1832930"/>
                </a:lnTo>
                <a:lnTo>
                  <a:pt x="23796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2672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21365" y="104229"/>
                </a:lnTo>
                <a:lnTo>
                  <a:pt x="80861" y="62394"/>
                </a:lnTo>
                <a:lnTo>
                  <a:pt x="122751" y="44636"/>
                </a:lnTo>
                <a:lnTo>
                  <a:pt x="171584" y="29404"/>
                </a:lnTo>
                <a:lnTo>
                  <a:pt x="226499" y="17010"/>
                </a:lnTo>
                <a:lnTo>
                  <a:pt x="286631" y="7769"/>
                </a:lnTo>
                <a:lnTo>
                  <a:pt x="351119" y="1994"/>
                </a:lnTo>
                <a:lnTo>
                  <a:pt x="419099" y="0"/>
                </a:lnTo>
                <a:lnTo>
                  <a:pt x="487080" y="1994"/>
                </a:lnTo>
                <a:lnTo>
                  <a:pt x="551567" y="7769"/>
                </a:lnTo>
                <a:lnTo>
                  <a:pt x="611700" y="17010"/>
                </a:lnTo>
                <a:lnTo>
                  <a:pt x="666614" y="29404"/>
                </a:lnTo>
                <a:lnTo>
                  <a:pt x="715448" y="44636"/>
                </a:lnTo>
                <a:lnTo>
                  <a:pt x="757337" y="62394"/>
                </a:lnTo>
                <a:lnTo>
                  <a:pt x="791420" y="82363"/>
                </a:lnTo>
                <a:lnTo>
                  <a:pt x="832714" y="127679"/>
                </a:lnTo>
                <a:lnTo>
                  <a:pt x="838199" y="152399"/>
                </a:lnTo>
                <a:lnTo>
                  <a:pt x="832714" y="177119"/>
                </a:lnTo>
                <a:lnTo>
                  <a:pt x="791420" y="222436"/>
                </a:lnTo>
                <a:lnTo>
                  <a:pt x="757337" y="242405"/>
                </a:lnTo>
                <a:lnTo>
                  <a:pt x="715448" y="260162"/>
                </a:lnTo>
                <a:lnTo>
                  <a:pt x="666614" y="275395"/>
                </a:lnTo>
                <a:lnTo>
                  <a:pt x="611700" y="287789"/>
                </a:lnTo>
                <a:lnTo>
                  <a:pt x="551567" y="297030"/>
                </a:lnTo>
                <a:lnTo>
                  <a:pt x="487080" y="302804"/>
                </a:lnTo>
                <a:lnTo>
                  <a:pt x="419099" y="304799"/>
                </a:lnTo>
                <a:lnTo>
                  <a:pt x="351119" y="302804"/>
                </a:lnTo>
                <a:lnTo>
                  <a:pt x="286631" y="297030"/>
                </a:lnTo>
                <a:lnTo>
                  <a:pt x="226499" y="287789"/>
                </a:lnTo>
                <a:lnTo>
                  <a:pt x="171584" y="275395"/>
                </a:lnTo>
                <a:lnTo>
                  <a:pt x="122751" y="260162"/>
                </a:lnTo>
                <a:lnTo>
                  <a:pt x="80861" y="242405"/>
                </a:lnTo>
                <a:lnTo>
                  <a:pt x="46779" y="222436"/>
                </a:lnTo>
                <a:lnTo>
                  <a:pt x="5485" y="177119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2819" y="106044"/>
            <a:ext cx="7767320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Identify the ways individuals, groups, and events attempted to shape the New South; include the Bourbon Triumvirate, Henry Grady</a:t>
            </a:r>
            <a:r>
              <a:rPr sz="1600" b="1" spc="15" dirty="0">
                <a:latin typeface="Times New Roman"/>
                <a:cs typeface="Times New Roman"/>
              </a:rPr>
              <a:t>, </a:t>
            </a:r>
            <a:r>
              <a:rPr sz="1600" b="1" spc="-25" dirty="0">
                <a:latin typeface="Times New Roman"/>
                <a:cs typeface="Times New Roman"/>
              </a:rPr>
              <a:t>Tom </a:t>
            </a:r>
            <a:r>
              <a:rPr sz="1600" b="1" spc="-50" dirty="0">
                <a:latin typeface="Times New Roman"/>
                <a:cs typeface="Times New Roman"/>
              </a:rPr>
              <a:t>Watson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dirty="0">
                <a:latin typeface="Times New Roman"/>
                <a:cs typeface="Times New Roman"/>
              </a:rPr>
              <a:t>Populists,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spc="-85" dirty="0">
                <a:latin typeface="Times New Roman"/>
                <a:cs typeface="Times New Roman"/>
              </a:rPr>
              <a:t>1906 </a:t>
            </a:r>
            <a:r>
              <a:rPr sz="1600" b="1" spc="-40" dirty="0">
                <a:latin typeface="Times New Roman"/>
                <a:cs typeface="Times New Roman"/>
              </a:rPr>
              <a:t>Atlanta </a:t>
            </a:r>
            <a:r>
              <a:rPr sz="1600" b="1" spc="-5" dirty="0">
                <a:latin typeface="Times New Roman"/>
                <a:cs typeface="Times New Roman"/>
              </a:rPr>
              <a:t>Riot, the </a:t>
            </a:r>
            <a:r>
              <a:rPr sz="1600" b="1" spc="5" dirty="0">
                <a:latin typeface="Times New Roman"/>
                <a:cs typeface="Times New Roman"/>
              </a:rPr>
              <a:t>Leo </a:t>
            </a:r>
            <a:r>
              <a:rPr sz="1600" b="1" spc="-55" dirty="0">
                <a:latin typeface="Times New Roman"/>
                <a:cs typeface="Times New Roman"/>
              </a:rPr>
              <a:t>Frank </a:t>
            </a:r>
            <a:r>
              <a:rPr sz="1600" b="1" spc="-5" dirty="0">
                <a:latin typeface="Times New Roman"/>
                <a:cs typeface="Times New Roman"/>
              </a:rPr>
              <a:t>Case</a:t>
            </a:r>
            <a:r>
              <a:rPr sz="1600" b="1" spc="-1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3600" y="2314272"/>
            <a:ext cx="5102821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995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African Americans weren’t the only ones who experienced racial inequality during this era </a:t>
            </a:r>
            <a:endParaRPr sz="3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440" y="5934266"/>
            <a:ext cx="798449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0490" marR="5080" indent="-2626360">
              <a:lnSpc>
                <a:spcPts val="1900"/>
              </a:lnSpc>
              <a:spcBef>
                <a:spcPts val="475"/>
              </a:spcBef>
            </a:pPr>
            <a:r>
              <a:rPr sz="1600" b="1" spc="-25" dirty="0">
                <a:latin typeface="Times New Roman"/>
                <a:cs typeface="Times New Roman"/>
              </a:rPr>
              <a:t>SS8H7 </a:t>
            </a:r>
            <a:r>
              <a:rPr sz="1600" b="1" dirty="0">
                <a:latin typeface="Times New Roman"/>
                <a:cs typeface="Times New Roman"/>
              </a:rPr>
              <a:t>– </a:t>
            </a:r>
            <a:r>
              <a:rPr sz="1600" b="1" spc="25" dirty="0">
                <a:latin typeface="Times New Roman"/>
                <a:cs typeface="Times New Roman"/>
              </a:rPr>
              <a:t>The </a:t>
            </a:r>
            <a:r>
              <a:rPr sz="1600" b="1" spc="-5" dirty="0">
                <a:latin typeface="Times New Roman"/>
                <a:cs typeface="Times New Roman"/>
              </a:rPr>
              <a:t>student </a:t>
            </a:r>
            <a:r>
              <a:rPr sz="1600" b="1" spc="-20" dirty="0">
                <a:latin typeface="Times New Roman"/>
                <a:cs typeface="Times New Roman"/>
              </a:rPr>
              <a:t>will </a:t>
            </a:r>
            <a:r>
              <a:rPr sz="160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z="1600" b="1" spc="-30" dirty="0">
                <a:latin typeface="Times New Roman"/>
                <a:cs typeface="Times New Roman"/>
              </a:rPr>
              <a:t>key </a:t>
            </a:r>
            <a:r>
              <a:rPr sz="1600" b="1" spc="-5" dirty="0">
                <a:latin typeface="Times New Roman"/>
                <a:cs typeface="Times New Roman"/>
              </a:rPr>
              <a:t>political, </a:t>
            </a:r>
            <a:r>
              <a:rPr sz="1600" b="1" spc="10" dirty="0">
                <a:latin typeface="Times New Roman"/>
                <a:cs typeface="Times New Roman"/>
              </a:rPr>
              <a:t>social,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20" dirty="0">
                <a:latin typeface="Times New Roman"/>
                <a:cs typeface="Times New Roman"/>
              </a:rPr>
              <a:t>economic </a:t>
            </a:r>
            <a:r>
              <a:rPr sz="1600" b="1" spc="15" dirty="0">
                <a:latin typeface="Times New Roman"/>
                <a:cs typeface="Times New Roman"/>
              </a:rPr>
              <a:t>changes </a:t>
            </a:r>
            <a:r>
              <a:rPr sz="1600" b="1" spc="-30" dirty="0">
                <a:latin typeface="Times New Roman"/>
                <a:cs typeface="Times New Roman"/>
              </a:rPr>
              <a:t>that </a:t>
            </a:r>
            <a:r>
              <a:rPr sz="1600" b="1" spc="-20" dirty="0">
                <a:latin typeface="Times New Roman"/>
                <a:cs typeface="Times New Roman"/>
              </a:rPr>
              <a:t>occurred </a:t>
            </a:r>
            <a:r>
              <a:rPr sz="1600" b="1" spc="-5" dirty="0">
                <a:latin typeface="Times New Roman"/>
                <a:cs typeface="Times New Roman"/>
              </a:rPr>
              <a:t>in  </a:t>
            </a:r>
            <a:r>
              <a:rPr sz="1600" b="1" spc="-20" dirty="0">
                <a:latin typeface="Times New Roman"/>
                <a:cs typeface="Times New Roman"/>
              </a:rPr>
              <a:t>Georgia </a:t>
            </a:r>
            <a:r>
              <a:rPr sz="1600" b="1" dirty="0">
                <a:latin typeface="Times New Roman"/>
                <a:cs typeface="Times New Roman"/>
              </a:rPr>
              <a:t>between </a:t>
            </a:r>
            <a:r>
              <a:rPr sz="1600" b="1" spc="-85" dirty="0">
                <a:latin typeface="Times New Roman"/>
                <a:cs typeface="Times New Roman"/>
              </a:rPr>
              <a:t>1877 </a:t>
            </a:r>
            <a:r>
              <a:rPr sz="1600" b="1" spc="-20" dirty="0">
                <a:latin typeface="Times New Roman"/>
                <a:cs typeface="Times New Roman"/>
              </a:rPr>
              <a:t>and</a:t>
            </a:r>
            <a:r>
              <a:rPr sz="1600" b="1" spc="85" dirty="0">
                <a:latin typeface="Times New Roman"/>
                <a:cs typeface="Times New Roman"/>
              </a:rPr>
              <a:t> </a:t>
            </a:r>
            <a:r>
              <a:rPr sz="1600" b="1" spc="-90" dirty="0">
                <a:latin typeface="Times New Roman"/>
                <a:cs typeface="Times New Roman"/>
              </a:rPr>
              <a:t>1918.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6750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5937" y="1023620"/>
            <a:ext cx="2737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The </a:t>
            </a:r>
            <a:r>
              <a:rPr spc="5" dirty="0"/>
              <a:t>Leo </a:t>
            </a:r>
            <a:r>
              <a:rPr spc="-85" dirty="0"/>
              <a:t>Frank</a:t>
            </a:r>
            <a:r>
              <a:rPr spc="-100" dirty="0"/>
              <a:t> </a:t>
            </a:r>
            <a:r>
              <a:rPr spc="-45" dirty="0"/>
              <a:t>Case: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404620"/>
            <a:ext cx="4904740" cy="45218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2400" marR="281305" indent="-139700">
              <a:lnSpc>
                <a:spcPts val="2600"/>
              </a:lnSpc>
              <a:spcBef>
                <a:spcPts val="219"/>
              </a:spcBef>
              <a:buFont typeface="Arial"/>
              <a:buChar char="•"/>
              <a:tabLst>
                <a:tab pos="181610" algn="l"/>
              </a:tabLst>
            </a:pPr>
            <a:r>
              <a:rPr sz="2200" i="1" u="sng" spc="-125" dirty="0">
                <a:solidFill>
                  <a:srgbClr val="FF3300"/>
                </a:solidFill>
                <a:uFill>
                  <a:solidFill>
                    <a:srgbClr val="FF4C00"/>
                  </a:solidFill>
                </a:uFill>
                <a:latin typeface="Times New Roman"/>
                <a:cs typeface="Times New Roman"/>
              </a:rPr>
              <a:t>Antisemitism</a:t>
            </a:r>
            <a:r>
              <a:rPr sz="2200" i="1" spc="-1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(hatred </a:t>
            </a: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toward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Jews)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had 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also </a:t>
            </a: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become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cause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conflict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the 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early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1900s.</a:t>
            </a:r>
            <a:endParaRPr sz="2200">
              <a:latin typeface="Times New Roman"/>
              <a:cs typeface="Times New Roman"/>
            </a:endParaRPr>
          </a:p>
          <a:p>
            <a:pPr marL="152400" marR="337185" indent="-139700">
              <a:lnSpc>
                <a:spcPts val="2600"/>
              </a:lnSpc>
              <a:buFont typeface="Arial"/>
              <a:buChar char="•"/>
              <a:tabLst>
                <a:tab pos="181610" algn="l"/>
              </a:tabLst>
            </a:pP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120" dirty="0">
                <a:solidFill>
                  <a:srgbClr val="FF3300"/>
                </a:solidFill>
                <a:latin typeface="Times New Roman"/>
                <a:cs typeface="Times New Roman"/>
              </a:rPr>
              <a:t>1913,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13-year-old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factory </a:t>
            </a:r>
            <a:r>
              <a:rPr sz="220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worker,  Mary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Phagan,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murdered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while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at 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work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</a:t>
            </a:r>
            <a:r>
              <a:rPr sz="2200" b="1" spc="6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Atlanta.</a:t>
            </a:r>
            <a:endParaRPr sz="2200">
              <a:latin typeface="Times New Roman"/>
              <a:cs typeface="Times New Roman"/>
            </a:endParaRPr>
          </a:p>
          <a:p>
            <a:pPr marL="152400" marR="144145" indent="-139700">
              <a:lnSpc>
                <a:spcPts val="2600"/>
              </a:lnSpc>
              <a:spcBef>
                <a:spcPts val="36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factory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superintendent,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Jewish 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man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named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Leo </a:t>
            </a:r>
            <a:r>
              <a:rPr sz="22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Frank,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accused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murder</a:t>
            </a:r>
            <a:endParaRPr sz="2200">
              <a:latin typeface="Times New Roman"/>
              <a:cs typeface="Times New Roman"/>
            </a:endParaRPr>
          </a:p>
          <a:p>
            <a:pPr marL="152400" marR="5080" indent="-139700">
              <a:lnSpc>
                <a:spcPts val="2600"/>
              </a:lnSpc>
              <a:spcBef>
                <a:spcPts val="60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Despite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conflicting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testimony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clear, 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falsified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evidence,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Frank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convicted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sentenced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death</a:t>
            </a:r>
            <a:endParaRPr sz="2200">
              <a:latin typeface="Times New Roman"/>
              <a:cs typeface="Times New Roman"/>
            </a:endParaRPr>
          </a:p>
          <a:p>
            <a:pPr marL="152400" indent="-1397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Two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years </a:t>
            </a:r>
            <a:r>
              <a:rPr sz="22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later,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Frank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</a:t>
            </a:r>
            <a:r>
              <a:rPr sz="2200" b="1" spc="2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kidnapped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3343655"/>
            <a:ext cx="2514600" cy="154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2600" y="4724400"/>
            <a:ext cx="2362200" cy="157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0" y="1447800"/>
            <a:ext cx="1422400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2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21365" y="104229"/>
                </a:lnTo>
                <a:lnTo>
                  <a:pt x="80861" y="62394"/>
                </a:lnTo>
                <a:lnTo>
                  <a:pt x="122751" y="44636"/>
                </a:lnTo>
                <a:lnTo>
                  <a:pt x="171584" y="29404"/>
                </a:lnTo>
                <a:lnTo>
                  <a:pt x="226499" y="17010"/>
                </a:lnTo>
                <a:lnTo>
                  <a:pt x="286631" y="7769"/>
                </a:lnTo>
                <a:lnTo>
                  <a:pt x="351119" y="1994"/>
                </a:lnTo>
                <a:lnTo>
                  <a:pt x="419099" y="0"/>
                </a:lnTo>
                <a:lnTo>
                  <a:pt x="487080" y="1994"/>
                </a:lnTo>
                <a:lnTo>
                  <a:pt x="551567" y="7769"/>
                </a:lnTo>
                <a:lnTo>
                  <a:pt x="611700" y="17010"/>
                </a:lnTo>
                <a:lnTo>
                  <a:pt x="666614" y="29404"/>
                </a:lnTo>
                <a:lnTo>
                  <a:pt x="715448" y="44636"/>
                </a:lnTo>
                <a:lnTo>
                  <a:pt x="757337" y="62394"/>
                </a:lnTo>
                <a:lnTo>
                  <a:pt x="791420" y="82363"/>
                </a:lnTo>
                <a:lnTo>
                  <a:pt x="832714" y="127679"/>
                </a:lnTo>
                <a:lnTo>
                  <a:pt x="838199" y="152399"/>
                </a:lnTo>
                <a:lnTo>
                  <a:pt x="832714" y="177119"/>
                </a:lnTo>
                <a:lnTo>
                  <a:pt x="791420" y="222436"/>
                </a:lnTo>
                <a:lnTo>
                  <a:pt x="757337" y="242405"/>
                </a:lnTo>
                <a:lnTo>
                  <a:pt x="715448" y="260162"/>
                </a:lnTo>
                <a:lnTo>
                  <a:pt x="666614" y="275395"/>
                </a:lnTo>
                <a:lnTo>
                  <a:pt x="611700" y="287789"/>
                </a:lnTo>
                <a:lnTo>
                  <a:pt x="551567" y="297030"/>
                </a:lnTo>
                <a:lnTo>
                  <a:pt x="487080" y="302804"/>
                </a:lnTo>
                <a:lnTo>
                  <a:pt x="419099" y="304799"/>
                </a:lnTo>
                <a:lnTo>
                  <a:pt x="351119" y="302804"/>
                </a:lnTo>
                <a:lnTo>
                  <a:pt x="286631" y="297030"/>
                </a:lnTo>
                <a:lnTo>
                  <a:pt x="226499" y="287789"/>
                </a:lnTo>
                <a:lnTo>
                  <a:pt x="171584" y="275395"/>
                </a:lnTo>
                <a:lnTo>
                  <a:pt x="122751" y="260162"/>
                </a:lnTo>
                <a:lnTo>
                  <a:pt x="80861" y="242405"/>
                </a:lnTo>
                <a:lnTo>
                  <a:pt x="46779" y="222436"/>
                </a:lnTo>
                <a:lnTo>
                  <a:pt x="5485" y="177119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2819" y="106044"/>
            <a:ext cx="7767320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Identify the ways individuals, groups, and events attempted to shape the New South; include the Bourbon Triumvirate, Henry Grady</a:t>
            </a:r>
            <a:r>
              <a:rPr sz="1600" b="1" spc="15" dirty="0">
                <a:latin typeface="Times New Roman"/>
                <a:cs typeface="Times New Roman"/>
              </a:rPr>
              <a:t>, </a:t>
            </a:r>
            <a:r>
              <a:rPr sz="1600" b="1" spc="-25" dirty="0">
                <a:latin typeface="Times New Roman"/>
                <a:cs typeface="Times New Roman"/>
              </a:rPr>
              <a:t>Tom </a:t>
            </a:r>
            <a:r>
              <a:rPr sz="1600" b="1" spc="-50" dirty="0">
                <a:latin typeface="Times New Roman"/>
                <a:cs typeface="Times New Roman"/>
              </a:rPr>
              <a:t>Watson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dirty="0">
                <a:latin typeface="Times New Roman"/>
                <a:cs typeface="Times New Roman"/>
              </a:rPr>
              <a:t>Populists,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spc="-85" dirty="0">
                <a:latin typeface="Times New Roman"/>
                <a:cs typeface="Times New Roman"/>
              </a:rPr>
              <a:t>1906 </a:t>
            </a:r>
            <a:r>
              <a:rPr sz="1600" b="1" spc="-40" dirty="0">
                <a:latin typeface="Times New Roman"/>
                <a:cs typeface="Times New Roman"/>
              </a:rPr>
              <a:t>Atlanta </a:t>
            </a:r>
            <a:r>
              <a:rPr sz="1600" b="1" spc="-5" dirty="0">
                <a:latin typeface="Times New Roman"/>
                <a:cs typeface="Times New Roman"/>
              </a:rPr>
              <a:t>Riot, the </a:t>
            </a:r>
            <a:r>
              <a:rPr sz="1600" b="1" spc="5" dirty="0">
                <a:latin typeface="Times New Roman"/>
                <a:cs typeface="Times New Roman"/>
              </a:rPr>
              <a:t>Leo </a:t>
            </a:r>
            <a:r>
              <a:rPr sz="1600" b="1" spc="-55" dirty="0">
                <a:latin typeface="Times New Roman"/>
                <a:cs typeface="Times New Roman"/>
              </a:rPr>
              <a:t>Frank </a:t>
            </a:r>
            <a:r>
              <a:rPr sz="1600" b="1" spc="-5" dirty="0">
                <a:latin typeface="Times New Roman"/>
                <a:cs typeface="Times New Roman"/>
              </a:rPr>
              <a:t>Case,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39000" y="1482725"/>
            <a:ext cx="1814830" cy="1793875"/>
          </a:xfrm>
          <a:custGeom>
            <a:avLst/>
            <a:gdLst/>
            <a:ahLst/>
            <a:cxnLst/>
            <a:rect l="l" t="t" r="r" b="b"/>
            <a:pathLst>
              <a:path w="1814829" h="1793875">
                <a:moveTo>
                  <a:pt x="0" y="0"/>
                </a:moveTo>
                <a:lnTo>
                  <a:pt x="1814512" y="0"/>
                </a:lnTo>
                <a:lnTo>
                  <a:pt x="1814512" y="1793875"/>
                </a:lnTo>
                <a:lnTo>
                  <a:pt x="0" y="1793875"/>
                </a:lnTo>
                <a:lnTo>
                  <a:pt x="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27184" y="1515745"/>
            <a:ext cx="1643380" cy="1724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995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*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1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1986, 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man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who  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had </a:t>
            </a: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witnessed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1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murder </a:t>
            </a:r>
            <a:r>
              <a:rPr sz="1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came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forward  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with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new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evidence; 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GA 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Board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of  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Pardons 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reversed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guilty 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verdict </a:t>
            </a:r>
            <a:r>
              <a:rPr sz="1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71 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years  </a:t>
            </a:r>
            <a:r>
              <a:rPr sz="1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after </a:t>
            </a:r>
            <a:r>
              <a:rPr sz="1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Frank</a:t>
            </a:r>
            <a:r>
              <a:rPr sz="1400" b="1" spc="15" dirty="0">
                <a:solidFill>
                  <a:srgbClr val="FF2600"/>
                </a:solidFill>
                <a:latin typeface="Arial"/>
                <a:cs typeface="Arial"/>
              </a:rPr>
              <a:t>’</a:t>
            </a:r>
            <a:r>
              <a:rPr sz="1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death.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440" y="5934266"/>
            <a:ext cx="7984490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5"/>
              </a:lnSpc>
            </a:pP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from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his </a:t>
            </a:r>
            <a:r>
              <a:rPr sz="22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jail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cell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hanged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by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</a:t>
            </a:r>
            <a:r>
              <a:rPr sz="2200" b="1" spc="13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mob</a:t>
            </a:r>
            <a:endParaRPr sz="2200">
              <a:latin typeface="Times New Roman"/>
              <a:cs typeface="Times New Roman"/>
            </a:endParaRPr>
          </a:p>
          <a:p>
            <a:pPr marL="2650490" marR="5080" indent="-2626360">
              <a:lnSpc>
                <a:spcPts val="1900"/>
              </a:lnSpc>
              <a:spcBef>
                <a:spcPts val="475"/>
              </a:spcBef>
            </a:pPr>
            <a:r>
              <a:rPr sz="1600" b="1" spc="-25" dirty="0">
                <a:latin typeface="Times New Roman"/>
                <a:cs typeface="Times New Roman"/>
              </a:rPr>
              <a:t>SS8H7 </a:t>
            </a:r>
            <a:r>
              <a:rPr sz="1600" b="1" dirty="0">
                <a:latin typeface="Times New Roman"/>
                <a:cs typeface="Times New Roman"/>
              </a:rPr>
              <a:t>– </a:t>
            </a:r>
            <a:r>
              <a:rPr sz="1600" b="1" spc="25" dirty="0">
                <a:latin typeface="Times New Roman"/>
                <a:cs typeface="Times New Roman"/>
              </a:rPr>
              <a:t>The </a:t>
            </a:r>
            <a:r>
              <a:rPr sz="1600" b="1" spc="-5" dirty="0">
                <a:latin typeface="Times New Roman"/>
                <a:cs typeface="Times New Roman"/>
              </a:rPr>
              <a:t>student </a:t>
            </a:r>
            <a:r>
              <a:rPr sz="1600" b="1" spc="-20" dirty="0">
                <a:latin typeface="Times New Roman"/>
                <a:cs typeface="Times New Roman"/>
              </a:rPr>
              <a:t>will </a:t>
            </a:r>
            <a:r>
              <a:rPr sz="160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z="1600" b="1" spc="-30" dirty="0">
                <a:latin typeface="Times New Roman"/>
                <a:cs typeface="Times New Roman"/>
              </a:rPr>
              <a:t>key </a:t>
            </a:r>
            <a:r>
              <a:rPr sz="1600" b="1" spc="-5" dirty="0">
                <a:latin typeface="Times New Roman"/>
                <a:cs typeface="Times New Roman"/>
              </a:rPr>
              <a:t>political, </a:t>
            </a:r>
            <a:r>
              <a:rPr sz="1600" b="1" spc="10" dirty="0">
                <a:latin typeface="Times New Roman"/>
                <a:cs typeface="Times New Roman"/>
              </a:rPr>
              <a:t>social,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20" dirty="0">
                <a:latin typeface="Times New Roman"/>
                <a:cs typeface="Times New Roman"/>
              </a:rPr>
              <a:t>economic </a:t>
            </a:r>
            <a:r>
              <a:rPr sz="1600" b="1" spc="15" dirty="0">
                <a:latin typeface="Times New Roman"/>
                <a:cs typeface="Times New Roman"/>
              </a:rPr>
              <a:t>changes </a:t>
            </a:r>
            <a:r>
              <a:rPr sz="1600" b="1" spc="-30" dirty="0">
                <a:latin typeface="Times New Roman"/>
                <a:cs typeface="Times New Roman"/>
              </a:rPr>
              <a:t>that </a:t>
            </a:r>
            <a:r>
              <a:rPr sz="1600" b="1" spc="-20" dirty="0">
                <a:latin typeface="Times New Roman"/>
                <a:cs typeface="Times New Roman"/>
              </a:rPr>
              <a:t>occurred </a:t>
            </a:r>
            <a:r>
              <a:rPr sz="1600" b="1" spc="-5" dirty="0">
                <a:latin typeface="Times New Roman"/>
                <a:cs typeface="Times New Roman"/>
              </a:rPr>
              <a:t>in  </a:t>
            </a:r>
            <a:r>
              <a:rPr sz="1600" b="1" spc="-20" dirty="0">
                <a:latin typeface="Times New Roman"/>
                <a:cs typeface="Times New Roman"/>
              </a:rPr>
              <a:t>Georgia </a:t>
            </a:r>
            <a:r>
              <a:rPr sz="1600" b="1" dirty="0">
                <a:latin typeface="Times New Roman"/>
                <a:cs typeface="Times New Roman"/>
              </a:rPr>
              <a:t>between </a:t>
            </a:r>
            <a:r>
              <a:rPr sz="1600" b="1" spc="-85" dirty="0">
                <a:latin typeface="Times New Roman"/>
                <a:cs typeface="Times New Roman"/>
              </a:rPr>
              <a:t>1877 </a:t>
            </a:r>
            <a:r>
              <a:rPr sz="1600" b="1" spc="-20" dirty="0">
                <a:latin typeface="Times New Roman"/>
                <a:cs typeface="Times New Roman"/>
              </a:rPr>
              <a:t>and</a:t>
            </a:r>
            <a:r>
              <a:rPr sz="1600" b="1" spc="85" dirty="0">
                <a:latin typeface="Times New Roman"/>
                <a:cs typeface="Times New Roman"/>
              </a:rPr>
              <a:t> </a:t>
            </a:r>
            <a:r>
              <a:rPr sz="1600" b="1" spc="-90" dirty="0">
                <a:latin typeface="Times New Roman"/>
                <a:cs typeface="Times New Roman"/>
              </a:rPr>
              <a:t>1918.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953" y="106044"/>
            <a:ext cx="8347709" cy="1461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ts val="1910"/>
              </a:lnSpc>
              <a:spcBef>
                <a:spcPts val="10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Lesson </a:t>
            </a:r>
            <a:r>
              <a:rPr lang="en-US" sz="1600" b="1" spc="-10" dirty="0">
                <a:latin typeface="Times New Roman"/>
                <a:cs typeface="Times New Roman"/>
              </a:rPr>
              <a:t>Three </a:t>
            </a:r>
            <a:r>
              <a:rPr lang="en-US" sz="1600" b="1" spc="-5" dirty="0">
                <a:latin typeface="Times New Roman"/>
                <a:cs typeface="Times New Roman"/>
              </a:rPr>
              <a:t>(SS8H7c) </a:t>
            </a:r>
            <a:r>
              <a:rPr lang="en-US" sz="1600" b="1" dirty="0">
                <a:latin typeface="Times New Roman"/>
                <a:cs typeface="Times New Roman"/>
              </a:rPr>
              <a:t>– </a:t>
            </a:r>
            <a:r>
              <a:rPr lang="en-US" sz="1600" b="1" spc="25" dirty="0">
                <a:latin typeface="Times New Roman"/>
                <a:cs typeface="Times New Roman"/>
              </a:rPr>
              <a:t>The </a:t>
            </a:r>
            <a:r>
              <a:rPr lang="en-US" sz="1600" b="1" spc="-5" dirty="0">
                <a:latin typeface="Times New Roman"/>
                <a:cs typeface="Times New Roman"/>
              </a:rPr>
              <a:t>student </a:t>
            </a:r>
            <a:r>
              <a:rPr lang="en-US" sz="1600" b="1" spc="-20" dirty="0">
                <a:latin typeface="Times New Roman"/>
                <a:cs typeface="Times New Roman"/>
              </a:rPr>
              <a:t>will </a:t>
            </a:r>
            <a:r>
              <a:rPr lang="en-US" sz="1600" i="1" spc="-110" dirty="0">
                <a:solidFill>
                  <a:srgbClr val="FF3300"/>
                </a:solidFill>
                <a:latin typeface="Times New Roman"/>
                <a:cs typeface="Times New Roman"/>
              </a:rPr>
              <a:t>explain </a:t>
            </a:r>
            <a:r>
              <a:rPr lang="en-US" sz="1600" b="1" spc="-5" dirty="0">
                <a:latin typeface="Times New Roman"/>
                <a:cs typeface="Times New Roman"/>
              </a:rPr>
              <a:t>the </a:t>
            </a:r>
            <a:r>
              <a:rPr lang="en-US" sz="1600" b="1" spc="-15" dirty="0">
                <a:latin typeface="Times New Roman"/>
                <a:cs typeface="Times New Roman"/>
              </a:rPr>
              <a:t>roles </a:t>
            </a:r>
            <a:r>
              <a:rPr lang="en-US" sz="1600" b="1" spc="-10" dirty="0">
                <a:latin typeface="Times New Roman"/>
                <a:cs typeface="Times New Roman"/>
              </a:rPr>
              <a:t>of </a:t>
            </a:r>
            <a:r>
              <a:rPr lang="en-US" sz="1600" b="1" spc="-20" dirty="0">
                <a:latin typeface="Times New Roman"/>
                <a:cs typeface="Times New Roman"/>
              </a:rPr>
              <a:t>Booker </a:t>
            </a:r>
            <a:r>
              <a:rPr lang="en-US" sz="1600" b="1" spc="-30" dirty="0">
                <a:latin typeface="Times New Roman"/>
                <a:cs typeface="Times New Roman"/>
              </a:rPr>
              <a:t>T.</a:t>
            </a:r>
            <a:r>
              <a:rPr lang="en-US" sz="1600" b="1" spc="-280" dirty="0">
                <a:latin typeface="Times New Roman"/>
                <a:cs typeface="Times New Roman"/>
              </a:rPr>
              <a:t> </a:t>
            </a:r>
            <a:r>
              <a:rPr lang="en-US" sz="1600" b="1" spc="-20" dirty="0">
                <a:latin typeface="Times New Roman"/>
                <a:cs typeface="Times New Roman"/>
              </a:rPr>
              <a:t>Washington,</a:t>
            </a:r>
            <a:endParaRPr lang="en-US" sz="1600" dirty="0">
              <a:latin typeface="Times New Roman"/>
              <a:cs typeface="Times New Roman"/>
            </a:endParaRPr>
          </a:p>
          <a:p>
            <a:pPr marL="1133475">
              <a:lnSpc>
                <a:spcPts val="1910"/>
              </a:lnSpc>
            </a:pPr>
            <a:r>
              <a:rPr lang="en-US" sz="1600" b="1" spc="-30" dirty="0">
                <a:latin typeface="Times New Roman"/>
                <a:cs typeface="Times New Roman"/>
              </a:rPr>
              <a:t>W.E.B. </a:t>
            </a:r>
            <a:r>
              <a:rPr lang="en-US" sz="1600" b="1" spc="40" dirty="0">
                <a:latin typeface="Times New Roman"/>
                <a:cs typeface="Times New Roman"/>
              </a:rPr>
              <a:t>Du </a:t>
            </a:r>
            <a:r>
              <a:rPr lang="en-US" sz="1600" b="1" spc="20" dirty="0" err="1">
                <a:latin typeface="Times New Roman"/>
                <a:cs typeface="Times New Roman"/>
              </a:rPr>
              <a:t>Bois</a:t>
            </a:r>
            <a:r>
              <a:rPr lang="en-US" sz="1600" b="1" spc="20" dirty="0">
                <a:latin typeface="Times New Roman"/>
                <a:cs typeface="Times New Roman"/>
              </a:rPr>
              <a:t>,</a:t>
            </a:r>
            <a:r>
              <a:rPr lang="en-US" sz="1600" b="1" spc="40" dirty="0">
                <a:latin typeface="Times New Roman"/>
                <a:cs typeface="Times New Roman"/>
              </a:rPr>
              <a:t> </a:t>
            </a:r>
            <a:r>
              <a:rPr lang="en-US" sz="1600" b="1" spc="-20" dirty="0">
                <a:latin typeface="Times New Roman"/>
                <a:cs typeface="Times New Roman"/>
              </a:rPr>
              <a:t>and </a:t>
            </a:r>
            <a:r>
              <a:rPr lang="en-US" sz="1600" b="1" spc="-15" dirty="0">
                <a:latin typeface="Times New Roman"/>
                <a:cs typeface="Times New Roman"/>
              </a:rPr>
              <a:t>Alonzo</a:t>
            </a:r>
            <a:r>
              <a:rPr lang="en-US" sz="1600" b="1" spc="30" dirty="0">
                <a:latin typeface="Times New Roman"/>
                <a:cs typeface="Times New Roman"/>
              </a:rPr>
              <a:t> </a:t>
            </a:r>
            <a:r>
              <a:rPr lang="en-US" sz="1600" b="1" spc="10" dirty="0">
                <a:latin typeface="Times New Roman"/>
                <a:cs typeface="Times New Roman"/>
              </a:rPr>
              <a:t>Herndon</a:t>
            </a:r>
            <a:endParaRPr lang="en-US"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R="67945" algn="ctr">
              <a:lnSpc>
                <a:spcPts val="2760"/>
              </a:lnSpc>
            </a:pPr>
            <a:r>
              <a:rPr sz="2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AFRICAN-AMERICANS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5" dirty="0">
                <a:solidFill>
                  <a:srgbClr val="FF3300"/>
                </a:solidFill>
                <a:latin typeface="Times New Roman"/>
                <a:cs typeface="Times New Roman"/>
              </a:rPr>
              <a:t>RESPOND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ts val="2520"/>
              </a:lnSpc>
            </a:pP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leaders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differed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their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responses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</a:t>
            </a:r>
            <a:r>
              <a:rPr sz="2200" b="1" spc="2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discrimination: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1676400"/>
            <a:ext cx="3178175" cy="4468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8112" y="5611812"/>
            <a:ext cx="2383155" cy="36703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45719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59"/>
              </a:spcBef>
            </a:pP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Booker 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T.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Washington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1676400"/>
            <a:ext cx="3352800" cy="449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15000" y="5576887"/>
            <a:ext cx="1736725" cy="36703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45719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59"/>
              </a:spcBef>
            </a:pP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W.E.B.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Du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Bois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409" y="1252220"/>
            <a:ext cx="3358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The </a:t>
            </a:r>
            <a:r>
              <a:rPr spc="-25" dirty="0"/>
              <a:t>Bourbon</a:t>
            </a:r>
            <a:r>
              <a:rPr spc="-80" dirty="0"/>
              <a:t> </a:t>
            </a:r>
            <a:r>
              <a:rPr lang="en-US" spc="-20" dirty="0"/>
              <a:t>Redeemers</a:t>
            </a:r>
            <a:r>
              <a:rPr spc="-2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2819" y="106044"/>
            <a:ext cx="7767320" cy="993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Identify the ways individuals, groups, and events attempted to shape the New South; include the Bourbon Triumvirate, Henry Grady</a:t>
            </a:r>
            <a:r>
              <a:rPr sz="1600" b="1" spc="15" dirty="0">
                <a:latin typeface="Times New Roman"/>
                <a:cs typeface="Times New Roman"/>
              </a:rPr>
              <a:t>, </a:t>
            </a:r>
            <a:r>
              <a:rPr sz="1600" b="1" spc="-25" dirty="0">
                <a:latin typeface="Times New Roman"/>
                <a:cs typeface="Times New Roman"/>
              </a:rPr>
              <a:t>Tom </a:t>
            </a:r>
            <a:r>
              <a:rPr sz="1600" b="1" spc="-50" dirty="0">
                <a:latin typeface="Times New Roman"/>
                <a:cs typeface="Times New Roman"/>
              </a:rPr>
              <a:t>Watson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dirty="0">
                <a:latin typeface="Times New Roman"/>
                <a:cs typeface="Times New Roman"/>
              </a:rPr>
              <a:t>Populists, Rebecca  </a:t>
            </a:r>
            <a:r>
              <a:rPr sz="1600" b="1" spc="-35" dirty="0">
                <a:latin typeface="Times New Roman"/>
                <a:cs typeface="Times New Roman"/>
              </a:rPr>
              <a:t>Latimer </a:t>
            </a:r>
            <a:r>
              <a:rPr sz="1600" b="1" spc="-5" dirty="0">
                <a:latin typeface="Times New Roman"/>
                <a:cs typeface="Times New Roman"/>
              </a:rPr>
              <a:t>Felton, the </a:t>
            </a:r>
            <a:r>
              <a:rPr sz="1600" b="1" spc="-85" dirty="0">
                <a:latin typeface="Times New Roman"/>
                <a:cs typeface="Times New Roman"/>
              </a:rPr>
              <a:t>1906 </a:t>
            </a:r>
            <a:r>
              <a:rPr sz="1600" b="1" spc="-40" dirty="0">
                <a:latin typeface="Times New Roman"/>
                <a:cs typeface="Times New Roman"/>
              </a:rPr>
              <a:t>Atlanta </a:t>
            </a:r>
            <a:r>
              <a:rPr sz="1600" b="1" spc="-5" dirty="0">
                <a:latin typeface="Times New Roman"/>
                <a:cs typeface="Times New Roman"/>
              </a:rPr>
              <a:t>Riot, the </a:t>
            </a:r>
            <a:r>
              <a:rPr sz="1600" b="1" spc="5" dirty="0">
                <a:latin typeface="Times New Roman"/>
                <a:cs typeface="Times New Roman"/>
              </a:rPr>
              <a:t>Leo </a:t>
            </a:r>
            <a:r>
              <a:rPr sz="1600" b="1" spc="-55" dirty="0">
                <a:latin typeface="Times New Roman"/>
                <a:cs typeface="Times New Roman"/>
              </a:rPr>
              <a:t>Frank </a:t>
            </a:r>
            <a:r>
              <a:rPr sz="1600" b="1" spc="-5" dirty="0">
                <a:latin typeface="Times New Roman"/>
                <a:cs typeface="Times New Roman"/>
              </a:rPr>
              <a:t>Case,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spc="-10" dirty="0">
                <a:latin typeface="Times New Roman"/>
                <a:cs typeface="Times New Roman"/>
              </a:rPr>
              <a:t>county </a:t>
            </a:r>
            <a:r>
              <a:rPr sz="1600" b="1" spc="-15" dirty="0">
                <a:latin typeface="Times New Roman"/>
                <a:cs typeface="Times New Roman"/>
              </a:rPr>
              <a:t>unit </a:t>
            </a:r>
            <a:r>
              <a:rPr sz="1600" b="1" spc="5" dirty="0">
                <a:latin typeface="Times New Roman"/>
                <a:cs typeface="Times New Roman"/>
              </a:rPr>
              <a:t>system </a:t>
            </a:r>
            <a:r>
              <a:rPr sz="1600" b="1" spc="-20" dirty="0">
                <a:latin typeface="Times New Roman"/>
                <a:cs typeface="Times New Roman"/>
              </a:rPr>
              <a:t>had  </a:t>
            </a:r>
            <a:r>
              <a:rPr sz="1600" b="1" spc="10" dirty="0">
                <a:latin typeface="Times New Roman"/>
                <a:cs typeface="Times New Roman"/>
              </a:rPr>
              <a:t>on </a:t>
            </a:r>
            <a:r>
              <a:rPr sz="1600" b="1" spc="-20" dirty="0">
                <a:latin typeface="Times New Roman"/>
                <a:cs typeface="Times New Roman"/>
              </a:rPr>
              <a:t>Georgia </a:t>
            </a:r>
            <a:r>
              <a:rPr sz="1600" b="1" spc="-25" dirty="0">
                <a:latin typeface="Times New Roman"/>
                <a:cs typeface="Times New Roman"/>
              </a:rPr>
              <a:t>during </a:t>
            </a:r>
            <a:r>
              <a:rPr sz="1600" b="1" dirty="0">
                <a:latin typeface="Times New Roman"/>
                <a:cs typeface="Times New Roman"/>
              </a:rPr>
              <a:t>this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period.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2807970"/>
            <a:ext cx="328041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Though </a:t>
            </a:r>
            <a:r>
              <a:rPr sz="2200" b="1" spc="40" dirty="0">
                <a:solidFill>
                  <a:srgbClr val="FF3300"/>
                </a:solidFill>
                <a:latin typeface="Times New Roman"/>
                <a:cs typeface="Times New Roman"/>
              </a:rPr>
              <a:t>Georgia</a:t>
            </a:r>
            <a:r>
              <a:rPr sz="2200" b="1" spc="40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2200" b="1" spc="40" dirty="0">
                <a:solidFill>
                  <a:srgbClr val="FF3300"/>
                </a:solidFill>
                <a:latin typeface="Times New Roman"/>
                <a:cs typeface="Times New Roman"/>
              </a:rPr>
              <a:t>s 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economy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had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been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devastated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by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Civil </a:t>
            </a:r>
            <a:r>
              <a:rPr sz="2200" b="1" spc="-175" dirty="0">
                <a:solidFill>
                  <a:srgbClr val="FF3300"/>
                </a:solidFill>
                <a:latin typeface="Times New Roman"/>
                <a:cs typeface="Times New Roman"/>
              </a:rPr>
              <a:t>War,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state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recovered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the  </a:t>
            </a:r>
            <a:r>
              <a:rPr sz="22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1800s,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largely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because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vision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three</a:t>
            </a:r>
            <a:r>
              <a:rPr sz="2200" b="1" spc="-20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men…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1905000"/>
            <a:ext cx="1470025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2000" y="3429000"/>
            <a:ext cx="1524000" cy="304800"/>
          </a:xfrm>
          <a:prstGeom prst="rect">
            <a:avLst/>
          </a:prstGeom>
          <a:solidFill>
            <a:srgbClr val="CBCBCB"/>
          </a:solidFill>
        </p:spPr>
        <p:txBody>
          <a:bodyPr vert="horz" wrap="square" lIns="0" tIns="4572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360"/>
              </a:spcBef>
            </a:pPr>
            <a:r>
              <a:rPr sz="1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Joseph </a:t>
            </a:r>
            <a:r>
              <a:rPr sz="14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E.</a:t>
            </a:r>
            <a:r>
              <a:rPr sz="1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Brown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62800" y="1981200"/>
            <a:ext cx="15240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62800" y="3429000"/>
            <a:ext cx="1524000" cy="290830"/>
          </a:xfrm>
          <a:prstGeom prst="rect">
            <a:avLst/>
          </a:prstGeom>
          <a:solidFill>
            <a:srgbClr val="CBCBCB"/>
          </a:solidFill>
        </p:spPr>
        <p:txBody>
          <a:bodyPr vert="horz" wrap="square" lIns="0" tIns="4572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360"/>
              </a:spcBef>
            </a:pPr>
            <a:r>
              <a:rPr sz="13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Alfred </a:t>
            </a:r>
            <a:r>
              <a:rPr sz="1300" b="1" spc="60" dirty="0">
                <a:solidFill>
                  <a:srgbClr val="FF3300"/>
                </a:solidFill>
                <a:latin typeface="Times New Roman"/>
                <a:cs typeface="Times New Roman"/>
              </a:rPr>
              <a:t>H.</a:t>
            </a:r>
            <a:r>
              <a:rPr sz="13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Colquitt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1200" y="3733800"/>
            <a:ext cx="1530350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91200" y="5181600"/>
            <a:ext cx="1524000" cy="304800"/>
          </a:xfrm>
          <a:prstGeom prst="rect">
            <a:avLst/>
          </a:prstGeom>
          <a:solidFill>
            <a:srgbClr val="CBCBCB"/>
          </a:solidFill>
        </p:spPr>
        <p:txBody>
          <a:bodyPr vert="horz" wrap="square" lIns="0" tIns="45719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359"/>
              </a:spcBef>
            </a:pPr>
            <a:r>
              <a:rPr sz="14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John </a:t>
            </a:r>
            <a:r>
              <a:rPr sz="14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B.</a:t>
            </a:r>
            <a:r>
              <a:rPr sz="14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Gordon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676400"/>
            <a:ext cx="3178175" cy="4468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8112" y="5611812"/>
            <a:ext cx="2383155" cy="36703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45719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59"/>
              </a:spcBef>
            </a:pP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Booker 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T.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Washington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8953" y="106044"/>
            <a:ext cx="8477885" cy="5233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ts val="1910"/>
              </a:lnSpc>
              <a:spcBef>
                <a:spcPts val="10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Lesson </a:t>
            </a:r>
            <a:r>
              <a:rPr lang="en-US" sz="1600" b="1" spc="-10" dirty="0">
                <a:latin typeface="Times New Roman"/>
                <a:cs typeface="Times New Roman"/>
              </a:rPr>
              <a:t>Three </a:t>
            </a:r>
            <a:r>
              <a:rPr lang="en-US" sz="1600" b="1" spc="-5" dirty="0">
                <a:latin typeface="Times New Roman"/>
                <a:cs typeface="Times New Roman"/>
              </a:rPr>
              <a:t>(SS8H7c) </a:t>
            </a:r>
            <a:r>
              <a:rPr lang="en-US" sz="1600" b="1" dirty="0">
                <a:latin typeface="Times New Roman"/>
                <a:cs typeface="Times New Roman"/>
              </a:rPr>
              <a:t>– </a:t>
            </a:r>
            <a:r>
              <a:rPr lang="en-US" sz="1600" b="1" spc="25" dirty="0">
                <a:latin typeface="Times New Roman"/>
                <a:cs typeface="Times New Roman"/>
              </a:rPr>
              <a:t>The </a:t>
            </a:r>
            <a:r>
              <a:rPr lang="en-US" sz="1600" b="1" spc="-5" dirty="0">
                <a:latin typeface="Times New Roman"/>
                <a:cs typeface="Times New Roman"/>
              </a:rPr>
              <a:t>student </a:t>
            </a:r>
            <a:r>
              <a:rPr lang="en-US" sz="1600" b="1" spc="-20" dirty="0">
                <a:latin typeface="Times New Roman"/>
                <a:cs typeface="Times New Roman"/>
              </a:rPr>
              <a:t>will </a:t>
            </a:r>
            <a:r>
              <a:rPr lang="en-US" sz="1600" i="1" spc="-110" dirty="0">
                <a:solidFill>
                  <a:srgbClr val="FF3300"/>
                </a:solidFill>
                <a:latin typeface="Times New Roman"/>
                <a:cs typeface="Times New Roman"/>
              </a:rPr>
              <a:t>explain </a:t>
            </a:r>
            <a:r>
              <a:rPr lang="en-US" sz="1600" b="1" spc="-5" dirty="0">
                <a:latin typeface="Times New Roman"/>
                <a:cs typeface="Times New Roman"/>
              </a:rPr>
              <a:t>the </a:t>
            </a:r>
            <a:r>
              <a:rPr lang="en-US" sz="1600" b="1" spc="-15" dirty="0">
                <a:latin typeface="Times New Roman"/>
                <a:cs typeface="Times New Roman"/>
              </a:rPr>
              <a:t>roles </a:t>
            </a:r>
            <a:r>
              <a:rPr lang="en-US" sz="1600" b="1" spc="-10" dirty="0">
                <a:latin typeface="Times New Roman"/>
                <a:cs typeface="Times New Roman"/>
              </a:rPr>
              <a:t>of </a:t>
            </a:r>
            <a:r>
              <a:rPr lang="en-US" sz="1600" b="1" spc="-20" dirty="0">
                <a:latin typeface="Times New Roman"/>
                <a:cs typeface="Times New Roman"/>
              </a:rPr>
              <a:t>Booker </a:t>
            </a:r>
            <a:r>
              <a:rPr lang="en-US" sz="1600" b="1" spc="-30" dirty="0">
                <a:latin typeface="Times New Roman"/>
                <a:cs typeface="Times New Roman"/>
              </a:rPr>
              <a:t>T.</a:t>
            </a:r>
            <a:r>
              <a:rPr lang="en-US" sz="1600" b="1" spc="-280" dirty="0">
                <a:latin typeface="Times New Roman"/>
                <a:cs typeface="Times New Roman"/>
              </a:rPr>
              <a:t> </a:t>
            </a:r>
            <a:r>
              <a:rPr lang="en-US" sz="1600" b="1" spc="-20" dirty="0">
                <a:latin typeface="Times New Roman"/>
                <a:cs typeface="Times New Roman"/>
              </a:rPr>
              <a:t>Washington,</a:t>
            </a:r>
            <a:endParaRPr lang="en-US" sz="1600" dirty="0">
              <a:latin typeface="Times New Roman"/>
              <a:cs typeface="Times New Roman"/>
            </a:endParaRPr>
          </a:p>
          <a:p>
            <a:pPr marL="1133475">
              <a:lnSpc>
                <a:spcPts val="1910"/>
              </a:lnSpc>
            </a:pPr>
            <a:r>
              <a:rPr lang="en-US" sz="1600" b="1" spc="-30" dirty="0">
                <a:latin typeface="Times New Roman"/>
                <a:cs typeface="Times New Roman"/>
              </a:rPr>
              <a:t>W.E.B. </a:t>
            </a:r>
            <a:r>
              <a:rPr lang="en-US" sz="1600" b="1" spc="40" dirty="0">
                <a:latin typeface="Times New Roman"/>
                <a:cs typeface="Times New Roman"/>
              </a:rPr>
              <a:t>Du </a:t>
            </a:r>
            <a:r>
              <a:rPr lang="en-US" sz="1600" b="1" spc="20" dirty="0" err="1">
                <a:latin typeface="Times New Roman"/>
                <a:cs typeface="Times New Roman"/>
              </a:rPr>
              <a:t>Bois</a:t>
            </a:r>
            <a:r>
              <a:rPr lang="en-US" sz="1600" b="1" spc="20" dirty="0">
                <a:latin typeface="Times New Roman"/>
                <a:cs typeface="Times New Roman"/>
              </a:rPr>
              <a:t>,</a:t>
            </a:r>
            <a:r>
              <a:rPr lang="en-US" sz="1600" b="1" spc="40" dirty="0">
                <a:latin typeface="Times New Roman"/>
                <a:cs typeface="Times New Roman"/>
              </a:rPr>
              <a:t> </a:t>
            </a:r>
            <a:r>
              <a:rPr lang="en-US" sz="1600" b="1" spc="-20" dirty="0">
                <a:latin typeface="Times New Roman"/>
                <a:cs typeface="Times New Roman"/>
              </a:rPr>
              <a:t>and </a:t>
            </a:r>
            <a:r>
              <a:rPr lang="en-US" sz="1600" b="1" spc="-15" dirty="0">
                <a:latin typeface="Times New Roman"/>
                <a:cs typeface="Times New Roman"/>
              </a:rPr>
              <a:t>Alonzo</a:t>
            </a:r>
            <a:r>
              <a:rPr lang="en-US" sz="1600" b="1" spc="30" dirty="0">
                <a:latin typeface="Times New Roman"/>
                <a:cs typeface="Times New Roman"/>
              </a:rPr>
              <a:t> </a:t>
            </a:r>
            <a:r>
              <a:rPr lang="en-US" sz="1600" b="1" spc="10" dirty="0">
                <a:latin typeface="Times New Roman"/>
                <a:cs typeface="Times New Roman"/>
              </a:rPr>
              <a:t>Herndon</a:t>
            </a:r>
            <a:endParaRPr lang="en-US" sz="1600" dirty="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Times New Roman"/>
              <a:buAutoNum type="alphaUcPeriod" startAt="2"/>
            </a:pPr>
            <a:endParaRPr sz="1900" dirty="0">
              <a:latin typeface="Times New Roman"/>
              <a:cs typeface="Times New Roman"/>
            </a:endParaRPr>
          </a:p>
          <a:p>
            <a:pPr marR="198120" algn="ctr">
              <a:lnSpc>
                <a:spcPts val="2760"/>
              </a:lnSpc>
            </a:pPr>
            <a:r>
              <a:rPr sz="2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AFRICAN-AMERICANS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5" dirty="0">
                <a:solidFill>
                  <a:srgbClr val="FF3300"/>
                </a:solidFill>
                <a:latin typeface="Times New Roman"/>
                <a:cs typeface="Times New Roman"/>
              </a:rPr>
              <a:t>RESPOND</a:t>
            </a:r>
            <a:endParaRPr sz="2400" dirty="0">
              <a:latin typeface="Times New Roman"/>
              <a:cs typeface="Times New Roman"/>
            </a:endParaRPr>
          </a:p>
          <a:p>
            <a:pPr marR="122555" algn="ctr">
              <a:lnSpc>
                <a:spcPts val="2520"/>
              </a:lnSpc>
            </a:pP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leaders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differed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their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responses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</a:t>
            </a:r>
            <a:r>
              <a:rPr sz="2200" b="1" spc="2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discrimination:</a:t>
            </a:r>
            <a:endParaRPr sz="2200" dirty="0">
              <a:latin typeface="Times New Roman"/>
              <a:cs typeface="Times New Roman"/>
            </a:endParaRPr>
          </a:p>
          <a:p>
            <a:pPr marL="4135120" marR="5080" lvl="3" indent="-139700">
              <a:lnSpc>
                <a:spcPct val="99700"/>
              </a:lnSpc>
              <a:spcBef>
                <a:spcPts val="130"/>
              </a:spcBef>
              <a:buFont typeface="Arial"/>
              <a:buChar char="•"/>
              <a:tabLst>
                <a:tab pos="4164965" algn="l"/>
              </a:tabLst>
            </a:pP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Booker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T.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Washington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believed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that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way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for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blacks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advance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not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through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integration,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but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through 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hard work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vocational</a:t>
            </a:r>
            <a:r>
              <a:rPr sz="2200" b="1" spc="1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education.</a:t>
            </a:r>
            <a:endParaRPr sz="2200" dirty="0">
              <a:latin typeface="Times New Roman"/>
              <a:cs typeface="Times New Roman"/>
            </a:endParaRPr>
          </a:p>
          <a:p>
            <a:pPr marL="4135120" marR="152400" lvl="3" indent="-139700">
              <a:lnSpc>
                <a:spcPct val="99400"/>
              </a:lnSpc>
              <a:spcBef>
                <a:spcPts val="160"/>
              </a:spcBef>
              <a:buFont typeface="Arial"/>
              <a:buChar char="•"/>
              <a:tabLst>
                <a:tab pos="4164965" algn="l"/>
              </a:tabLst>
            </a:pPr>
            <a:r>
              <a:rPr sz="2200" b="1" spc="120" dirty="0">
                <a:solidFill>
                  <a:srgbClr val="FF3300"/>
                </a:solidFill>
                <a:latin typeface="Times New Roman"/>
                <a:cs typeface="Times New Roman"/>
              </a:rPr>
              <a:t>He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became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national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figure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with</a:t>
            </a:r>
            <a:r>
              <a:rPr sz="2200" b="1" spc="-10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 </a:t>
            </a: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speech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at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Atlanta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I.C.E.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114" dirty="0">
                <a:solidFill>
                  <a:srgbClr val="FF3300"/>
                </a:solidFill>
                <a:latin typeface="Times New Roman"/>
                <a:cs typeface="Times New Roman"/>
              </a:rPr>
              <a:t>1895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which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he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endorsed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segregation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hard work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as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path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equality.</a:t>
            </a:r>
            <a:endParaRPr sz="2200" dirty="0">
              <a:latin typeface="Times New Roman"/>
              <a:cs typeface="Times New Roman"/>
            </a:endParaRPr>
          </a:p>
          <a:p>
            <a:pPr marL="4135120" marR="67945" lvl="3" indent="-139700">
              <a:lnSpc>
                <a:spcPts val="2600"/>
              </a:lnSpc>
              <a:spcBef>
                <a:spcPts val="180"/>
              </a:spcBef>
              <a:buFont typeface="Arial"/>
              <a:buChar char="•"/>
              <a:tabLst>
                <a:tab pos="4164965" algn="l"/>
              </a:tabLst>
            </a:pP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120" dirty="0">
                <a:solidFill>
                  <a:srgbClr val="FF3300"/>
                </a:solidFill>
                <a:latin typeface="Times New Roman"/>
                <a:cs typeface="Times New Roman"/>
              </a:rPr>
              <a:t>1901,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he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became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first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African- 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American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visit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White</a:t>
            </a:r>
            <a:r>
              <a:rPr sz="22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55" dirty="0">
                <a:solidFill>
                  <a:srgbClr val="FF3300"/>
                </a:solidFill>
                <a:latin typeface="Times New Roman"/>
                <a:cs typeface="Times New Roman"/>
              </a:rPr>
              <a:t>House.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2140" y="5290820"/>
            <a:ext cx="4284345" cy="10210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52400" marR="5080" indent="-139700">
              <a:lnSpc>
                <a:spcPts val="2600"/>
              </a:lnSpc>
              <a:spcBef>
                <a:spcPts val="22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Founded the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Tuskegee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Institute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 </a:t>
            </a:r>
            <a:r>
              <a:rPr sz="22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train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teachers of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farmers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tradesmen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0" y="1676400"/>
            <a:ext cx="3352800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5000" y="5576887"/>
            <a:ext cx="1736725" cy="36703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45719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59"/>
              </a:spcBef>
            </a:pP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W.E.B.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Du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Bois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939" y="106044"/>
            <a:ext cx="8631555" cy="517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ts val="1910"/>
              </a:lnSpc>
              <a:spcBef>
                <a:spcPts val="10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Lesson </a:t>
            </a:r>
            <a:r>
              <a:rPr lang="en-US" sz="1600" b="1" spc="-10" dirty="0">
                <a:latin typeface="Times New Roman"/>
                <a:cs typeface="Times New Roman"/>
              </a:rPr>
              <a:t>Three </a:t>
            </a:r>
            <a:r>
              <a:rPr lang="en-US" sz="1600" b="1" spc="-5" dirty="0">
                <a:latin typeface="Times New Roman"/>
                <a:cs typeface="Times New Roman"/>
              </a:rPr>
              <a:t>(SS8H7c) </a:t>
            </a:r>
            <a:r>
              <a:rPr lang="en-US" sz="1600" b="1" dirty="0">
                <a:latin typeface="Times New Roman"/>
                <a:cs typeface="Times New Roman"/>
              </a:rPr>
              <a:t>– </a:t>
            </a:r>
            <a:r>
              <a:rPr lang="en-US" sz="1600" b="1" spc="25" dirty="0">
                <a:latin typeface="Times New Roman"/>
                <a:cs typeface="Times New Roman"/>
              </a:rPr>
              <a:t>The </a:t>
            </a:r>
            <a:r>
              <a:rPr lang="en-US" sz="1600" b="1" spc="-5" dirty="0">
                <a:latin typeface="Times New Roman"/>
                <a:cs typeface="Times New Roman"/>
              </a:rPr>
              <a:t>student </a:t>
            </a:r>
            <a:r>
              <a:rPr lang="en-US" sz="1600" b="1" spc="-20" dirty="0">
                <a:latin typeface="Times New Roman"/>
                <a:cs typeface="Times New Roman"/>
              </a:rPr>
              <a:t>will </a:t>
            </a:r>
            <a:r>
              <a:rPr lang="en-US" sz="1600" i="1" spc="-110" dirty="0">
                <a:solidFill>
                  <a:srgbClr val="FF3300"/>
                </a:solidFill>
                <a:latin typeface="Times New Roman"/>
                <a:cs typeface="Times New Roman"/>
              </a:rPr>
              <a:t>explain </a:t>
            </a:r>
            <a:r>
              <a:rPr lang="en-US" sz="1600" b="1" spc="-5" dirty="0">
                <a:latin typeface="Times New Roman"/>
                <a:cs typeface="Times New Roman"/>
              </a:rPr>
              <a:t>the </a:t>
            </a:r>
            <a:r>
              <a:rPr lang="en-US" sz="1600" b="1" spc="-15" dirty="0">
                <a:latin typeface="Times New Roman"/>
                <a:cs typeface="Times New Roman"/>
              </a:rPr>
              <a:t>roles </a:t>
            </a:r>
            <a:r>
              <a:rPr lang="en-US" sz="1600" b="1" spc="-10" dirty="0">
                <a:latin typeface="Times New Roman"/>
                <a:cs typeface="Times New Roman"/>
              </a:rPr>
              <a:t>of </a:t>
            </a:r>
            <a:r>
              <a:rPr lang="en-US" sz="1600" b="1" spc="-20" dirty="0">
                <a:latin typeface="Times New Roman"/>
                <a:cs typeface="Times New Roman"/>
              </a:rPr>
              <a:t>Booker </a:t>
            </a:r>
            <a:r>
              <a:rPr lang="en-US" sz="1600" b="1" spc="-30" dirty="0">
                <a:latin typeface="Times New Roman"/>
                <a:cs typeface="Times New Roman"/>
              </a:rPr>
              <a:t>T.</a:t>
            </a:r>
            <a:r>
              <a:rPr lang="en-US" sz="1600" b="1" spc="-280" dirty="0">
                <a:latin typeface="Times New Roman"/>
                <a:cs typeface="Times New Roman"/>
              </a:rPr>
              <a:t> </a:t>
            </a:r>
            <a:r>
              <a:rPr lang="en-US" sz="1600" b="1" spc="-20" dirty="0">
                <a:latin typeface="Times New Roman"/>
                <a:cs typeface="Times New Roman"/>
              </a:rPr>
              <a:t>Washington,</a:t>
            </a:r>
            <a:endParaRPr lang="en-US" sz="1600" dirty="0">
              <a:latin typeface="Times New Roman"/>
              <a:cs typeface="Times New Roman"/>
            </a:endParaRPr>
          </a:p>
          <a:p>
            <a:pPr marL="1133475">
              <a:lnSpc>
                <a:spcPts val="1910"/>
              </a:lnSpc>
            </a:pPr>
            <a:r>
              <a:rPr lang="en-US" sz="1600" b="1" spc="-30" dirty="0">
                <a:latin typeface="Times New Roman"/>
                <a:cs typeface="Times New Roman"/>
              </a:rPr>
              <a:t>W.E.B. </a:t>
            </a:r>
            <a:r>
              <a:rPr lang="en-US" sz="1600" b="1" spc="40" dirty="0">
                <a:latin typeface="Times New Roman"/>
                <a:cs typeface="Times New Roman"/>
              </a:rPr>
              <a:t>Du </a:t>
            </a:r>
            <a:r>
              <a:rPr lang="en-US" sz="1600" b="1" spc="20" dirty="0" err="1">
                <a:latin typeface="Times New Roman"/>
                <a:cs typeface="Times New Roman"/>
              </a:rPr>
              <a:t>Bois</a:t>
            </a:r>
            <a:r>
              <a:rPr lang="en-US" sz="1600" b="1" spc="20" dirty="0">
                <a:latin typeface="Times New Roman"/>
                <a:cs typeface="Times New Roman"/>
              </a:rPr>
              <a:t>,</a:t>
            </a:r>
            <a:r>
              <a:rPr lang="en-US" sz="1600" b="1" spc="40" dirty="0">
                <a:latin typeface="Times New Roman"/>
                <a:cs typeface="Times New Roman"/>
              </a:rPr>
              <a:t> </a:t>
            </a:r>
            <a:r>
              <a:rPr lang="en-US" sz="1600" b="1" spc="-20" dirty="0">
                <a:latin typeface="Times New Roman"/>
                <a:cs typeface="Times New Roman"/>
              </a:rPr>
              <a:t>and </a:t>
            </a:r>
            <a:r>
              <a:rPr lang="en-US" sz="1600" b="1" spc="-15" dirty="0">
                <a:latin typeface="Times New Roman"/>
                <a:cs typeface="Times New Roman"/>
              </a:rPr>
              <a:t>Alonzo</a:t>
            </a:r>
            <a:r>
              <a:rPr lang="en-US" sz="1600" b="1" spc="30" dirty="0">
                <a:latin typeface="Times New Roman"/>
                <a:cs typeface="Times New Roman"/>
              </a:rPr>
              <a:t> </a:t>
            </a:r>
            <a:r>
              <a:rPr lang="en-US" sz="1600" b="1" spc="10" dirty="0">
                <a:latin typeface="Times New Roman"/>
                <a:cs typeface="Times New Roman"/>
              </a:rPr>
              <a:t>Herndon</a:t>
            </a:r>
            <a:endParaRPr lang="en-US"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207645" algn="ctr">
              <a:lnSpc>
                <a:spcPts val="2760"/>
              </a:lnSpc>
            </a:pPr>
            <a:r>
              <a:rPr sz="2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AFRICAN-AMERICANS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5" dirty="0">
                <a:solidFill>
                  <a:srgbClr val="FF3300"/>
                </a:solidFill>
                <a:latin typeface="Times New Roman"/>
                <a:cs typeface="Times New Roman"/>
              </a:rPr>
              <a:t>RESPOND</a:t>
            </a:r>
            <a:endParaRPr sz="2400" dirty="0">
              <a:latin typeface="Times New Roman"/>
              <a:cs typeface="Times New Roman"/>
            </a:endParaRPr>
          </a:p>
          <a:p>
            <a:pPr marL="283845" algn="ctr">
              <a:lnSpc>
                <a:spcPts val="2520"/>
              </a:lnSpc>
            </a:pP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leaders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differed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their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responses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</a:t>
            </a:r>
            <a:r>
              <a:rPr sz="2200" b="1" spc="2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discrimination:</a:t>
            </a:r>
            <a:endParaRPr sz="2200" dirty="0">
              <a:latin typeface="Times New Roman"/>
              <a:cs typeface="Times New Roman"/>
            </a:endParaRPr>
          </a:p>
          <a:p>
            <a:pPr marL="152400" marR="4154170" indent="-139700">
              <a:lnSpc>
                <a:spcPct val="99700"/>
              </a:lnSpc>
              <a:spcBef>
                <a:spcPts val="13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Unlike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Washington,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W.E.B. </a:t>
            </a:r>
            <a:r>
              <a:rPr sz="2200" b="1" spc="60" dirty="0">
                <a:solidFill>
                  <a:srgbClr val="FF3300"/>
                </a:solidFill>
                <a:latin typeface="Times New Roman"/>
                <a:cs typeface="Times New Roman"/>
              </a:rPr>
              <a:t>Du </a:t>
            </a: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Bois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believed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that African-Americans 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should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speak out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constantly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for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full 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civil,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social,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political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rights.</a:t>
            </a:r>
            <a:endParaRPr sz="2200" dirty="0">
              <a:latin typeface="Times New Roman"/>
              <a:cs typeface="Times New Roman"/>
            </a:endParaRPr>
          </a:p>
          <a:p>
            <a:pPr marL="152400" marR="4175125" indent="-139700">
              <a:lnSpc>
                <a:spcPts val="2600"/>
              </a:lnSpc>
              <a:spcBef>
                <a:spcPts val="14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Believed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that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Washington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had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been  too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willing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compromise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rights 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</a:t>
            </a:r>
            <a:r>
              <a:rPr sz="2200" b="1" spc="33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blacks</a:t>
            </a:r>
            <a:endParaRPr sz="2200" dirty="0">
              <a:latin typeface="Times New Roman"/>
              <a:cs typeface="Times New Roman"/>
            </a:endParaRPr>
          </a:p>
          <a:p>
            <a:pPr marL="152400" marR="4632960" indent="-139700">
              <a:lnSpc>
                <a:spcPct val="99700"/>
              </a:lnSpc>
              <a:spcBef>
                <a:spcPts val="14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While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professor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at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Atlanta 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University, </a:t>
            </a:r>
            <a:r>
              <a:rPr sz="2200" b="1" spc="60" dirty="0">
                <a:solidFill>
                  <a:srgbClr val="FF3300"/>
                </a:solidFill>
                <a:latin typeface="Times New Roman"/>
                <a:cs typeface="Times New Roman"/>
              </a:rPr>
              <a:t>Du </a:t>
            </a: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Bois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founded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National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Association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for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Advancement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Colored</a:t>
            </a:r>
            <a:r>
              <a:rPr sz="2200" b="1" spc="-2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People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640" y="5254307"/>
            <a:ext cx="3276600" cy="1033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(NAACP)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promote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legal 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challenges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85" dirty="0">
                <a:solidFill>
                  <a:srgbClr val="FF3300"/>
                </a:solidFill>
                <a:latin typeface="Times New Roman"/>
                <a:cs typeface="Times New Roman"/>
              </a:rPr>
              <a:t>Jim </a:t>
            </a:r>
            <a:r>
              <a:rPr sz="220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Crow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disenfranchisement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676400"/>
            <a:ext cx="3178175" cy="4468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8112" y="5611812"/>
            <a:ext cx="2383155" cy="36703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45719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59"/>
              </a:spcBef>
            </a:pP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Booker 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T.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Washington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953" y="106044"/>
            <a:ext cx="8597265" cy="3973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ts val="1910"/>
              </a:lnSpc>
              <a:spcBef>
                <a:spcPts val="10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Lesson </a:t>
            </a:r>
            <a:r>
              <a:rPr lang="en-US" sz="1600" b="1" spc="-10" dirty="0">
                <a:latin typeface="Times New Roman"/>
                <a:cs typeface="Times New Roman"/>
              </a:rPr>
              <a:t>Three </a:t>
            </a:r>
            <a:r>
              <a:rPr lang="en-US" sz="1600" b="1" spc="-5" dirty="0">
                <a:latin typeface="Times New Roman"/>
                <a:cs typeface="Times New Roman"/>
              </a:rPr>
              <a:t>(SS8H7c) </a:t>
            </a:r>
            <a:r>
              <a:rPr lang="en-US" sz="1600" b="1" dirty="0">
                <a:latin typeface="Times New Roman"/>
                <a:cs typeface="Times New Roman"/>
              </a:rPr>
              <a:t>– </a:t>
            </a:r>
            <a:r>
              <a:rPr lang="en-US" sz="1600" b="1" spc="25" dirty="0">
                <a:latin typeface="Times New Roman"/>
                <a:cs typeface="Times New Roman"/>
              </a:rPr>
              <a:t>The </a:t>
            </a:r>
            <a:r>
              <a:rPr lang="en-US" sz="1600" b="1" spc="-5" dirty="0">
                <a:latin typeface="Times New Roman"/>
                <a:cs typeface="Times New Roman"/>
              </a:rPr>
              <a:t>student </a:t>
            </a:r>
            <a:r>
              <a:rPr lang="en-US" sz="1600" b="1" spc="-20" dirty="0">
                <a:latin typeface="Times New Roman"/>
                <a:cs typeface="Times New Roman"/>
              </a:rPr>
              <a:t>will </a:t>
            </a:r>
            <a:r>
              <a:rPr lang="en-US" sz="1600" i="1" spc="-110" dirty="0">
                <a:solidFill>
                  <a:srgbClr val="FF3300"/>
                </a:solidFill>
                <a:latin typeface="Times New Roman"/>
                <a:cs typeface="Times New Roman"/>
              </a:rPr>
              <a:t>explain </a:t>
            </a:r>
            <a:r>
              <a:rPr lang="en-US" sz="1600" b="1" spc="-5" dirty="0">
                <a:latin typeface="Times New Roman"/>
                <a:cs typeface="Times New Roman"/>
              </a:rPr>
              <a:t>the </a:t>
            </a:r>
            <a:r>
              <a:rPr lang="en-US" sz="1600" b="1" spc="-15" dirty="0">
                <a:latin typeface="Times New Roman"/>
                <a:cs typeface="Times New Roman"/>
              </a:rPr>
              <a:t>roles </a:t>
            </a:r>
            <a:r>
              <a:rPr lang="en-US" sz="1600" b="1" spc="-10" dirty="0">
                <a:latin typeface="Times New Roman"/>
                <a:cs typeface="Times New Roman"/>
              </a:rPr>
              <a:t>of </a:t>
            </a:r>
            <a:r>
              <a:rPr lang="en-US" sz="1600" b="1" spc="-20" dirty="0">
                <a:latin typeface="Times New Roman"/>
                <a:cs typeface="Times New Roman"/>
              </a:rPr>
              <a:t>Booker </a:t>
            </a:r>
            <a:r>
              <a:rPr lang="en-US" sz="1600" b="1" spc="-30" dirty="0">
                <a:latin typeface="Times New Roman"/>
                <a:cs typeface="Times New Roman"/>
              </a:rPr>
              <a:t>T.</a:t>
            </a:r>
            <a:r>
              <a:rPr lang="en-US" sz="1600" b="1" spc="-280" dirty="0">
                <a:latin typeface="Times New Roman"/>
                <a:cs typeface="Times New Roman"/>
              </a:rPr>
              <a:t> </a:t>
            </a:r>
            <a:r>
              <a:rPr lang="en-US" sz="1600" b="1" spc="-20" dirty="0">
                <a:latin typeface="Times New Roman"/>
                <a:cs typeface="Times New Roman"/>
              </a:rPr>
              <a:t>Washington,</a:t>
            </a:r>
            <a:endParaRPr lang="en-US" sz="1600" dirty="0">
              <a:latin typeface="Times New Roman"/>
              <a:cs typeface="Times New Roman"/>
            </a:endParaRPr>
          </a:p>
          <a:p>
            <a:pPr marL="1133475">
              <a:lnSpc>
                <a:spcPts val="1910"/>
              </a:lnSpc>
            </a:pPr>
            <a:r>
              <a:rPr lang="en-US" sz="1600" b="1" spc="-30" dirty="0">
                <a:latin typeface="Times New Roman"/>
                <a:cs typeface="Times New Roman"/>
              </a:rPr>
              <a:t>W.E.B. </a:t>
            </a:r>
            <a:r>
              <a:rPr lang="en-US" sz="1600" b="1" spc="40" dirty="0">
                <a:latin typeface="Times New Roman"/>
                <a:cs typeface="Times New Roman"/>
              </a:rPr>
              <a:t>Du </a:t>
            </a:r>
            <a:r>
              <a:rPr lang="en-US" sz="1600" b="1" spc="20" dirty="0" err="1">
                <a:latin typeface="Times New Roman"/>
                <a:cs typeface="Times New Roman"/>
              </a:rPr>
              <a:t>Bois</a:t>
            </a:r>
            <a:r>
              <a:rPr lang="en-US" sz="1600" b="1" spc="20" dirty="0">
                <a:latin typeface="Times New Roman"/>
                <a:cs typeface="Times New Roman"/>
              </a:rPr>
              <a:t>,</a:t>
            </a:r>
            <a:r>
              <a:rPr lang="en-US" sz="1600" b="1" spc="40" dirty="0">
                <a:latin typeface="Times New Roman"/>
                <a:cs typeface="Times New Roman"/>
              </a:rPr>
              <a:t> </a:t>
            </a:r>
            <a:r>
              <a:rPr lang="en-US" sz="1600" b="1" spc="-20" dirty="0">
                <a:latin typeface="Times New Roman"/>
                <a:cs typeface="Times New Roman"/>
              </a:rPr>
              <a:t>and </a:t>
            </a:r>
            <a:r>
              <a:rPr lang="en-US" sz="1600" b="1" spc="-15" dirty="0">
                <a:latin typeface="Times New Roman"/>
                <a:cs typeface="Times New Roman"/>
              </a:rPr>
              <a:t>Alonzo</a:t>
            </a:r>
            <a:r>
              <a:rPr lang="en-US" sz="1600" b="1" spc="30" dirty="0">
                <a:latin typeface="Times New Roman"/>
                <a:cs typeface="Times New Roman"/>
              </a:rPr>
              <a:t> </a:t>
            </a:r>
            <a:r>
              <a:rPr lang="en-US" sz="1600" b="1" spc="10" dirty="0">
                <a:latin typeface="Times New Roman"/>
                <a:cs typeface="Times New Roman"/>
              </a:rPr>
              <a:t>Herndon</a:t>
            </a:r>
            <a:endParaRPr lang="en-US" sz="1600" dirty="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Times New Roman"/>
              <a:buAutoNum type="alphaUcPeriod" startAt="2"/>
            </a:pPr>
            <a:endParaRPr sz="1900" dirty="0">
              <a:latin typeface="Times New Roman"/>
              <a:cs typeface="Times New Roman"/>
            </a:endParaRPr>
          </a:p>
          <a:p>
            <a:pPr marR="318135" algn="ctr">
              <a:lnSpc>
                <a:spcPts val="2760"/>
              </a:lnSpc>
            </a:pPr>
            <a:r>
              <a:rPr sz="2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AFRICAN-AMERICANS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5" dirty="0">
                <a:solidFill>
                  <a:srgbClr val="FF3300"/>
                </a:solidFill>
                <a:latin typeface="Times New Roman"/>
                <a:cs typeface="Times New Roman"/>
              </a:rPr>
              <a:t>RESPOND</a:t>
            </a:r>
            <a:endParaRPr sz="2400" dirty="0">
              <a:latin typeface="Times New Roman"/>
              <a:cs typeface="Times New Roman"/>
            </a:endParaRPr>
          </a:p>
          <a:p>
            <a:pPr marR="241935" algn="ctr">
              <a:lnSpc>
                <a:spcPts val="2520"/>
              </a:lnSpc>
            </a:pP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leaders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differed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their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responses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</a:t>
            </a:r>
            <a:r>
              <a:rPr sz="2200" b="1" spc="2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discrimination:</a:t>
            </a:r>
            <a:endParaRPr sz="2200" dirty="0">
              <a:latin typeface="Times New Roman"/>
              <a:cs typeface="Times New Roman"/>
            </a:endParaRPr>
          </a:p>
          <a:p>
            <a:pPr marL="4135120" marR="5080" lvl="3" indent="-139700">
              <a:lnSpc>
                <a:spcPts val="2600"/>
              </a:lnSpc>
              <a:spcBef>
                <a:spcPts val="840"/>
              </a:spcBef>
              <a:buFont typeface="Arial"/>
              <a:buChar char="•"/>
              <a:tabLst>
                <a:tab pos="4164965" algn="l"/>
              </a:tabLst>
            </a:pPr>
            <a:r>
              <a:rPr sz="22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Atlanta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Race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Riot of </a:t>
            </a:r>
            <a:r>
              <a:rPr sz="2200" b="1" spc="-114" dirty="0">
                <a:solidFill>
                  <a:srgbClr val="FF3300"/>
                </a:solidFill>
                <a:latin typeface="Times New Roman"/>
                <a:cs typeface="Times New Roman"/>
              </a:rPr>
              <a:t>1906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largely 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discredited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20" dirty="0">
                <a:solidFill>
                  <a:srgbClr val="FF4C00"/>
                </a:solidFill>
                <a:latin typeface="Arial"/>
                <a:cs typeface="Arial"/>
              </a:rPr>
              <a:t>“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coexistence</a:t>
            </a:r>
            <a:r>
              <a:rPr sz="2200" b="1" spc="20" dirty="0">
                <a:solidFill>
                  <a:srgbClr val="FF4C00"/>
                </a:solidFill>
                <a:latin typeface="Arial"/>
                <a:cs typeface="Arial"/>
              </a:rPr>
              <a:t>” </a:t>
            </a:r>
            <a:r>
              <a:rPr sz="2200" b="1" spc="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approach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</a:t>
            </a:r>
            <a:r>
              <a:rPr sz="2200" b="1" spc="36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Washington.</a:t>
            </a:r>
            <a:endParaRPr sz="2200" dirty="0">
              <a:latin typeface="Times New Roman"/>
              <a:cs typeface="Times New Roman"/>
            </a:endParaRPr>
          </a:p>
          <a:p>
            <a:pPr marL="4135120" marR="96520" lvl="3" indent="-139700">
              <a:lnSpc>
                <a:spcPct val="99700"/>
              </a:lnSpc>
              <a:spcBef>
                <a:spcPts val="615"/>
              </a:spcBef>
              <a:buFont typeface="Arial"/>
              <a:buChar char="•"/>
              <a:tabLst>
                <a:tab pos="4164965" algn="l"/>
              </a:tabLst>
            </a:pPr>
            <a:r>
              <a:rPr sz="2200" b="1" spc="-90" dirty="0">
                <a:solidFill>
                  <a:srgbClr val="FF3300"/>
                </a:solidFill>
                <a:latin typeface="Times New Roman"/>
                <a:cs typeface="Times New Roman"/>
              </a:rPr>
              <a:t>After 1906,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most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prominent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African- 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Americans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tended to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follow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more  confrontational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model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60" dirty="0">
                <a:solidFill>
                  <a:srgbClr val="FF3300"/>
                </a:solidFill>
                <a:latin typeface="Times New Roman"/>
                <a:cs typeface="Times New Roman"/>
              </a:rPr>
              <a:t>Du </a:t>
            </a: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Bois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NAACP.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800" y="1828800"/>
            <a:ext cx="2971800" cy="2819400"/>
          </a:xfrm>
          <a:custGeom>
            <a:avLst/>
            <a:gdLst/>
            <a:ahLst/>
            <a:cxnLst/>
            <a:rect l="l" t="t" r="r" b="b"/>
            <a:pathLst>
              <a:path w="2971800" h="2819400">
                <a:moveTo>
                  <a:pt x="1773749" y="2794000"/>
                </a:moveTo>
                <a:lnTo>
                  <a:pt x="1198050" y="2794000"/>
                </a:lnTo>
                <a:lnTo>
                  <a:pt x="1292181" y="2819400"/>
                </a:lnTo>
                <a:lnTo>
                  <a:pt x="1679618" y="2819400"/>
                </a:lnTo>
                <a:lnTo>
                  <a:pt x="1773749" y="2794000"/>
                </a:lnTo>
                <a:close/>
              </a:path>
              <a:path w="2971800" h="2819400">
                <a:moveTo>
                  <a:pt x="1820047" y="38100"/>
                </a:moveTo>
                <a:lnTo>
                  <a:pt x="1151752" y="38100"/>
                </a:lnTo>
                <a:lnTo>
                  <a:pt x="972249" y="88900"/>
                </a:lnTo>
                <a:lnTo>
                  <a:pt x="928918" y="114300"/>
                </a:lnTo>
                <a:lnTo>
                  <a:pt x="844280" y="139700"/>
                </a:lnTo>
                <a:lnTo>
                  <a:pt x="803022" y="165100"/>
                </a:lnTo>
                <a:lnTo>
                  <a:pt x="762505" y="190500"/>
                </a:lnTo>
                <a:lnTo>
                  <a:pt x="722752" y="203200"/>
                </a:lnTo>
                <a:lnTo>
                  <a:pt x="683788" y="228600"/>
                </a:lnTo>
                <a:lnTo>
                  <a:pt x="645638" y="254000"/>
                </a:lnTo>
                <a:lnTo>
                  <a:pt x="608326" y="279400"/>
                </a:lnTo>
                <a:lnTo>
                  <a:pt x="571876" y="304800"/>
                </a:lnTo>
                <a:lnTo>
                  <a:pt x="536314" y="330200"/>
                </a:lnTo>
                <a:lnTo>
                  <a:pt x="501662" y="355600"/>
                </a:lnTo>
                <a:lnTo>
                  <a:pt x="467947" y="393700"/>
                </a:lnTo>
                <a:lnTo>
                  <a:pt x="435192" y="419100"/>
                </a:lnTo>
                <a:lnTo>
                  <a:pt x="403422" y="444500"/>
                </a:lnTo>
                <a:lnTo>
                  <a:pt x="372661" y="482600"/>
                </a:lnTo>
                <a:lnTo>
                  <a:pt x="342934" y="520700"/>
                </a:lnTo>
                <a:lnTo>
                  <a:pt x="314265" y="546100"/>
                </a:lnTo>
                <a:lnTo>
                  <a:pt x="286679" y="584200"/>
                </a:lnTo>
                <a:lnTo>
                  <a:pt x="260199" y="622300"/>
                </a:lnTo>
                <a:lnTo>
                  <a:pt x="234852" y="660400"/>
                </a:lnTo>
                <a:lnTo>
                  <a:pt x="210661" y="685800"/>
                </a:lnTo>
                <a:lnTo>
                  <a:pt x="187650" y="723900"/>
                </a:lnTo>
                <a:lnTo>
                  <a:pt x="165844" y="762000"/>
                </a:lnTo>
                <a:lnTo>
                  <a:pt x="145268" y="812800"/>
                </a:lnTo>
                <a:lnTo>
                  <a:pt x="125946" y="850900"/>
                </a:lnTo>
                <a:lnTo>
                  <a:pt x="107902" y="889000"/>
                </a:lnTo>
                <a:lnTo>
                  <a:pt x="91161" y="927100"/>
                </a:lnTo>
                <a:lnTo>
                  <a:pt x="75747" y="965200"/>
                </a:lnTo>
                <a:lnTo>
                  <a:pt x="61685" y="1016000"/>
                </a:lnTo>
                <a:lnTo>
                  <a:pt x="49000" y="1054100"/>
                </a:lnTo>
                <a:lnTo>
                  <a:pt x="37715" y="1104900"/>
                </a:lnTo>
                <a:lnTo>
                  <a:pt x="27856" y="1143000"/>
                </a:lnTo>
                <a:lnTo>
                  <a:pt x="19446" y="1181100"/>
                </a:lnTo>
                <a:lnTo>
                  <a:pt x="12511" y="1231900"/>
                </a:lnTo>
                <a:lnTo>
                  <a:pt x="7074" y="1282700"/>
                </a:lnTo>
                <a:lnTo>
                  <a:pt x="3160" y="1320800"/>
                </a:lnTo>
                <a:lnTo>
                  <a:pt x="794" y="1371600"/>
                </a:lnTo>
                <a:lnTo>
                  <a:pt x="0" y="1409700"/>
                </a:lnTo>
                <a:lnTo>
                  <a:pt x="794" y="1460500"/>
                </a:lnTo>
                <a:lnTo>
                  <a:pt x="3160" y="1511300"/>
                </a:lnTo>
                <a:lnTo>
                  <a:pt x="7074" y="1549400"/>
                </a:lnTo>
                <a:lnTo>
                  <a:pt x="12511" y="1600200"/>
                </a:lnTo>
                <a:lnTo>
                  <a:pt x="19446" y="1651000"/>
                </a:lnTo>
                <a:lnTo>
                  <a:pt x="27856" y="1689100"/>
                </a:lnTo>
                <a:lnTo>
                  <a:pt x="37715" y="1727200"/>
                </a:lnTo>
                <a:lnTo>
                  <a:pt x="49000" y="1778000"/>
                </a:lnTo>
                <a:lnTo>
                  <a:pt x="61685" y="1816100"/>
                </a:lnTo>
                <a:lnTo>
                  <a:pt x="75747" y="1866900"/>
                </a:lnTo>
                <a:lnTo>
                  <a:pt x="91161" y="1905000"/>
                </a:lnTo>
                <a:lnTo>
                  <a:pt x="107902" y="1943100"/>
                </a:lnTo>
                <a:lnTo>
                  <a:pt x="125946" y="1981200"/>
                </a:lnTo>
                <a:lnTo>
                  <a:pt x="145268" y="2019300"/>
                </a:lnTo>
                <a:lnTo>
                  <a:pt x="165844" y="2070100"/>
                </a:lnTo>
                <a:lnTo>
                  <a:pt x="187650" y="2108200"/>
                </a:lnTo>
                <a:lnTo>
                  <a:pt x="210661" y="2146300"/>
                </a:lnTo>
                <a:lnTo>
                  <a:pt x="234852" y="2171700"/>
                </a:lnTo>
                <a:lnTo>
                  <a:pt x="260199" y="2209800"/>
                </a:lnTo>
                <a:lnTo>
                  <a:pt x="286679" y="2247900"/>
                </a:lnTo>
                <a:lnTo>
                  <a:pt x="314265" y="2286000"/>
                </a:lnTo>
                <a:lnTo>
                  <a:pt x="342934" y="2311400"/>
                </a:lnTo>
                <a:lnTo>
                  <a:pt x="372661" y="2349500"/>
                </a:lnTo>
                <a:lnTo>
                  <a:pt x="403422" y="2387600"/>
                </a:lnTo>
                <a:lnTo>
                  <a:pt x="435192" y="2413000"/>
                </a:lnTo>
                <a:lnTo>
                  <a:pt x="467947" y="2438400"/>
                </a:lnTo>
                <a:lnTo>
                  <a:pt x="501662" y="2476500"/>
                </a:lnTo>
                <a:lnTo>
                  <a:pt x="536314" y="2501900"/>
                </a:lnTo>
                <a:lnTo>
                  <a:pt x="571876" y="2527300"/>
                </a:lnTo>
                <a:lnTo>
                  <a:pt x="608326" y="2552700"/>
                </a:lnTo>
                <a:lnTo>
                  <a:pt x="645638" y="2578100"/>
                </a:lnTo>
                <a:lnTo>
                  <a:pt x="683788" y="2603500"/>
                </a:lnTo>
                <a:lnTo>
                  <a:pt x="722752" y="2628900"/>
                </a:lnTo>
                <a:lnTo>
                  <a:pt x="762505" y="2641600"/>
                </a:lnTo>
                <a:lnTo>
                  <a:pt x="803022" y="2667000"/>
                </a:lnTo>
                <a:lnTo>
                  <a:pt x="844280" y="2692400"/>
                </a:lnTo>
                <a:lnTo>
                  <a:pt x="928918" y="2717800"/>
                </a:lnTo>
                <a:lnTo>
                  <a:pt x="972249" y="2743200"/>
                </a:lnTo>
                <a:lnTo>
                  <a:pt x="1151752" y="2794000"/>
                </a:lnTo>
                <a:lnTo>
                  <a:pt x="1820047" y="2794000"/>
                </a:lnTo>
                <a:lnTo>
                  <a:pt x="1999550" y="2743200"/>
                </a:lnTo>
                <a:lnTo>
                  <a:pt x="2042881" y="2717800"/>
                </a:lnTo>
                <a:lnTo>
                  <a:pt x="2127519" y="2692400"/>
                </a:lnTo>
                <a:lnTo>
                  <a:pt x="2168777" y="2667000"/>
                </a:lnTo>
                <a:lnTo>
                  <a:pt x="2209294" y="2641600"/>
                </a:lnTo>
                <a:lnTo>
                  <a:pt x="2249047" y="2628900"/>
                </a:lnTo>
                <a:lnTo>
                  <a:pt x="2288011" y="2603500"/>
                </a:lnTo>
                <a:lnTo>
                  <a:pt x="2326161" y="2578100"/>
                </a:lnTo>
                <a:lnTo>
                  <a:pt x="2363473" y="2552700"/>
                </a:lnTo>
                <a:lnTo>
                  <a:pt x="2399923" y="2527300"/>
                </a:lnTo>
                <a:lnTo>
                  <a:pt x="2435485" y="2501900"/>
                </a:lnTo>
                <a:lnTo>
                  <a:pt x="2470137" y="2476500"/>
                </a:lnTo>
                <a:lnTo>
                  <a:pt x="1436254" y="2476500"/>
                </a:lnTo>
                <a:lnTo>
                  <a:pt x="1387165" y="2463800"/>
                </a:lnTo>
                <a:lnTo>
                  <a:pt x="1338677" y="2463800"/>
                </a:lnTo>
                <a:lnTo>
                  <a:pt x="1290837" y="2451100"/>
                </a:lnTo>
                <a:lnTo>
                  <a:pt x="1243689" y="2451100"/>
                </a:lnTo>
                <a:lnTo>
                  <a:pt x="1106852" y="2413000"/>
                </a:lnTo>
                <a:lnTo>
                  <a:pt x="1062926" y="2400300"/>
                </a:lnTo>
                <a:lnTo>
                  <a:pt x="1019918" y="2374900"/>
                </a:lnTo>
                <a:lnTo>
                  <a:pt x="977875" y="2362200"/>
                </a:lnTo>
                <a:lnTo>
                  <a:pt x="936840" y="2336800"/>
                </a:lnTo>
                <a:lnTo>
                  <a:pt x="896860" y="2311400"/>
                </a:lnTo>
                <a:lnTo>
                  <a:pt x="857980" y="2286000"/>
                </a:lnTo>
                <a:lnTo>
                  <a:pt x="820245" y="2260600"/>
                </a:lnTo>
                <a:lnTo>
                  <a:pt x="783700" y="2235200"/>
                </a:lnTo>
                <a:lnTo>
                  <a:pt x="748390" y="2209800"/>
                </a:lnTo>
                <a:lnTo>
                  <a:pt x="714361" y="2184400"/>
                </a:lnTo>
                <a:lnTo>
                  <a:pt x="681658" y="2146300"/>
                </a:lnTo>
                <a:lnTo>
                  <a:pt x="650326" y="2120900"/>
                </a:lnTo>
                <a:lnTo>
                  <a:pt x="620410" y="2082800"/>
                </a:lnTo>
                <a:lnTo>
                  <a:pt x="591957" y="2044700"/>
                </a:lnTo>
                <a:lnTo>
                  <a:pt x="565010" y="2006600"/>
                </a:lnTo>
                <a:lnTo>
                  <a:pt x="539616" y="1968500"/>
                </a:lnTo>
                <a:lnTo>
                  <a:pt x="515819" y="1943100"/>
                </a:lnTo>
                <a:lnTo>
                  <a:pt x="493664" y="1892300"/>
                </a:lnTo>
                <a:lnTo>
                  <a:pt x="473198" y="1854200"/>
                </a:lnTo>
                <a:lnTo>
                  <a:pt x="454465" y="1816100"/>
                </a:lnTo>
                <a:lnTo>
                  <a:pt x="437511" y="1778000"/>
                </a:lnTo>
                <a:lnTo>
                  <a:pt x="422381" y="1727200"/>
                </a:lnTo>
                <a:lnTo>
                  <a:pt x="409119" y="1689100"/>
                </a:lnTo>
                <a:lnTo>
                  <a:pt x="397772" y="1651000"/>
                </a:lnTo>
                <a:lnTo>
                  <a:pt x="388384" y="1600200"/>
                </a:lnTo>
                <a:lnTo>
                  <a:pt x="381002" y="1549400"/>
                </a:lnTo>
                <a:lnTo>
                  <a:pt x="375669" y="1511300"/>
                </a:lnTo>
                <a:lnTo>
                  <a:pt x="372432" y="1460500"/>
                </a:lnTo>
                <a:lnTo>
                  <a:pt x="371335" y="1409700"/>
                </a:lnTo>
                <a:lnTo>
                  <a:pt x="372610" y="1371600"/>
                </a:lnTo>
                <a:lnTo>
                  <a:pt x="376418" y="1320800"/>
                </a:lnTo>
                <a:lnTo>
                  <a:pt x="382730" y="1270000"/>
                </a:lnTo>
                <a:lnTo>
                  <a:pt x="391519" y="1219200"/>
                </a:lnTo>
                <a:lnTo>
                  <a:pt x="402759" y="1168400"/>
                </a:lnTo>
                <a:lnTo>
                  <a:pt x="416420" y="1117600"/>
                </a:lnTo>
                <a:lnTo>
                  <a:pt x="432477" y="1066800"/>
                </a:lnTo>
                <a:lnTo>
                  <a:pt x="450901" y="1028700"/>
                </a:lnTo>
                <a:lnTo>
                  <a:pt x="471665" y="977900"/>
                </a:lnTo>
                <a:lnTo>
                  <a:pt x="494741" y="927100"/>
                </a:lnTo>
                <a:lnTo>
                  <a:pt x="520102" y="889000"/>
                </a:lnTo>
                <a:lnTo>
                  <a:pt x="547721" y="850900"/>
                </a:lnTo>
                <a:lnTo>
                  <a:pt x="577570" y="800100"/>
                </a:lnTo>
                <a:lnTo>
                  <a:pt x="1094615" y="800100"/>
                </a:lnTo>
                <a:lnTo>
                  <a:pt x="840079" y="558800"/>
                </a:lnTo>
                <a:lnTo>
                  <a:pt x="881055" y="533400"/>
                </a:lnTo>
                <a:lnTo>
                  <a:pt x="923096" y="508000"/>
                </a:lnTo>
                <a:lnTo>
                  <a:pt x="966134" y="482600"/>
                </a:lnTo>
                <a:lnTo>
                  <a:pt x="1010100" y="457200"/>
                </a:lnTo>
                <a:lnTo>
                  <a:pt x="1054927" y="444500"/>
                </a:lnTo>
                <a:lnTo>
                  <a:pt x="1100547" y="419100"/>
                </a:lnTo>
                <a:lnTo>
                  <a:pt x="1241485" y="381000"/>
                </a:lnTo>
                <a:lnTo>
                  <a:pt x="1289597" y="381000"/>
                </a:lnTo>
                <a:lnTo>
                  <a:pt x="1338163" y="368300"/>
                </a:lnTo>
                <a:lnTo>
                  <a:pt x="1387114" y="368300"/>
                </a:lnTo>
                <a:lnTo>
                  <a:pt x="1436382" y="355600"/>
                </a:lnTo>
                <a:lnTo>
                  <a:pt x="2470137" y="355600"/>
                </a:lnTo>
                <a:lnTo>
                  <a:pt x="2435485" y="330200"/>
                </a:lnTo>
                <a:lnTo>
                  <a:pt x="2399923" y="304800"/>
                </a:lnTo>
                <a:lnTo>
                  <a:pt x="2363473" y="279400"/>
                </a:lnTo>
                <a:lnTo>
                  <a:pt x="2326161" y="254000"/>
                </a:lnTo>
                <a:lnTo>
                  <a:pt x="2288011" y="228600"/>
                </a:lnTo>
                <a:lnTo>
                  <a:pt x="2249047" y="203200"/>
                </a:lnTo>
                <a:lnTo>
                  <a:pt x="2209294" y="190500"/>
                </a:lnTo>
                <a:lnTo>
                  <a:pt x="2168777" y="165100"/>
                </a:lnTo>
                <a:lnTo>
                  <a:pt x="2127519" y="139700"/>
                </a:lnTo>
                <a:lnTo>
                  <a:pt x="2042881" y="114300"/>
                </a:lnTo>
                <a:lnTo>
                  <a:pt x="1999550" y="88900"/>
                </a:lnTo>
                <a:lnTo>
                  <a:pt x="1820047" y="38100"/>
                </a:lnTo>
                <a:close/>
              </a:path>
              <a:path w="2971800" h="2819400">
                <a:moveTo>
                  <a:pt x="1094615" y="800100"/>
                </a:moveTo>
                <a:lnTo>
                  <a:pt x="577570" y="800100"/>
                </a:lnTo>
                <a:lnTo>
                  <a:pt x="2131580" y="2273300"/>
                </a:lnTo>
                <a:lnTo>
                  <a:pt x="2090604" y="2298700"/>
                </a:lnTo>
                <a:lnTo>
                  <a:pt x="2048563" y="2324100"/>
                </a:lnTo>
                <a:lnTo>
                  <a:pt x="2005527" y="2349500"/>
                </a:lnTo>
                <a:lnTo>
                  <a:pt x="1961562" y="2374900"/>
                </a:lnTo>
                <a:lnTo>
                  <a:pt x="1916738" y="2387600"/>
                </a:lnTo>
                <a:lnTo>
                  <a:pt x="1871123" y="2413000"/>
                </a:lnTo>
                <a:lnTo>
                  <a:pt x="1730211" y="2451100"/>
                </a:lnTo>
                <a:lnTo>
                  <a:pt x="1682113" y="2451100"/>
                </a:lnTo>
                <a:lnTo>
                  <a:pt x="1633564" y="2463800"/>
                </a:lnTo>
                <a:lnTo>
                  <a:pt x="1584634" y="2463800"/>
                </a:lnTo>
                <a:lnTo>
                  <a:pt x="1535389" y="2476500"/>
                </a:lnTo>
                <a:lnTo>
                  <a:pt x="2470137" y="2476500"/>
                </a:lnTo>
                <a:lnTo>
                  <a:pt x="2503852" y="2438400"/>
                </a:lnTo>
                <a:lnTo>
                  <a:pt x="2536607" y="2413000"/>
                </a:lnTo>
                <a:lnTo>
                  <a:pt x="2568377" y="2387600"/>
                </a:lnTo>
                <a:lnTo>
                  <a:pt x="2599138" y="2349500"/>
                </a:lnTo>
                <a:lnTo>
                  <a:pt x="2628865" y="2311400"/>
                </a:lnTo>
                <a:lnTo>
                  <a:pt x="2657534" y="2286000"/>
                </a:lnTo>
                <a:lnTo>
                  <a:pt x="2685120" y="2247900"/>
                </a:lnTo>
                <a:lnTo>
                  <a:pt x="2711600" y="2209800"/>
                </a:lnTo>
                <a:lnTo>
                  <a:pt x="2736947" y="2171700"/>
                </a:lnTo>
                <a:lnTo>
                  <a:pt x="2761138" y="2146300"/>
                </a:lnTo>
                <a:lnTo>
                  <a:pt x="2784149" y="2108200"/>
                </a:lnTo>
                <a:lnTo>
                  <a:pt x="2805955" y="2070100"/>
                </a:lnTo>
                <a:lnTo>
                  <a:pt x="2821387" y="2032000"/>
                </a:lnTo>
                <a:lnTo>
                  <a:pt x="2394089" y="2032000"/>
                </a:lnTo>
                <a:lnTo>
                  <a:pt x="1094615" y="800100"/>
                </a:lnTo>
                <a:close/>
              </a:path>
              <a:path w="2971800" h="2819400">
                <a:moveTo>
                  <a:pt x="2470137" y="355600"/>
                </a:moveTo>
                <a:lnTo>
                  <a:pt x="1535535" y="355600"/>
                </a:lnTo>
                <a:lnTo>
                  <a:pt x="1584616" y="368300"/>
                </a:lnTo>
                <a:lnTo>
                  <a:pt x="1633096" y="368300"/>
                </a:lnTo>
                <a:lnTo>
                  <a:pt x="1680929" y="381000"/>
                </a:lnTo>
                <a:lnTo>
                  <a:pt x="1728071" y="381000"/>
                </a:lnTo>
                <a:lnTo>
                  <a:pt x="1908818" y="431800"/>
                </a:lnTo>
                <a:lnTo>
                  <a:pt x="1951823" y="457200"/>
                </a:lnTo>
                <a:lnTo>
                  <a:pt x="1993865" y="469900"/>
                </a:lnTo>
                <a:lnTo>
                  <a:pt x="2034897" y="495300"/>
                </a:lnTo>
                <a:lnTo>
                  <a:pt x="2074876" y="520700"/>
                </a:lnTo>
                <a:lnTo>
                  <a:pt x="2113756" y="546100"/>
                </a:lnTo>
                <a:lnTo>
                  <a:pt x="2151490" y="571500"/>
                </a:lnTo>
                <a:lnTo>
                  <a:pt x="2188035" y="596900"/>
                </a:lnTo>
                <a:lnTo>
                  <a:pt x="2223344" y="622300"/>
                </a:lnTo>
                <a:lnTo>
                  <a:pt x="2257373" y="647700"/>
                </a:lnTo>
                <a:lnTo>
                  <a:pt x="2290076" y="685800"/>
                </a:lnTo>
                <a:lnTo>
                  <a:pt x="2321408" y="711200"/>
                </a:lnTo>
                <a:lnTo>
                  <a:pt x="2351323" y="749300"/>
                </a:lnTo>
                <a:lnTo>
                  <a:pt x="2379776" y="787400"/>
                </a:lnTo>
                <a:lnTo>
                  <a:pt x="2406722" y="825500"/>
                </a:lnTo>
                <a:lnTo>
                  <a:pt x="2432115" y="850900"/>
                </a:lnTo>
                <a:lnTo>
                  <a:pt x="2455910" y="889000"/>
                </a:lnTo>
                <a:lnTo>
                  <a:pt x="2478062" y="939800"/>
                </a:lnTo>
                <a:lnTo>
                  <a:pt x="2498526" y="977900"/>
                </a:lnTo>
                <a:lnTo>
                  <a:pt x="2517256" y="1016000"/>
                </a:lnTo>
                <a:lnTo>
                  <a:pt x="2534207" y="1054100"/>
                </a:lnTo>
                <a:lnTo>
                  <a:pt x="2549333" y="1104900"/>
                </a:lnTo>
                <a:lnTo>
                  <a:pt x="2562589" y="1143000"/>
                </a:lnTo>
                <a:lnTo>
                  <a:pt x="2573931" y="1181100"/>
                </a:lnTo>
                <a:lnTo>
                  <a:pt x="2583312" y="1231900"/>
                </a:lnTo>
                <a:lnTo>
                  <a:pt x="2590687" y="1282700"/>
                </a:lnTo>
                <a:lnTo>
                  <a:pt x="2596011" y="1320800"/>
                </a:lnTo>
                <a:lnTo>
                  <a:pt x="2599239" y="1371600"/>
                </a:lnTo>
                <a:lnTo>
                  <a:pt x="2600325" y="1409700"/>
                </a:lnTo>
                <a:lnTo>
                  <a:pt x="2599049" y="1460500"/>
                </a:lnTo>
                <a:lnTo>
                  <a:pt x="2595242" y="1511300"/>
                </a:lnTo>
                <a:lnTo>
                  <a:pt x="2588930" y="1562100"/>
                </a:lnTo>
                <a:lnTo>
                  <a:pt x="2580140" y="1612900"/>
                </a:lnTo>
                <a:lnTo>
                  <a:pt x="2568901" y="1663700"/>
                </a:lnTo>
                <a:lnTo>
                  <a:pt x="2555239" y="1714500"/>
                </a:lnTo>
                <a:lnTo>
                  <a:pt x="2539182" y="1765300"/>
                </a:lnTo>
                <a:lnTo>
                  <a:pt x="2520759" y="1803400"/>
                </a:lnTo>
                <a:lnTo>
                  <a:pt x="2499995" y="1854200"/>
                </a:lnTo>
                <a:lnTo>
                  <a:pt x="2476918" y="1905000"/>
                </a:lnTo>
                <a:lnTo>
                  <a:pt x="2451557" y="1943100"/>
                </a:lnTo>
                <a:lnTo>
                  <a:pt x="2423938" y="1981200"/>
                </a:lnTo>
                <a:lnTo>
                  <a:pt x="2394089" y="2032000"/>
                </a:lnTo>
                <a:lnTo>
                  <a:pt x="2821387" y="2032000"/>
                </a:lnTo>
                <a:lnTo>
                  <a:pt x="2826531" y="2019300"/>
                </a:lnTo>
                <a:lnTo>
                  <a:pt x="2845853" y="1981200"/>
                </a:lnTo>
                <a:lnTo>
                  <a:pt x="2863897" y="1943100"/>
                </a:lnTo>
                <a:lnTo>
                  <a:pt x="2880638" y="1905000"/>
                </a:lnTo>
                <a:lnTo>
                  <a:pt x="2896052" y="1866900"/>
                </a:lnTo>
                <a:lnTo>
                  <a:pt x="2910114" y="1816100"/>
                </a:lnTo>
                <a:lnTo>
                  <a:pt x="2922799" y="1778000"/>
                </a:lnTo>
                <a:lnTo>
                  <a:pt x="2934084" y="1727200"/>
                </a:lnTo>
                <a:lnTo>
                  <a:pt x="2943943" y="1689100"/>
                </a:lnTo>
                <a:lnTo>
                  <a:pt x="2952353" y="1651000"/>
                </a:lnTo>
                <a:lnTo>
                  <a:pt x="2959288" y="1600200"/>
                </a:lnTo>
                <a:lnTo>
                  <a:pt x="2964725" y="1549400"/>
                </a:lnTo>
                <a:lnTo>
                  <a:pt x="2968639" y="1511300"/>
                </a:lnTo>
                <a:lnTo>
                  <a:pt x="2971005" y="1460500"/>
                </a:lnTo>
                <a:lnTo>
                  <a:pt x="2971800" y="1409700"/>
                </a:lnTo>
                <a:lnTo>
                  <a:pt x="2971005" y="1371600"/>
                </a:lnTo>
                <a:lnTo>
                  <a:pt x="2968639" y="1320800"/>
                </a:lnTo>
                <a:lnTo>
                  <a:pt x="2964725" y="1282700"/>
                </a:lnTo>
                <a:lnTo>
                  <a:pt x="2959288" y="1231900"/>
                </a:lnTo>
                <a:lnTo>
                  <a:pt x="2952353" y="1181100"/>
                </a:lnTo>
                <a:lnTo>
                  <a:pt x="2943943" y="1143000"/>
                </a:lnTo>
                <a:lnTo>
                  <a:pt x="2934084" y="1104900"/>
                </a:lnTo>
                <a:lnTo>
                  <a:pt x="2922799" y="1054100"/>
                </a:lnTo>
                <a:lnTo>
                  <a:pt x="2910114" y="1016000"/>
                </a:lnTo>
                <a:lnTo>
                  <a:pt x="2896052" y="965200"/>
                </a:lnTo>
                <a:lnTo>
                  <a:pt x="2880638" y="927100"/>
                </a:lnTo>
                <a:lnTo>
                  <a:pt x="2863897" y="889000"/>
                </a:lnTo>
                <a:lnTo>
                  <a:pt x="2845853" y="850900"/>
                </a:lnTo>
                <a:lnTo>
                  <a:pt x="2826531" y="812800"/>
                </a:lnTo>
                <a:lnTo>
                  <a:pt x="2805955" y="762000"/>
                </a:lnTo>
                <a:lnTo>
                  <a:pt x="2784149" y="723900"/>
                </a:lnTo>
                <a:lnTo>
                  <a:pt x="2761138" y="685800"/>
                </a:lnTo>
                <a:lnTo>
                  <a:pt x="2736947" y="660400"/>
                </a:lnTo>
                <a:lnTo>
                  <a:pt x="2711600" y="622300"/>
                </a:lnTo>
                <a:lnTo>
                  <a:pt x="2685120" y="584200"/>
                </a:lnTo>
                <a:lnTo>
                  <a:pt x="2657534" y="546100"/>
                </a:lnTo>
                <a:lnTo>
                  <a:pt x="2628865" y="520700"/>
                </a:lnTo>
                <a:lnTo>
                  <a:pt x="2599138" y="482600"/>
                </a:lnTo>
                <a:lnTo>
                  <a:pt x="2568377" y="444500"/>
                </a:lnTo>
                <a:lnTo>
                  <a:pt x="2536607" y="419100"/>
                </a:lnTo>
                <a:lnTo>
                  <a:pt x="2503852" y="393700"/>
                </a:lnTo>
                <a:lnTo>
                  <a:pt x="2470137" y="355600"/>
                </a:lnTo>
                <a:close/>
              </a:path>
              <a:path w="2971800" h="2819400">
                <a:moveTo>
                  <a:pt x="1679618" y="12700"/>
                </a:moveTo>
                <a:lnTo>
                  <a:pt x="1292181" y="12700"/>
                </a:lnTo>
                <a:lnTo>
                  <a:pt x="1198050" y="38100"/>
                </a:lnTo>
                <a:lnTo>
                  <a:pt x="1773749" y="38100"/>
                </a:lnTo>
                <a:lnTo>
                  <a:pt x="1679618" y="12700"/>
                </a:lnTo>
                <a:close/>
              </a:path>
              <a:path w="2971800" h="2819400">
                <a:moveTo>
                  <a:pt x="1485900" y="0"/>
                </a:moveTo>
                <a:lnTo>
                  <a:pt x="1436849" y="12700"/>
                </a:lnTo>
                <a:lnTo>
                  <a:pt x="1534950" y="12700"/>
                </a:lnTo>
                <a:lnTo>
                  <a:pt x="1485900" y="0"/>
                </a:lnTo>
                <a:close/>
              </a:path>
            </a:pathLst>
          </a:custGeom>
          <a:solidFill>
            <a:srgbClr val="FF2600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1828800"/>
            <a:ext cx="2971800" cy="2819400"/>
          </a:xfrm>
          <a:custGeom>
            <a:avLst/>
            <a:gdLst/>
            <a:ahLst/>
            <a:cxnLst/>
            <a:rect l="l" t="t" r="r" b="b"/>
            <a:pathLst>
              <a:path w="2971800" h="2819400">
                <a:moveTo>
                  <a:pt x="0" y="1409698"/>
                </a:moveTo>
                <a:lnTo>
                  <a:pt x="794" y="1363163"/>
                </a:lnTo>
                <a:lnTo>
                  <a:pt x="3160" y="1317006"/>
                </a:lnTo>
                <a:lnTo>
                  <a:pt x="7074" y="1271248"/>
                </a:lnTo>
                <a:lnTo>
                  <a:pt x="12511" y="1225915"/>
                </a:lnTo>
                <a:lnTo>
                  <a:pt x="19446" y="1181028"/>
                </a:lnTo>
                <a:lnTo>
                  <a:pt x="27856" y="1136611"/>
                </a:lnTo>
                <a:lnTo>
                  <a:pt x="37715" y="1092687"/>
                </a:lnTo>
                <a:lnTo>
                  <a:pt x="49000" y="1049280"/>
                </a:lnTo>
                <a:lnTo>
                  <a:pt x="61686" y="1006413"/>
                </a:lnTo>
                <a:lnTo>
                  <a:pt x="75747" y="964108"/>
                </a:lnTo>
                <a:lnTo>
                  <a:pt x="91161" y="922390"/>
                </a:lnTo>
                <a:lnTo>
                  <a:pt x="107902" y="881281"/>
                </a:lnTo>
                <a:lnTo>
                  <a:pt x="125946" y="840804"/>
                </a:lnTo>
                <a:lnTo>
                  <a:pt x="145268" y="800984"/>
                </a:lnTo>
                <a:lnTo>
                  <a:pt x="165844" y="761842"/>
                </a:lnTo>
                <a:lnTo>
                  <a:pt x="187650" y="723402"/>
                </a:lnTo>
                <a:lnTo>
                  <a:pt x="210661" y="685688"/>
                </a:lnTo>
                <a:lnTo>
                  <a:pt x="234852" y="648723"/>
                </a:lnTo>
                <a:lnTo>
                  <a:pt x="260200" y="612529"/>
                </a:lnTo>
                <a:lnTo>
                  <a:pt x="286679" y="577130"/>
                </a:lnTo>
                <a:lnTo>
                  <a:pt x="314265" y="542550"/>
                </a:lnTo>
                <a:lnTo>
                  <a:pt x="342934" y="508811"/>
                </a:lnTo>
                <a:lnTo>
                  <a:pt x="372661" y="475937"/>
                </a:lnTo>
                <a:lnTo>
                  <a:pt x="403422" y="443950"/>
                </a:lnTo>
                <a:lnTo>
                  <a:pt x="435192" y="412875"/>
                </a:lnTo>
                <a:lnTo>
                  <a:pt x="467947" y="382734"/>
                </a:lnTo>
                <a:lnTo>
                  <a:pt x="501663" y="353550"/>
                </a:lnTo>
                <a:lnTo>
                  <a:pt x="536314" y="325348"/>
                </a:lnTo>
                <a:lnTo>
                  <a:pt x="571877" y="298149"/>
                </a:lnTo>
                <a:lnTo>
                  <a:pt x="608326" y="271977"/>
                </a:lnTo>
                <a:lnTo>
                  <a:pt x="645638" y="246856"/>
                </a:lnTo>
                <a:lnTo>
                  <a:pt x="683789" y="222809"/>
                </a:lnTo>
                <a:lnTo>
                  <a:pt x="722752" y="199858"/>
                </a:lnTo>
                <a:lnTo>
                  <a:pt x="762505" y="178027"/>
                </a:lnTo>
                <a:lnTo>
                  <a:pt x="803022" y="157340"/>
                </a:lnTo>
                <a:lnTo>
                  <a:pt x="844280" y="137818"/>
                </a:lnTo>
                <a:lnTo>
                  <a:pt x="886253" y="119487"/>
                </a:lnTo>
                <a:lnTo>
                  <a:pt x="928918" y="102368"/>
                </a:lnTo>
                <a:lnTo>
                  <a:pt x="972249" y="86486"/>
                </a:lnTo>
                <a:lnTo>
                  <a:pt x="1016222" y="71863"/>
                </a:lnTo>
                <a:lnTo>
                  <a:pt x="1060813" y="58522"/>
                </a:lnTo>
                <a:lnTo>
                  <a:pt x="1105998" y="46487"/>
                </a:lnTo>
                <a:lnTo>
                  <a:pt x="1151751" y="35781"/>
                </a:lnTo>
                <a:lnTo>
                  <a:pt x="1198049" y="26427"/>
                </a:lnTo>
                <a:lnTo>
                  <a:pt x="1244867" y="18449"/>
                </a:lnTo>
                <a:lnTo>
                  <a:pt x="1292180" y="11869"/>
                </a:lnTo>
                <a:lnTo>
                  <a:pt x="1339964" y="6711"/>
                </a:lnTo>
                <a:lnTo>
                  <a:pt x="1388195" y="2998"/>
                </a:lnTo>
                <a:lnTo>
                  <a:pt x="1436848" y="753"/>
                </a:lnTo>
                <a:lnTo>
                  <a:pt x="1485898" y="0"/>
                </a:lnTo>
                <a:lnTo>
                  <a:pt x="1534949" y="753"/>
                </a:lnTo>
                <a:lnTo>
                  <a:pt x="1583601" y="2998"/>
                </a:lnTo>
                <a:lnTo>
                  <a:pt x="1631832" y="6711"/>
                </a:lnTo>
                <a:lnTo>
                  <a:pt x="1679616" y="11869"/>
                </a:lnTo>
                <a:lnTo>
                  <a:pt x="1726929" y="18449"/>
                </a:lnTo>
                <a:lnTo>
                  <a:pt x="1773746" y="26427"/>
                </a:lnTo>
                <a:lnTo>
                  <a:pt x="1820044" y="35781"/>
                </a:lnTo>
                <a:lnTo>
                  <a:pt x="1865797" y="46487"/>
                </a:lnTo>
                <a:lnTo>
                  <a:pt x="1910982" y="58522"/>
                </a:lnTo>
                <a:lnTo>
                  <a:pt x="1955573" y="71863"/>
                </a:lnTo>
                <a:lnTo>
                  <a:pt x="1999546" y="86486"/>
                </a:lnTo>
                <a:lnTo>
                  <a:pt x="2042877" y="102368"/>
                </a:lnTo>
                <a:lnTo>
                  <a:pt x="2085542" y="119487"/>
                </a:lnTo>
                <a:lnTo>
                  <a:pt x="2127515" y="137818"/>
                </a:lnTo>
                <a:lnTo>
                  <a:pt x="2168772" y="157340"/>
                </a:lnTo>
                <a:lnTo>
                  <a:pt x="2209290" y="178027"/>
                </a:lnTo>
                <a:lnTo>
                  <a:pt x="2249042" y="199858"/>
                </a:lnTo>
                <a:lnTo>
                  <a:pt x="2288006" y="222809"/>
                </a:lnTo>
                <a:lnTo>
                  <a:pt x="2326156" y="246856"/>
                </a:lnTo>
                <a:lnTo>
                  <a:pt x="2363468" y="271977"/>
                </a:lnTo>
                <a:lnTo>
                  <a:pt x="2399918" y="298149"/>
                </a:lnTo>
                <a:lnTo>
                  <a:pt x="2435481" y="325348"/>
                </a:lnTo>
                <a:lnTo>
                  <a:pt x="2470132" y="353550"/>
                </a:lnTo>
                <a:lnTo>
                  <a:pt x="2503848" y="382734"/>
                </a:lnTo>
                <a:lnTo>
                  <a:pt x="2536603" y="412875"/>
                </a:lnTo>
                <a:lnTo>
                  <a:pt x="2568373" y="443950"/>
                </a:lnTo>
                <a:lnTo>
                  <a:pt x="2599134" y="475937"/>
                </a:lnTo>
                <a:lnTo>
                  <a:pt x="2628861" y="508811"/>
                </a:lnTo>
                <a:lnTo>
                  <a:pt x="2657530" y="542550"/>
                </a:lnTo>
                <a:lnTo>
                  <a:pt x="2685117" y="577130"/>
                </a:lnTo>
                <a:lnTo>
                  <a:pt x="2711596" y="612529"/>
                </a:lnTo>
                <a:lnTo>
                  <a:pt x="2736943" y="648723"/>
                </a:lnTo>
                <a:lnTo>
                  <a:pt x="2761135" y="685688"/>
                </a:lnTo>
                <a:lnTo>
                  <a:pt x="2784146" y="723402"/>
                </a:lnTo>
                <a:lnTo>
                  <a:pt x="2805952" y="761842"/>
                </a:lnTo>
                <a:lnTo>
                  <a:pt x="2826528" y="800984"/>
                </a:lnTo>
                <a:lnTo>
                  <a:pt x="2845850" y="840804"/>
                </a:lnTo>
                <a:lnTo>
                  <a:pt x="2863894" y="881281"/>
                </a:lnTo>
                <a:lnTo>
                  <a:pt x="2880635" y="922390"/>
                </a:lnTo>
                <a:lnTo>
                  <a:pt x="2896049" y="964108"/>
                </a:lnTo>
                <a:lnTo>
                  <a:pt x="2910111" y="1006413"/>
                </a:lnTo>
                <a:lnTo>
                  <a:pt x="2922796" y="1049280"/>
                </a:lnTo>
                <a:lnTo>
                  <a:pt x="2934081" y="1092687"/>
                </a:lnTo>
                <a:lnTo>
                  <a:pt x="2943941" y="1136611"/>
                </a:lnTo>
                <a:lnTo>
                  <a:pt x="2952351" y="1181028"/>
                </a:lnTo>
                <a:lnTo>
                  <a:pt x="2959286" y="1225915"/>
                </a:lnTo>
                <a:lnTo>
                  <a:pt x="2964723" y="1271248"/>
                </a:lnTo>
                <a:lnTo>
                  <a:pt x="2968637" y="1317006"/>
                </a:lnTo>
                <a:lnTo>
                  <a:pt x="2971003" y="1363163"/>
                </a:lnTo>
                <a:lnTo>
                  <a:pt x="2971797" y="1409698"/>
                </a:lnTo>
                <a:lnTo>
                  <a:pt x="2971003" y="1456233"/>
                </a:lnTo>
                <a:lnTo>
                  <a:pt x="2968637" y="1502391"/>
                </a:lnTo>
                <a:lnTo>
                  <a:pt x="2964723" y="1548149"/>
                </a:lnTo>
                <a:lnTo>
                  <a:pt x="2959286" y="1593483"/>
                </a:lnTo>
                <a:lnTo>
                  <a:pt x="2952351" y="1638370"/>
                </a:lnTo>
                <a:lnTo>
                  <a:pt x="2943941" y="1682787"/>
                </a:lnTo>
                <a:lnTo>
                  <a:pt x="2934081" y="1726710"/>
                </a:lnTo>
                <a:lnTo>
                  <a:pt x="2922796" y="1770117"/>
                </a:lnTo>
                <a:lnTo>
                  <a:pt x="2910111" y="1812985"/>
                </a:lnTo>
                <a:lnTo>
                  <a:pt x="2896049" y="1855289"/>
                </a:lnTo>
                <a:lnTo>
                  <a:pt x="2880635" y="1897008"/>
                </a:lnTo>
                <a:lnTo>
                  <a:pt x="2863894" y="1938117"/>
                </a:lnTo>
                <a:lnTo>
                  <a:pt x="2845850" y="1978593"/>
                </a:lnTo>
                <a:lnTo>
                  <a:pt x="2826528" y="2018414"/>
                </a:lnTo>
                <a:lnTo>
                  <a:pt x="2805952" y="2057556"/>
                </a:lnTo>
                <a:lnTo>
                  <a:pt x="2784146" y="2095995"/>
                </a:lnTo>
                <a:lnTo>
                  <a:pt x="2761135" y="2133709"/>
                </a:lnTo>
                <a:lnTo>
                  <a:pt x="2736943" y="2170675"/>
                </a:lnTo>
                <a:lnTo>
                  <a:pt x="2711596" y="2206869"/>
                </a:lnTo>
                <a:lnTo>
                  <a:pt x="2685117" y="2242267"/>
                </a:lnTo>
                <a:lnTo>
                  <a:pt x="2657530" y="2276848"/>
                </a:lnTo>
                <a:lnTo>
                  <a:pt x="2628861" y="2310587"/>
                </a:lnTo>
                <a:lnTo>
                  <a:pt x="2599134" y="2343461"/>
                </a:lnTo>
                <a:lnTo>
                  <a:pt x="2568373" y="2375447"/>
                </a:lnTo>
                <a:lnTo>
                  <a:pt x="2536603" y="2406523"/>
                </a:lnTo>
                <a:lnTo>
                  <a:pt x="2503848" y="2436664"/>
                </a:lnTo>
                <a:lnTo>
                  <a:pt x="2470132" y="2465847"/>
                </a:lnTo>
                <a:lnTo>
                  <a:pt x="2435481" y="2494050"/>
                </a:lnTo>
                <a:lnTo>
                  <a:pt x="2399918" y="2521248"/>
                </a:lnTo>
                <a:lnTo>
                  <a:pt x="2363468" y="2547420"/>
                </a:lnTo>
                <a:lnTo>
                  <a:pt x="2326156" y="2572541"/>
                </a:lnTo>
                <a:lnTo>
                  <a:pt x="2288006" y="2596589"/>
                </a:lnTo>
                <a:lnTo>
                  <a:pt x="2249042" y="2619539"/>
                </a:lnTo>
                <a:lnTo>
                  <a:pt x="2209290" y="2641370"/>
                </a:lnTo>
                <a:lnTo>
                  <a:pt x="2168772" y="2662058"/>
                </a:lnTo>
                <a:lnTo>
                  <a:pt x="2127515" y="2681579"/>
                </a:lnTo>
                <a:lnTo>
                  <a:pt x="2085542" y="2699910"/>
                </a:lnTo>
                <a:lnTo>
                  <a:pt x="2042877" y="2717029"/>
                </a:lnTo>
                <a:lnTo>
                  <a:pt x="1999546" y="2732911"/>
                </a:lnTo>
                <a:lnTo>
                  <a:pt x="1955573" y="2747534"/>
                </a:lnTo>
                <a:lnTo>
                  <a:pt x="1910982" y="2760875"/>
                </a:lnTo>
                <a:lnTo>
                  <a:pt x="1865797" y="2772910"/>
                </a:lnTo>
                <a:lnTo>
                  <a:pt x="1820044" y="2783616"/>
                </a:lnTo>
                <a:lnTo>
                  <a:pt x="1773746" y="2792970"/>
                </a:lnTo>
                <a:lnTo>
                  <a:pt x="1726929" y="2800948"/>
                </a:lnTo>
                <a:lnTo>
                  <a:pt x="1679616" y="2807528"/>
                </a:lnTo>
                <a:lnTo>
                  <a:pt x="1631832" y="2812686"/>
                </a:lnTo>
                <a:lnTo>
                  <a:pt x="1583601" y="2816399"/>
                </a:lnTo>
                <a:lnTo>
                  <a:pt x="1534949" y="2818644"/>
                </a:lnTo>
                <a:lnTo>
                  <a:pt x="1485898" y="2819397"/>
                </a:lnTo>
                <a:lnTo>
                  <a:pt x="1436848" y="2818644"/>
                </a:lnTo>
                <a:lnTo>
                  <a:pt x="1388195" y="2816399"/>
                </a:lnTo>
                <a:lnTo>
                  <a:pt x="1339964" y="2812686"/>
                </a:lnTo>
                <a:lnTo>
                  <a:pt x="1292180" y="2807528"/>
                </a:lnTo>
                <a:lnTo>
                  <a:pt x="1244867" y="2800948"/>
                </a:lnTo>
                <a:lnTo>
                  <a:pt x="1198049" y="2792970"/>
                </a:lnTo>
                <a:lnTo>
                  <a:pt x="1151751" y="2783616"/>
                </a:lnTo>
                <a:lnTo>
                  <a:pt x="1105998" y="2772910"/>
                </a:lnTo>
                <a:lnTo>
                  <a:pt x="1060813" y="2760875"/>
                </a:lnTo>
                <a:lnTo>
                  <a:pt x="1016222" y="2747534"/>
                </a:lnTo>
                <a:lnTo>
                  <a:pt x="972249" y="2732911"/>
                </a:lnTo>
                <a:lnTo>
                  <a:pt x="928918" y="2717029"/>
                </a:lnTo>
                <a:lnTo>
                  <a:pt x="886253" y="2699910"/>
                </a:lnTo>
                <a:lnTo>
                  <a:pt x="844280" y="2681579"/>
                </a:lnTo>
                <a:lnTo>
                  <a:pt x="803022" y="2662058"/>
                </a:lnTo>
                <a:lnTo>
                  <a:pt x="762505" y="2641370"/>
                </a:lnTo>
                <a:lnTo>
                  <a:pt x="722752" y="2619539"/>
                </a:lnTo>
                <a:lnTo>
                  <a:pt x="683789" y="2596589"/>
                </a:lnTo>
                <a:lnTo>
                  <a:pt x="645638" y="2572541"/>
                </a:lnTo>
                <a:lnTo>
                  <a:pt x="608326" y="2547420"/>
                </a:lnTo>
                <a:lnTo>
                  <a:pt x="571877" y="2521248"/>
                </a:lnTo>
                <a:lnTo>
                  <a:pt x="536314" y="2494050"/>
                </a:lnTo>
                <a:lnTo>
                  <a:pt x="501663" y="2465847"/>
                </a:lnTo>
                <a:lnTo>
                  <a:pt x="467947" y="2436664"/>
                </a:lnTo>
                <a:lnTo>
                  <a:pt x="435192" y="2406523"/>
                </a:lnTo>
                <a:lnTo>
                  <a:pt x="403422" y="2375447"/>
                </a:lnTo>
                <a:lnTo>
                  <a:pt x="372661" y="2343461"/>
                </a:lnTo>
                <a:lnTo>
                  <a:pt x="342934" y="2310587"/>
                </a:lnTo>
                <a:lnTo>
                  <a:pt x="314265" y="2276848"/>
                </a:lnTo>
                <a:lnTo>
                  <a:pt x="286679" y="2242267"/>
                </a:lnTo>
                <a:lnTo>
                  <a:pt x="260200" y="2206869"/>
                </a:lnTo>
                <a:lnTo>
                  <a:pt x="234852" y="2170675"/>
                </a:lnTo>
                <a:lnTo>
                  <a:pt x="210661" y="2133709"/>
                </a:lnTo>
                <a:lnTo>
                  <a:pt x="187650" y="2095995"/>
                </a:lnTo>
                <a:lnTo>
                  <a:pt x="165844" y="2057556"/>
                </a:lnTo>
                <a:lnTo>
                  <a:pt x="145268" y="2018414"/>
                </a:lnTo>
                <a:lnTo>
                  <a:pt x="125946" y="1978593"/>
                </a:lnTo>
                <a:lnTo>
                  <a:pt x="107902" y="1938117"/>
                </a:lnTo>
                <a:lnTo>
                  <a:pt x="91161" y="1897008"/>
                </a:lnTo>
                <a:lnTo>
                  <a:pt x="75747" y="1855289"/>
                </a:lnTo>
                <a:lnTo>
                  <a:pt x="61686" y="1812985"/>
                </a:lnTo>
                <a:lnTo>
                  <a:pt x="49000" y="1770117"/>
                </a:lnTo>
                <a:lnTo>
                  <a:pt x="37715" y="1726710"/>
                </a:lnTo>
                <a:lnTo>
                  <a:pt x="27856" y="1682787"/>
                </a:lnTo>
                <a:lnTo>
                  <a:pt x="19446" y="1638370"/>
                </a:lnTo>
                <a:lnTo>
                  <a:pt x="12511" y="1593483"/>
                </a:lnTo>
                <a:lnTo>
                  <a:pt x="7074" y="1548149"/>
                </a:lnTo>
                <a:lnTo>
                  <a:pt x="3160" y="1502391"/>
                </a:lnTo>
                <a:lnTo>
                  <a:pt x="794" y="1456233"/>
                </a:lnTo>
                <a:lnTo>
                  <a:pt x="0" y="140969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6883" y="2181224"/>
            <a:ext cx="1760855" cy="1670050"/>
          </a:xfrm>
          <a:custGeom>
            <a:avLst/>
            <a:gdLst/>
            <a:ahLst/>
            <a:cxnLst/>
            <a:rect l="l" t="t" r="r" b="b"/>
            <a:pathLst>
              <a:path w="1760854" h="1670050">
                <a:moveTo>
                  <a:pt x="1554004" y="1669843"/>
                </a:moveTo>
                <a:lnTo>
                  <a:pt x="1583854" y="1627935"/>
                </a:lnTo>
                <a:lnTo>
                  <a:pt x="1611473" y="1584862"/>
                </a:lnTo>
                <a:lnTo>
                  <a:pt x="1636835" y="1540704"/>
                </a:lnTo>
                <a:lnTo>
                  <a:pt x="1659912" y="1495543"/>
                </a:lnTo>
                <a:lnTo>
                  <a:pt x="1680676" y="1449459"/>
                </a:lnTo>
                <a:lnTo>
                  <a:pt x="1699101" y="1402533"/>
                </a:lnTo>
                <a:lnTo>
                  <a:pt x="1715158" y="1354846"/>
                </a:lnTo>
                <a:lnTo>
                  <a:pt x="1728820" y="1306479"/>
                </a:lnTo>
                <a:lnTo>
                  <a:pt x="1740059" y="1257513"/>
                </a:lnTo>
                <a:lnTo>
                  <a:pt x="1748849" y="1208029"/>
                </a:lnTo>
                <a:lnTo>
                  <a:pt x="1755161" y="1158107"/>
                </a:lnTo>
                <a:lnTo>
                  <a:pt x="1758969" y="1107828"/>
                </a:lnTo>
                <a:lnTo>
                  <a:pt x="1760244" y="1057274"/>
                </a:lnTo>
                <a:lnTo>
                  <a:pt x="1759158" y="1010174"/>
                </a:lnTo>
                <a:lnTo>
                  <a:pt x="1755930" y="963602"/>
                </a:lnTo>
                <a:lnTo>
                  <a:pt x="1750606" y="917601"/>
                </a:lnTo>
                <a:lnTo>
                  <a:pt x="1743231" y="872214"/>
                </a:lnTo>
                <a:lnTo>
                  <a:pt x="1733850" y="827484"/>
                </a:lnTo>
                <a:lnTo>
                  <a:pt x="1722508" y="783453"/>
                </a:lnTo>
                <a:lnTo>
                  <a:pt x="1709252" y="740166"/>
                </a:lnTo>
                <a:lnTo>
                  <a:pt x="1694125" y="697664"/>
                </a:lnTo>
                <a:lnTo>
                  <a:pt x="1677174" y="655992"/>
                </a:lnTo>
                <a:lnTo>
                  <a:pt x="1658444" y="615190"/>
                </a:lnTo>
                <a:lnTo>
                  <a:pt x="1637980" y="575304"/>
                </a:lnTo>
                <a:lnTo>
                  <a:pt x="1615827" y="536375"/>
                </a:lnTo>
                <a:lnTo>
                  <a:pt x="1592032" y="498446"/>
                </a:lnTo>
                <a:lnTo>
                  <a:pt x="1566638" y="461561"/>
                </a:lnTo>
                <a:lnTo>
                  <a:pt x="1539692" y="425763"/>
                </a:lnTo>
                <a:lnTo>
                  <a:pt x="1511238" y="391094"/>
                </a:lnTo>
                <a:lnTo>
                  <a:pt x="1481323" y="357597"/>
                </a:lnTo>
                <a:lnTo>
                  <a:pt x="1449991" y="325315"/>
                </a:lnTo>
                <a:lnTo>
                  <a:pt x="1417288" y="294292"/>
                </a:lnTo>
                <a:lnTo>
                  <a:pt x="1383259" y="264570"/>
                </a:lnTo>
                <a:lnTo>
                  <a:pt x="1347949" y="236192"/>
                </a:lnTo>
                <a:lnTo>
                  <a:pt x="1311404" y="209202"/>
                </a:lnTo>
                <a:lnTo>
                  <a:pt x="1273669" y="183641"/>
                </a:lnTo>
                <a:lnTo>
                  <a:pt x="1234790" y="159553"/>
                </a:lnTo>
                <a:lnTo>
                  <a:pt x="1194811" y="136981"/>
                </a:lnTo>
                <a:lnTo>
                  <a:pt x="1153778" y="115968"/>
                </a:lnTo>
                <a:lnTo>
                  <a:pt x="1111736" y="96558"/>
                </a:lnTo>
                <a:lnTo>
                  <a:pt x="1068731" y="78791"/>
                </a:lnTo>
                <a:lnTo>
                  <a:pt x="1024808" y="62713"/>
                </a:lnTo>
                <a:lnTo>
                  <a:pt x="980013" y="48365"/>
                </a:lnTo>
                <a:lnTo>
                  <a:pt x="934390" y="35791"/>
                </a:lnTo>
                <a:lnTo>
                  <a:pt x="887985" y="25034"/>
                </a:lnTo>
                <a:lnTo>
                  <a:pt x="840843" y="16136"/>
                </a:lnTo>
                <a:lnTo>
                  <a:pt x="793010" y="9141"/>
                </a:lnTo>
                <a:lnTo>
                  <a:pt x="744531" y="4091"/>
                </a:lnTo>
                <a:lnTo>
                  <a:pt x="695450" y="1030"/>
                </a:lnTo>
                <a:lnTo>
                  <a:pt x="645815" y="0"/>
                </a:lnTo>
                <a:lnTo>
                  <a:pt x="596299" y="1017"/>
                </a:lnTo>
                <a:lnTo>
                  <a:pt x="547032" y="4111"/>
                </a:lnTo>
                <a:lnTo>
                  <a:pt x="498082" y="9261"/>
                </a:lnTo>
                <a:lnTo>
                  <a:pt x="449517" y="16445"/>
                </a:lnTo>
                <a:lnTo>
                  <a:pt x="401404" y="25642"/>
                </a:lnTo>
                <a:lnTo>
                  <a:pt x="353813" y="36831"/>
                </a:lnTo>
                <a:lnTo>
                  <a:pt x="306811" y="49992"/>
                </a:lnTo>
                <a:lnTo>
                  <a:pt x="260466" y="65102"/>
                </a:lnTo>
                <a:lnTo>
                  <a:pt x="214845" y="82141"/>
                </a:lnTo>
                <a:lnTo>
                  <a:pt x="170018" y="101088"/>
                </a:lnTo>
                <a:lnTo>
                  <a:pt x="126052" y="121922"/>
                </a:lnTo>
                <a:lnTo>
                  <a:pt x="83015" y="144621"/>
                </a:lnTo>
                <a:lnTo>
                  <a:pt x="40975" y="169164"/>
                </a:lnTo>
                <a:lnTo>
                  <a:pt x="0" y="195530"/>
                </a:lnTo>
                <a:lnTo>
                  <a:pt x="1554004" y="166984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8136" y="2625802"/>
            <a:ext cx="1760855" cy="1670050"/>
          </a:xfrm>
          <a:custGeom>
            <a:avLst/>
            <a:gdLst/>
            <a:ahLst/>
            <a:cxnLst/>
            <a:rect l="l" t="t" r="r" b="b"/>
            <a:pathLst>
              <a:path w="1760855" h="1670050">
                <a:moveTo>
                  <a:pt x="206237" y="0"/>
                </a:moveTo>
                <a:lnTo>
                  <a:pt x="176387" y="41906"/>
                </a:lnTo>
                <a:lnTo>
                  <a:pt x="148767" y="84978"/>
                </a:lnTo>
                <a:lnTo>
                  <a:pt x="123405" y="129135"/>
                </a:lnTo>
                <a:lnTo>
                  <a:pt x="100328" y="174296"/>
                </a:lnTo>
                <a:lnTo>
                  <a:pt x="79564" y="220380"/>
                </a:lnTo>
                <a:lnTo>
                  <a:pt x="61140" y="267306"/>
                </a:lnTo>
                <a:lnTo>
                  <a:pt x="45084" y="314992"/>
                </a:lnTo>
                <a:lnTo>
                  <a:pt x="31422" y="363359"/>
                </a:lnTo>
                <a:lnTo>
                  <a:pt x="20183" y="412326"/>
                </a:lnTo>
                <a:lnTo>
                  <a:pt x="11394" y="461811"/>
                </a:lnTo>
                <a:lnTo>
                  <a:pt x="5082" y="511733"/>
                </a:lnTo>
                <a:lnTo>
                  <a:pt x="1275" y="562012"/>
                </a:lnTo>
                <a:lnTo>
                  <a:pt x="0" y="612566"/>
                </a:lnTo>
                <a:lnTo>
                  <a:pt x="1096" y="659666"/>
                </a:lnTo>
                <a:lnTo>
                  <a:pt x="4333" y="706239"/>
                </a:lnTo>
                <a:lnTo>
                  <a:pt x="9666" y="752241"/>
                </a:lnTo>
                <a:lnTo>
                  <a:pt x="17048" y="797630"/>
                </a:lnTo>
                <a:lnTo>
                  <a:pt x="26436" y="842362"/>
                </a:lnTo>
                <a:lnTo>
                  <a:pt x="37783" y="886395"/>
                </a:lnTo>
                <a:lnTo>
                  <a:pt x="51044" y="929685"/>
                </a:lnTo>
                <a:lnTo>
                  <a:pt x="66174" y="972190"/>
                </a:lnTo>
                <a:lnTo>
                  <a:pt x="83128" y="1013866"/>
                </a:lnTo>
                <a:lnTo>
                  <a:pt x="101861" y="1054671"/>
                </a:lnTo>
                <a:lnTo>
                  <a:pt x="122327" y="1094562"/>
                </a:lnTo>
                <a:lnTo>
                  <a:pt x="144481" y="1133495"/>
                </a:lnTo>
                <a:lnTo>
                  <a:pt x="168278" y="1171428"/>
                </a:lnTo>
                <a:lnTo>
                  <a:pt x="193672" y="1208318"/>
                </a:lnTo>
                <a:lnTo>
                  <a:pt x="220619" y="1244121"/>
                </a:lnTo>
                <a:lnTo>
                  <a:pt x="249072" y="1278796"/>
                </a:lnTo>
                <a:lnTo>
                  <a:pt x="278987" y="1312297"/>
                </a:lnTo>
                <a:lnTo>
                  <a:pt x="310319" y="1344584"/>
                </a:lnTo>
                <a:lnTo>
                  <a:pt x="343022" y="1375612"/>
                </a:lnTo>
                <a:lnTo>
                  <a:pt x="377051" y="1405339"/>
                </a:lnTo>
                <a:lnTo>
                  <a:pt x="412361" y="1433722"/>
                </a:lnTo>
                <a:lnTo>
                  <a:pt x="448906" y="1460718"/>
                </a:lnTo>
                <a:lnTo>
                  <a:pt x="486641" y="1486284"/>
                </a:lnTo>
                <a:lnTo>
                  <a:pt x="525521" y="1510376"/>
                </a:lnTo>
                <a:lnTo>
                  <a:pt x="565501" y="1532952"/>
                </a:lnTo>
                <a:lnTo>
                  <a:pt x="606535" y="1553970"/>
                </a:lnTo>
                <a:lnTo>
                  <a:pt x="648579" y="1573385"/>
                </a:lnTo>
                <a:lnTo>
                  <a:pt x="691586" y="1591155"/>
                </a:lnTo>
                <a:lnTo>
                  <a:pt x="735512" y="1607237"/>
                </a:lnTo>
                <a:lnTo>
                  <a:pt x="780312" y="1621588"/>
                </a:lnTo>
                <a:lnTo>
                  <a:pt x="825940" y="1634165"/>
                </a:lnTo>
                <a:lnTo>
                  <a:pt x="872350" y="1644925"/>
                </a:lnTo>
                <a:lnTo>
                  <a:pt x="919498" y="1653825"/>
                </a:lnTo>
                <a:lnTo>
                  <a:pt x="967339" y="1660822"/>
                </a:lnTo>
                <a:lnTo>
                  <a:pt x="1015826" y="1665873"/>
                </a:lnTo>
                <a:lnTo>
                  <a:pt x="1064916" y="1668935"/>
                </a:lnTo>
                <a:lnTo>
                  <a:pt x="1114562" y="1669965"/>
                </a:lnTo>
                <a:lnTo>
                  <a:pt x="1164050" y="1668922"/>
                </a:lnTo>
                <a:lnTo>
                  <a:pt x="1213293" y="1665806"/>
                </a:lnTo>
                <a:lnTo>
                  <a:pt x="1262223" y="1660638"/>
                </a:lnTo>
                <a:lnTo>
                  <a:pt x="1310771" y="1653439"/>
                </a:lnTo>
                <a:lnTo>
                  <a:pt x="1358870" y="1644229"/>
                </a:lnTo>
                <a:lnTo>
                  <a:pt x="1406450" y="1633030"/>
                </a:lnTo>
                <a:lnTo>
                  <a:pt x="1453444" y="1619862"/>
                </a:lnTo>
                <a:lnTo>
                  <a:pt x="1499783" y="1604746"/>
                </a:lnTo>
                <a:lnTo>
                  <a:pt x="1545399" y="1587702"/>
                </a:lnTo>
                <a:lnTo>
                  <a:pt x="1590223" y="1568753"/>
                </a:lnTo>
                <a:lnTo>
                  <a:pt x="1634188" y="1547917"/>
                </a:lnTo>
                <a:lnTo>
                  <a:pt x="1677225" y="1525217"/>
                </a:lnTo>
                <a:lnTo>
                  <a:pt x="1719265" y="1500673"/>
                </a:lnTo>
                <a:lnTo>
                  <a:pt x="1760241" y="1474305"/>
                </a:lnTo>
                <a:lnTo>
                  <a:pt x="20623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676400"/>
            <a:ext cx="3178175" cy="4468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2252" y="5689121"/>
            <a:ext cx="216471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Booker 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T.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Washington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953" y="106044"/>
            <a:ext cx="8597265" cy="3957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ts val="1910"/>
              </a:lnSpc>
              <a:spcBef>
                <a:spcPts val="10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Lesson </a:t>
            </a:r>
            <a:r>
              <a:rPr lang="en-US" sz="1600" b="1" spc="-10" dirty="0">
                <a:latin typeface="Times New Roman"/>
                <a:cs typeface="Times New Roman"/>
              </a:rPr>
              <a:t>Three </a:t>
            </a:r>
            <a:r>
              <a:rPr lang="en-US" sz="1600" b="1" spc="-5" dirty="0">
                <a:latin typeface="Times New Roman"/>
                <a:cs typeface="Times New Roman"/>
              </a:rPr>
              <a:t>(SS8H7c) </a:t>
            </a:r>
            <a:r>
              <a:rPr lang="en-US" sz="1600" b="1" dirty="0">
                <a:latin typeface="Times New Roman"/>
                <a:cs typeface="Times New Roman"/>
              </a:rPr>
              <a:t>– </a:t>
            </a:r>
            <a:r>
              <a:rPr lang="en-US" sz="1600" b="1" spc="25" dirty="0">
                <a:latin typeface="Times New Roman"/>
                <a:cs typeface="Times New Roman"/>
              </a:rPr>
              <a:t>The </a:t>
            </a:r>
            <a:r>
              <a:rPr lang="en-US" sz="1600" b="1" spc="-5" dirty="0">
                <a:latin typeface="Times New Roman"/>
                <a:cs typeface="Times New Roman"/>
              </a:rPr>
              <a:t>student </a:t>
            </a:r>
            <a:r>
              <a:rPr lang="en-US" sz="1600" b="1" spc="-20" dirty="0">
                <a:latin typeface="Times New Roman"/>
                <a:cs typeface="Times New Roman"/>
              </a:rPr>
              <a:t>will </a:t>
            </a:r>
            <a:r>
              <a:rPr lang="en-US" sz="1600" i="1" spc="-110" dirty="0">
                <a:solidFill>
                  <a:srgbClr val="FF3300"/>
                </a:solidFill>
                <a:latin typeface="Times New Roman"/>
                <a:cs typeface="Times New Roman"/>
              </a:rPr>
              <a:t>explain </a:t>
            </a:r>
            <a:r>
              <a:rPr lang="en-US" sz="1600" b="1" spc="-5" dirty="0">
                <a:latin typeface="Times New Roman"/>
                <a:cs typeface="Times New Roman"/>
              </a:rPr>
              <a:t>the </a:t>
            </a:r>
            <a:r>
              <a:rPr lang="en-US" sz="1600" b="1" spc="-15" dirty="0">
                <a:latin typeface="Times New Roman"/>
                <a:cs typeface="Times New Roman"/>
              </a:rPr>
              <a:t>roles </a:t>
            </a:r>
            <a:r>
              <a:rPr lang="en-US" sz="1600" b="1" spc="-10" dirty="0">
                <a:latin typeface="Times New Roman"/>
                <a:cs typeface="Times New Roman"/>
              </a:rPr>
              <a:t>of </a:t>
            </a:r>
            <a:r>
              <a:rPr lang="en-US" sz="1600" b="1" spc="-20" dirty="0">
                <a:latin typeface="Times New Roman"/>
                <a:cs typeface="Times New Roman"/>
              </a:rPr>
              <a:t>Booker </a:t>
            </a:r>
            <a:r>
              <a:rPr lang="en-US" sz="1600" b="1" spc="-30" dirty="0">
                <a:latin typeface="Times New Roman"/>
                <a:cs typeface="Times New Roman"/>
              </a:rPr>
              <a:t>T.</a:t>
            </a:r>
            <a:r>
              <a:rPr lang="en-US" sz="1600" b="1" spc="-280" dirty="0">
                <a:latin typeface="Times New Roman"/>
                <a:cs typeface="Times New Roman"/>
              </a:rPr>
              <a:t> </a:t>
            </a:r>
            <a:r>
              <a:rPr lang="en-US" sz="1600" b="1" spc="-20" dirty="0">
                <a:latin typeface="Times New Roman"/>
                <a:cs typeface="Times New Roman"/>
              </a:rPr>
              <a:t>Washington,</a:t>
            </a:r>
            <a:endParaRPr lang="en-US" sz="1600" dirty="0">
              <a:latin typeface="Times New Roman"/>
              <a:cs typeface="Times New Roman"/>
            </a:endParaRPr>
          </a:p>
          <a:p>
            <a:pPr marL="1133475">
              <a:lnSpc>
                <a:spcPts val="1910"/>
              </a:lnSpc>
            </a:pPr>
            <a:r>
              <a:rPr lang="en-US" sz="1600" b="1" spc="-30" dirty="0">
                <a:latin typeface="Times New Roman"/>
                <a:cs typeface="Times New Roman"/>
              </a:rPr>
              <a:t>W.E.B. </a:t>
            </a:r>
            <a:r>
              <a:rPr lang="en-US" sz="1600" b="1" spc="40" dirty="0">
                <a:latin typeface="Times New Roman"/>
                <a:cs typeface="Times New Roman"/>
              </a:rPr>
              <a:t>Du </a:t>
            </a:r>
            <a:r>
              <a:rPr lang="en-US" sz="1600" b="1" spc="20" dirty="0" err="1">
                <a:latin typeface="Times New Roman"/>
                <a:cs typeface="Times New Roman"/>
              </a:rPr>
              <a:t>Bois</a:t>
            </a:r>
            <a:r>
              <a:rPr lang="en-US" sz="1600" b="1" spc="20" dirty="0">
                <a:latin typeface="Times New Roman"/>
                <a:cs typeface="Times New Roman"/>
              </a:rPr>
              <a:t>,</a:t>
            </a:r>
            <a:r>
              <a:rPr lang="en-US" sz="1600" b="1" spc="40" dirty="0">
                <a:latin typeface="Times New Roman"/>
                <a:cs typeface="Times New Roman"/>
              </a:rPr>
              <a:t> </a:t>
            </a:r>
            <a:r>
              <a:rPr lang="en-US" sz="1600" b="1" spc="-20" dirty="0">
                <a:latin typeface="Times New Roman"/>
                <a:cs typeface="Times New Roman"/>
              </a:rPr>
              <a:t>and </a:t>
            </a:r>
            <a:r>
              <a:rPr lang="en-US" sz="1600" b="1" spc="-15" dirty="0">
                <a:latin typeface="Times New Roman"/>
                <a:cs typeface="Times New Roman"/>
              </a:rPr>
              <a:t>Alonzo</a:t>
            </a:r>
            <a:r>
              <a:rPr lang="en-US" sz="1600" b="1" spc="30" dirty="0">
                <a:latin typeface="Times New Roman"/>
                <a:cs typeface="Times New Roman"/>
              </a:rPr>
              <a:t> </a:t>
            </a:r>
            <a:r>
              <a:rPr lang="en-US" sz="1600" b="1" spc="10" dirty="0">
                <a:latin typeface="Times New Roman"/>
                <a:cs typeface="Times New Roman"/>
              </a:rPr>
              <a:t>Herndon</a:t>
            </a:r>
            <a:endParaRPr lang="en-US" sz="1600" dirty="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R="318135" algn="ctr">
              <a:lnSpc>
                <a:spcPts val="2760"/>
              </a:lnSpc>
            </a:pPr>
            <a:r>
              <a:rPr sz="2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AFRICAN-AMERICANS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5" dirty="0">
                <a:solidFill>
                  <a:srgbClr val="FF3300"/>
                </a:solidFill>
                <a:latin typeface="Times New Roman"/>
                <a:cs typeface="Times New Roman"/>
              </a:rPr>
              <a:t>RESPOND</a:t>
            </a:r>
            <a:endParaRPr sz="2400" dirty="0">
              <a:latin typeface="Times New Roman"/>
              <a:cs typeface="Times New Roman"/>
            </a:endParaRPr>
          </a:p>
          <a:p>
            <a:pPr marR="241935" algn="ctr">
              <a:lnSpc>
                <a:spcPts val="2520"/>
              </a:lnSpc>
            </a:pP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leaders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differed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their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responses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</a:t>
            </a:r>
            <a:r>
              <a:rPr sz="2200" b="1" spc="2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discrimination:</a:t>
            </a:r>
            <a:endParaRPr sz="2200" dirty="0">
              <a:latin typeface="Times New Roman"/>
              <a:cs typeface="Times New Roman"/>
            </a:endParaRPr>
          </a:p>
          <a:p>
            <a:pPr marL="4135120" marR="5080" lvl="3" indent="-139700">
              <a:lnSpc>
                <a:spcPts val="2600"/>
              </a:lnSpc>
              <a:spcBef>
                <a:spcPts val="840"/>
              </a:spcBef>
              <a:buFont typeface="Arial"/>
              <a:buChar char="•"/>
              <a:tabLst>
                <a:tab pos="4164965" algn="l"/>
              </a:tabLst>
            </a:pPr>
            <a:r>
              <a:rPr sz="22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Atlanta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Race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Riot of </a:t>
            </a:r>
            <a:r>
              <a:rPr sz="2200" b="1" spc="-114" dirty="0">
                <a:solidFill>
                  <a:srgbClr val="FF3300"/>
                </a:solidFill>
                <a:latin typeface="Times New Roman"/>
                <a:cs typeface="Times New Roman"/>
              </a:rPr>
              <a:t>1906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largely 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discredited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20" dirty="0">
                <a:solidFill>
                  <a:srgbClr val="FF4C00"/>
                </a:solidFill>
                <a:latin typeface="Arial"/>
                <a:cs typeface="Arial"/>
              </a:rPr>
              <a:t>“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coexistence</a:t>
            </a:r>
            <a:r>
              <a:rPr sz="2200" b="1" spc="20" dirty="0">
                <a:solidFill>
                  <a:srgbClr val="FF4C00"/>
                </a:solidFill>
                <a:latin typeface="Arial"/>
                <a:cs typeface="Arial"/>
              </a:rPr>
              <a:t>” </a:t>
            </a:r>
            <a:r>
              <a:rPr sz="2200" b="1" spc="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approach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</a:t>
            </a:r>
            <a:r>
              <a:rPr sz="2200" b="1" spc="36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Washington.</a:t>
            </a:r>
            <a:endParaRPr sz="2200" dirty="0">
              <a:latin typeface="Times New Roman"/>
              <a:cs typeface="Times New Roman"/>
            </a:endParaRPr>
          </a:p>
          <a:p>
            <a:pPr marL="4135120" marR="96520" lvl="3" indent="-139700">
              <a:lnSpc>
                <a:spcPct val="99700"/>
              </a:lnSpc>
              <a:spcBef>
                <a:spcPts val="490"/>
              </a:spcBef>
              <a:buFont typeface="Arial"/>
              <a:buChar char="•"/>
              <a:tabLst>
                <a:tab pos="4164965" algn="l"/>
              </a:tabLst>
            </a:pPr>
            <a:r>
              <a:rPr sz="2200" b="1" spc="-90" dirty="0">
                <a:solidFill>
                  <a:srgbClr val="FF3300"/>
                </a:solidFill>
                <a:latin typeface="Times New Roman"/>
                <a:cs typeface="Times New Roman"/>
              </a:rPr>
              <a:t>After 1906,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most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prominent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African- 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Americans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tended to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follow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more  confrontational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model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60" dirty="0">
                <a:solidFill>
                  <a:srgbClr val="FF3300"/>
                </a:solidFill>
                <a:latin typeface="Times New Roman"/>
                <a:cs typeface="Times New Roman"/>
              </a:rPr>
              <a:t>Du </a:t>
            </a: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Bois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NAACP.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800" y="1828800"/>
            <a:ext cx="2971800" cy="2819400"/>
          </a:xfrm>
          <a:custGeom>
            <a:avLst/>
            <a:gdLst/>
            <a:ahLst/>
            <a:cxnLst/>
            <a:rect l="l" t="t" r="r" b="b"/>
            <a:pathLst>
              <a:path w="2971800" h="2819400">
                <a:moveTo>
                  <a:pt x="1773749" y="2794000"/>
                </a:moveTo>
                <a:lnTo>
                  <a:pt x="1198050" y="2794000"/>
                </a:lnTo>
                <a:lnTo>
                  <a:pt x="1292181" y="2819400"/>
                </a:lnTo>
                <a:lnTo>
                  <a:pt x="1679618" y="2819400"/>
                </a:lnTo>
                <a:lnTo>
                  <a:pt x="1773749" y="2794000"/>
                </a:lnTo>
                <a:close/>
              </a:path>
              <a:path w="2971800" h="2819400">
                <a:moveTo>
                  <a:pt x="1820047" y="38100"/>
                </a:moveTo>
                <a:lnTo>
                  <a:pt x="1151752" y="38100"/>
                </a:lnTo>
                <a:lnTo>
                  <a:pt x="972249" y="88900"/>
                </a:lnTo>
                <a:lnTo>
                  <a:pt x="928918" y="114300"/>
                </a:lnTo>
                <a:lnTo>
                  <a:pt x="844280" y="139700"/>
                </a:lnTo>
                <a:lnTo>
                  <a:pt x="803022" y="165100"/>
                </a:lnTo>
                <a:lnTo>
                  <a:pt x="762505" y="190500"/>
                </a:lnTo>
                <a:lnTo>
                  <a:pt x="722752" y="203200"/>
                </a:lnTo>
                <a:lnTo>
                  <a:pt x="683788" y="228600"/>
                </a:lnTo>
                <a:lnTo>
                  <a:pt x="645638" y="254000"/>
                </a:lnTo>
                <a:lnTo>
                  <a:pt x="608326" y="279400"/>
                </a:lnTo>
                <a:lnTo>
                  <a:pt x="571876" y="304800"/>
                </a:lnTo>
                <a:lnTo>
                  <a:pt x="536314" y="330200"/>
                </a:lnTo>
                <a:lnTo>
                  <a:pt x="501662" y="355600"/>
                </a:lnTo>
                <a:lnTo>
                  <a:pt x="467947" y="393700"/>
                </a:lnTo>
                <a:lnTo>
                  <a:pt x="435192" y="419100"/>
                </a:lnTo>
                <a:lnTo>
                  <a:pt x="403422" y="444500"/>
                </a:lnTo>
                <a:lnTo>
                  <a:pt x="372661" y="482600"/>
                </a:lnTo>
                <a:lnTo>
                  <a:pt x="342934" y="520700"/>
                </a:lnTo>
                <a:lnTo>
                  <a:pt x="314265" y="546100"/>
                </a:lnTo>
                <a:lnTo>
                  <a:pt x="286679" y="584200"/>
                </a:lnTo>
                <a:lnTo>
                  <a:pt x="260199" y="622300"/>
                </a:lnTo>
                <a:lnTo>
                  <a:pt x="234852" y="660400"/>
                </a:lnTo>
                <a:lnTo>
                  <a:pt x="210661" y="685800"/>
                </a:lnTo>
                <a:lnTo>
                  <a:pt x="187650" y="723900"/>
                </a:lnTo>
                <a:lnTo>
                  <a:pt x="165844" y="762000"/>
                </a:lnTo>
                <a:lnTo>
                  <a:pt x="145268" y="812800"/>
                </a:lnTo>
                <a:lnTo>
                  <a:pt x="125946" y="850900"/>
                </a:lnTo>
                <a:lnTo>
                  <a:pt x="107902" y="889000"/>
                </a:lnTo>
                <a:lnTo>
                  <a:pt x="91161" y="927100"/>
                </a:lnTo>
                <a:lnTo>
                  <a:pt x="75747" y="965200"/>
                </a:lnTo>
                <a:lnTo>
                  <a:pt x="61685" y="1016000"/>
                </a:lnTo>
                <a:lnTo>
                  <a:pt x="49000" y="1054100"/>
                </a:lnTo>
                <a:lnTo>
                  <a:pt x="37715" y="1104900"/>
                </a:lnTo>
                <a:lnTo>
                  <a:pt x="27856" y="1143000"/>
                </a:lnTo>
                <a:lnTo>
                  <a:pt x="19446" y="1181100"/>
                </a:lnTo>
                <a:lnTo>
                  <a:pt x="12511" y="1231900"/>
                </a:lnTo>
                <a:lnTo>
                  <a:pt x="7074" y="1282700"/>
                </a:lnTo>
                <a:lnTo>
                  <a:pt x="3160" y="1320800"/>
                </a:lnTo>
                <a:lnTo>
                  <a:pt x="794" y="1371600"/>
                </a:lnTo>
                <a:lnTo>
                  <a:pt x="0" y="1409700"/>
                </a:lnTo>
                <a:lnTo>
                  <a:pt x="794" y="1460500"/>
                </a:lnTo>
                <a:lnTo>
                  <a:pt x="3160" y="1511300"/>
                </a:lnTo>
                <a:lnTo>
                  <a:pt x="7074" y="1549400"/>
                </a:lnTo>
                <a:lnTo>
                  <a:pt x="12511" y="1600200"/>
                </a:lnTo>
                <a:lnTo>
                  <a:pt x="19446" y="1651000"/>
                </a:lnTo>
                <a:lnTo>
                  <a:pt x="27856" y="1689100"/>
                </a:lnTo>
                <a:lnTo>
                  <a:pt x="37715" y="1727200"/>
                </a:lnTo>
                <a:lnTo>
                  <a:pt x="49000" y="1778000"/>
                </a:lnTo>
                <a:lnTo>
                  <a:pt x="61685" y="1816100"/>
                </a:lnTo>
                <a:lnTo>
                  <a:pt x="75747" y="1866900"/>
                </a:lnTo>
                <a:lnTo>
                  <a:pt x="91161" y="1905000"/>
                </a:lnTo>
                <a:lnTo>
                  <a:pt x="107902" y="1943100"/>
                </a:lnTo>
                <a:lnTo>
                  <a:pt x="125946" y="1981200"/>
                </a:lnTo>
                <a:lnTo>
                  <a:pt x="145268" y="2019300"/>
                </a:lnTo>
                <a:lnTo>
                  <a:pt x="165844" y="2070100"/>
                </a:lnTo>
                <a:lnTo>
                  <a:pt x="187650" y="2108200"/>
                </a:lnTo>
                <a:lnTo>
                  <a:pt x="210661" y="2146300"/>
                </a:lnTo>
                <a:lnTo>
                  <a:pt x="234852" y="2171700"/>
                </a:lnTo>
                <a:lnTo>
                  <a:pt x="260199" y="2209800"/>
                </a:lnTo>
                <a:lnTo>
                  <a:pt x="286679" y="2247900"/>
                </a:lnTo>
                <a:lnTo>
                  <a:pt x="314265" y="2286000"/>
                </a:lnTo>
                <a:lnTo>
                  <a:pt x="342934" y="2311400"/>
                </a:lnTo>
                <a:lnTo>
                  <a:pt x="372661" y="2349500"/>
                </a:lnTo>
                <a:lnTo>
                  <a:pt x="403422" y="2387600"/>
                </a:lnTo>
                <a:lnTo>
                  <a:pt x="435192" y="2413000"/>
                </a:lnTo>
                <a:lnTo>
                  <a:pt x="467947" y="2438400"/>
                </a:lnTo>
                <a:lnTo>
                  <a:pt x="501662" y="2476500"/>
                </a:lnTo>
                <a:lnTo>
                  <a:pt x="536314" y="2501900"/>
                </a:lnTo>
                <a:lnTo>
                  <a:pt x="571876" y="2527300"/>
                </a:lnTo>
                <a:lnTo>
                  <a:pt x="608326" y="2552700"/>
                </a:lnTo>
                <a:lnTo>
                  <a:pt x="645638" y="2578100"/>
                </a:lnTo>
                <a:lnTo>
                  <a:pt x="683788" y="2603500"/>
                </a:lnTo>
                <a:lnTo>
                  <a:pt x="722752" y="2628900"/>
                </a:lnTo>
                <a:lnTo>
                  <a:pt x="762505" y="2641600"/>
                </a:lnTo>
                <a:lnTo>
                  <a:pt x="803022" y="2667000"/>
                </a:lnTo>
                <a:lnTo>
                  <a:pt x="844280" y="2692400"/>
                </a:lnTo>
                <a:lnTo>
                  <a:pt x="928918" y="2717800"/>
                </a:lnTo>
                <a:lnTo>
                  <a:pt x="972249" y="2743200"/>
                </a:lnTo>
                <a:lnTo>
                  <a:pt x="1151752" y="2794000"/>
                </a:lnTo>
                <a:lnTo>
                  <a:pt x="1820047" y="2794000"/>
                </a:lnTo>
                <a:lnTo>
                  <a:pt x="1999550" y="2743200"/>
                </a:lnTo>
                <a:lnTo>
                  <a:pt x="2042881" y="2717800"/>
                </a:lnTo>
                <a:lnTo>
                  <a:pt x="2127519" y="2692400"/>
                </a:lnTo>
                <a:lnTo>
                  <a:pt x="2168777" y="2667000"/>
                </a:lnTo>
                <a:lnTo>
                  <a:pt x="2209294" y="2641600"/>
                </a:lnTo>
                <a:lnTo>
                  <a:pt x="2249047" y="2628900"/>
                </a:lnTo>
                <a:lnTo>
                  <a:pt x="2288011" y="2603500"/>
                </a:lnTo>
                <a:lnTo>
                  <a:pt x="2326161" y="2578100"/>
                </a:lnTo>
                <a:lnTo>
                  <a:pt x="2363473" y="2552700"/>
                </a:lnTo>
                <a:lnTo>
                  <a:pt x="2399923" y="2527300"/>
                </a:lnTo>
                <a:lnTo>
                  <a:pt x="2435485" y="2501900"/>
                </a:lnTo>
                <a:lnTo>
                  <a:pt x="2470137" y="2476500"/>
                </a:lnTo>
                <a:lnTo>
                  <a:pt x="1436254" y="2476500"/>
                </a:lnTo>
                <a:lnTo>
                  <a:pt x="1387165" y="2463800"/>
                </a:lnTo>
                <a:lnTo>
                  <a:pt x="1338677" y="2463800"/>
                </a:lnTo>
                <a:lnTo>
                  <a:pt x="1290837" y="2451100"/>
                </a:lnTo>
                <a:lnTo>
                  <a:pt x="1243689" y="2451100"/>
                </a:lnTo>
                <a:lnTo>
                  <a:pt x="1106852" y="2413000"/>
                </a:lnTo>
                <a:lnTo>
                  <a:pt x="1062926" y="2400300"/>
                </a:lnTo>
                <a:lnTo>
                  <a:pt x="1019918" y="2374900"/>
                </a:lnTo>
                <a:lnTo>
                  <a:pt x="977875" y="2362200"/>
                </a:lnTo>
                <a:lnTo>
                  <a:pt x="936840" y="2336800"/>
                </a:lnTo>
                <a:lnTo>
                  <a:pt x="896860" y="2311400"/>
                </a:lnTo>
                <a:lnTo>
                  <a:pt x="857980" y="2286000"/>
                </a:lnTo>
                <a:lnTo>
                  <a:pt x="820245" y="2260600"/>
                </a:lnTo>
                <a:lnTo>
                  <a:pt x="783700" y="2235200"/>
                </a:lnTo>
                <a:lnTo>
                  <a:pt x="748390" y="2209800"/>
                </a:lnTo>
                <a:lnTo>
                  <a:pt x="714361" y="2184400"/>
                </a:lnTo>
                <a:lnTo>
                  <a:pt x="681658" y="2146300"/>
                </a:lnTo>
                <a:lnTo>
                  <a:pt x="650326" y="2120900"/>
                </a:lnTo>
                <a:lnTo>
                  <a:pt x="620410" y="2082800"/>
                </a:lnTo>
                <a:lnTo>
                  <a:pt x="591957" y="2044700"/>
                </a:lnTo>
                <a:lnTo>
                  <a:pt x="565010" y="2006600"/>
                </a:lnTo>
                <a:lnTo>
                  <a:pt x="539616" y="1968500"/>
                </a:lnTo>
                <a:lnTo>
                  <a:pt x="515819" y="1943100"/>
                </a:lnTo>
                <a:lnTo>
                  <a:pt x="493664" y="1892300"/>
                </a:lnTo>
                <a:lnTo>
                  <a:pt x="473198" y="1854200"/>
                </a:lnTo>
                <a:lnTo>
                  <a:pt x="454465" y="1816100"/>
                </a:lnTo>
                <a:lnTo>
                  <a:pt x="437511" y="1778000"/>
                </a:lnTo>
                <a:lnTo>
                  <a:pt x="422381" y="1727200"/>
                </a:lnTo>
                <a:lnTo>
                  <a:pt x="409119" y="1689100"/>
                </a:lnTo>
                <a:lnTo>
                  <a:pt x="397772" y="1651000"/>
                </a:lnTo>
                <a:lnTo>
                  <a:pt x="388384" y="1600200"/>
                </a:lnTo>
                <a:lnTo>
                  <a:pt x="381002" y="1549400"/>
                </a:lnTo>
                <a:lnTo>
                  <a:pt x="375669" y="1511300"/>
                </a:lnTo>
                <a:lnTo>
                  <a:pt x="372432" y="1460500"/>
                </a:lnTo>
                <a:lnTo>
                  <a:pt x="371335" y="1409700"/>
                </a:lnTo>
                <a:lnTo>
                  <a:pt x="372610" y="1371600"/>
                </a:lnTo>
                <a:lnTo>
                  <a:pt x="376418" y="1320800"/>
                </a:lnTo>
                <a:lnTo>
                  <a:pt x="382730" y="1270000"/>
                </a:lnTo>
                <a:lnTo>
                  <a:pt x="391519" y="1219200"/>
                </a:lnTo>
                <a:lnTo>
                  <a:pt x="402759" y="1168400"/>
                </a:lnTo>
                <a:lnTo>
                  <a:pt x="416420" y="1117600"/>
                </a:lnTo>
                <a:lnTo>
                  <a:pt x="432477" y="1066800"/>
                </a:lnTo>
                <a:lnTo>
                  <a:pt x="450901" y="1028700"/>
                </a:lnTo>
                <a:lnTo>
                  <a:pt x="471665" y="977900"/>
                </a:lnTo>
                <a:lnTo>
                  <a:pt x="494741" y="927100"/>
                </a:lnTo>
                <a:lnTo>
                  <a:pt x="520102" y="889000"/>
                </a:lnTo>
                <a:lnTo>
                  <a:pt x="547721" y="850900"/>
                </a:lnTo>
                <a:lnTo>
                  <a:pt x="577570" y="800100"/>
                </a:lnTo>
                <a:lnTo>
                  <a:pt x="1094615" y="800100"/>
                </a:lnTo>
                <a:lnTo>
                  <a:pt x="840079" y="558800"/>
                </a:lnTo>
                <a:lnTo>
                  <a:pt x="881055" y="533400"/>
                </a:lnTo>
                <a:lnTo>
                  <a:pt x="923096" y="508000"/>
                </a:lnTo>
                <a:lnTo>
                  <a:pt x="966134" y="482600"/>
                </a:lnTo>
                <a:lnTo>
                  <a:pt x="1010100" y="457200"/>
                </a:lnTo>
                <a:lnTo>
                  <a:pt x="1054927" y="444500"/>
                </a:lnTo>
                <a:lnTo>
                  <a:pt x="1100547" y="419100"/>
                </a:lnTo>
                <a:lnTo>
                  <a:pt x="1241485" y="381000"/>
                </a:lnTo>
                <a:lnTo>
                  <a:pt x="1289597" y="381000"/>
                </a:lnTo>
                <a:lnTo>
                  <a:pt x="1338163" y="368300"/>
                </a:lnTo>
                <a:lnTo>
                  <a:pt x="1387114" y="368300"/>
                </a:lnTo>
                <a:lnTo>
                  <a:pt x="1436382" y="355600"/>
                </a:lnTo>
                <a:lnTo>
                  <a:pt x="2470137" y="355600"/>
                </a:lnTo>
                <a:lnTo>
                  <a:pt x="2435485" y="330200"/>
                </a:lnTo>
                <a:lnTo>
                  <a:pt x="2399923" y="304800"/>
                </a:lnTo>
                <a:lnTo>
                  <a:pt x="2363473" y="279400"/>
                </a:lnTo>
                <a:lnTo>
                  <a:pt x="2326161" y="254000"/>
                </a:lnTo>
                <a:lnTo>
                  <a:pt x="2288011" y="228600"/>
                </a:lnTo>
                <a:lnTo>
                  <a:pt x="2249047" y="203200"/>
                </a:lnTo>
                <a:lnTo>
                  <a:pt x="2209294" y="190500"/>
                </a:lnTo>
                <a:lnTo>
                  <a:pt x="2168777" y="165100"/>
                </a:lnTo>
                <a:lnTo>
                  <a:pt x="2127519" y="139700"/>
                </a:lnTo>
                <a:lnTo>
                  <a:pt x="2042881" y="114300"/>
                </a:lnTo>
                <a:lnTo>
                  <a:pt x="1999550" y="88900"/>
                </a:lnTo>
                <a:lnTo>
                  <a:pt x="1820047" y="38100"/>
                </a:lnTo>
                <a:close/>
              </a:path>
              <a:path w="2971800" h="2819400">
                <a:moveTo>
                  <a:pt x="1094615" y="800100"/>
                </a:moveTo>
                <a:lnTo>
                  <a:pt x="577570" y="800100"/>
                </a:lnTo>
                <a:lnTo>
                  <a:pt x="2131580" y="2273300"/>
                </a:lnTo>
                <a:lnTo>
                  <a:pt x="2090604" y="2298700"/>
                </a:lnTo>
                <a:lnTo>
                  <a:pt x="2048563" y="2324100"/>
                </a:lnTo>
                <a:lnTo>
                  <a:pt x="2005527" y="2349500"/>
                </a:lnTo>
                <a:lnTo>
                  <a:pt x="1961562" y="2374900"/>
                </a:lnTo>
                <a:lnTo>
                  <a:pt x="1916738" y="2387600"/>
                </a:lnTo>
                <a:lnTo>
                  <a:pt x="1871123" y="2413000"/>
                </a:lnTo>
                <a:lnTo>
                  <a:pt x="1730211" y="2451100"/>
                </a:lnTo>
                <a:lnTo>
                  <a:pt x="1682113" y="2451100"/>
                </a:lnTo>
                <a:lnTo>
                  <a:pt x="1633564" y="2463800"/>
                </a:lnTo>
                <a:lnTo>
                  <a:pt x="1584634" y="2463800"/>
                </a:lnTo>
                <a:lnTo>
                  <a:pt x="1535389" y="2476500"/>
                </a:lnTo>
                <a:lnTo>
                  <a:pt x="2470137" y="2476500"/>
                </a:lnTo>
                <a:lnTo>
                  <a:pt x="2503852" y="2438400"/>
                </a:lnTo>
                <a:lnTo>
                  <a:pt x="2536607" y="2413000"/>
                </a:lnTo>
                <a:lnTo>
                  <a:pt x="2568377" y="2387600"/>
                </a:lnTo>
                <a:lnTo>
                  <a:pt x="2599138" y="2349500"/>
                </a:lnTo>
                <a:lnTo>
                  <a:pt x="2628865" y="2311400"/>
                </a:lnTo>
                <a:lnTo>
                  <a:pt x="2657534" y="2286000"/>
                </a:lnTo>
                <a:lnTo>
                  <a:pt x="2685120" y="2247900"/>
                </a:lnTo>
                <a:lnTo>
                  <a:pt x="2711600" y="2209800"/>
                </a:lnTo>
                <a:lnTo>
                  <a:pt x="2736947" y="2171700"/>
                </a:lnTo>
                <a:lnTo>
                  <a:pt x="2761138" y="2146300"/>
                </a:lnTo>
                <a:lnTo>
                  <a:pt x="2784149" y="2108200"/>
                </a:lnTo>
                <a:lnTo>
                  <a:pt x="2805955" y="2070100"/>
                </a:lnTo>
                <a:lnTo>
                  <a:pt x="2821387" y="2032000"/>
                </a:lnTo>
                <a:lnTo>
                  <a:pt x="2394089" y="2032000"/>
                </a:lnTo>
                <a:lnTo>
                  <a:pt x="1094615" y="800100"/>
                </a:lnTo>
                <a:close/>
              </a:path>
              <a:path w="2971800" h="2819400">
                <a:moveTo>
                  <a:pt x="2470137" y="355600"/>
                </a:moveTo>
                <a:lnTo>
                  <a:pt x="1535535" y="355600"/>
                </a:lnTo>
                <a:lnTo>
                  <a:pt x="1584616" y="368300"/>
                </a:lnTo>
                <a:lnTo>
                  <a:pt x="1633096" y="368300"/>
                </a:lnTo>
                <a:lnTo>
                  <a:pt x="1680929" y="381000"/>
                </a:lnTo>
                <a:lnTo>
                  <a:pt x="1728071" y="381000"/>
                </a:lnTo>
                <a:lnTo>
                  <a:pt x="1908818" y="431800"/>
                </a:lnTo>
                <a:lnTo>
                  <a:pt x="1951823" y="457200"/>
                </a:lnTo>
                <a:lnTo>
                  <a:pt x="1993865" y="469900"/>
                </a:lnTo>
                <a:lnTo>
                  <a:pt x="2034897" y="495300"/>
                </a:lnTo>
                <a:lnTo>
                  <a:pt x="2074876" y="520700"/>
                </a:lnTo>
                <a:lnTo>
                  <a:pt x="2113756" y="546100"/>
                </a:lnTo>
                <a:lnTo>
                  <a:pt x="2151490" y="571500"/>
                </a:lnTo>
                <a:lnTo>
                  <a:pt x="2188035" y="596900"/>
                </a:lnTo>
                <a:lnTo>
                  <a:pt x="2223344" y="622300"/>
                </a:lnTo>
                <a:lnTo>
                  <a:pt x="2257373" y="647700"/>
                </a:lnTo>
                <a:lnTo>
                  <a:pt x="2290076" y="685800"/>
                </a:lnTo>
                <a:lnTo>
                  <a:pt x="2321408" y="711200"/>
                </a:lnTo>
                <a:lnTo>
                  <a:pt x="2351323" y="749300"/>
                </a:lnTo>
                <a:lnTo>
                  <a:pt x="2379776" y="787400"/>
                </a:lnTo>
                <a:lnTo>
                  <a:pt x="2406722" y="825500"/>
                </a:lnTo>
                <a:lnTo>
                  <a:pt x="2432115" y="850900"/>
                </a:lnTo>
                <a:lnTo>
                  <a:pt x="2455910" y="889000"/>
                </a:lnTo>
                <a:lnTo>
                  <a:pt x="2478062" y="939800"/>
                </a:lnTo>
                <a:lnTo>
                  <a:pt x="2498526" y="977900"/>
                </a:lnTo>
                <a:lnTo>
                  <a:pt x="2517256" y="1016000"/>
                </a:lnTo>
                <a:lnTo>
                  <a:pt x="2534207" y="1054100"/>
                </a:lnTo>
                <a:lnTo>
                  <a:pt x="2549333" y="1104900"/>
                </a:lnTo>
                <a:lnTo>
                  <a:pt x="2562589" y="1143000"/>
                </a:lnTo>
                <a:lnTo>
                  <a:pt x="2573931" y="1181100"/>
                </a:lnTo>
                <a:lnTo>
                  <a:pt x="2583312" y="1231900"/>
                </a:lnTo>
                <a:lnTo>
                  <a:pt x="2590687" y="1282700"/>
                </a:lnTo>
                <a:lnTo>
                  <a:pt x="2596011" y="1320800"/>
                </a:lnTo>
                <a:lnTo>
                  <a:pt x="2599239" y="1371600"/>
                </a:lnTo>
                <a:lnTo>
                  <a:pt x="2600325" y="1409700"/>
                </a:lnTo>
                <a:lnTo>
                  <a:pt x="2599049" y="1460500"/>
                </a:lnTo>
                <a:lnTo>
                  <a:pt x="2595242" y="1511300"/>
                </a:lnTo>
                <a:lnTo>
                  <a:pt x="2588930" y="1562100"/>
                </a:lnTo>
                <a:lnTo>
                  <a:pt x="2580140" y="1612900"/>
                </a:lnTo>
                <a:lnTo>
                  <a:pt x="2568901" y="1663700"/>
                </a:lnTo>
                <a:lnTo>
                  <a:pt x="2555239" y="1714500"/>
                </a:lnTo>
                <a:lnTo>
                  <a:pt x="2539182" y="1765300"/>
                </a:lnTo>
                <a:lnTo>
                  <a:pt x="2520759" y="1803400"/>
                </a:lnTo>
                <a:lnTo>
                  <a:pt x="2499995" y="1854200"/>
                </a:lnTo>
                <a:lnTo>
                  <a:pt x="2476918" y="1905000"/>
                </a:lnTo>
                <a:lnTo>
                  <a:pt x="2451557" y="1943100"/>
                </a:lnTo>
                <a:lnTo>
                  <a:pt x="2423938" y="1981200"/>
                </a:lnTo>
                <a:lnTo>
                  <a:pt x="2394089" y="2032000"/>
                </a:lnTo>
                <a:lnTo>
                  <a:pt x="2821387" y="2032000"/>
                </a:lnTo>
                <a:lnTo>
                  <a:pt x="2826531" y="2019300"/>
                </a:lnTo>
                <a:lnTo>
                  <a:pt x="2845853" y="1981200"/>
                </a:lnTo>
                <a:lnTo>
                  <a:pt x="2863897" y="1943100"/>
                </a:lnTo>
                <a:lnTo>
                  <a:pt x="2880638" y="1905000"/>
                </a:lnTo>
                <a:lnTo>
                  <a:pt x="2896052" y="1866900"/>
                </a:lnTo>
                <a:lnTo>
                  <a:pt x="2910114" y="1816100"/>
                </a:lnTo>
                <a:lnTo>
                  <a:pt x="2922799" y="1778000"/>
                </a:lnTo>
                <a:lnTo>
                  <a:pt x="2934084" y="1727200"/>
                </a:lnTo>
                <a:lnTo>
                  <a:pt x="2943943" y="1689100"/>
                </a:lnTo>
                <a:lnTo>
                  <a:pt x="2952353" y="1651000"/>
                </a:lnTo>
                <a:lnTo>
                  <a:pt x="2959288" y="1600200"/>
                </a:lnTo>
                <a:lnTo>
                  <a:pt x="2964725" y="1549400"/>
                </a:lnTo>
                <a:lnTo>
                  <a:pt x="2968639" y="1511300"/>
                </a:lnTo>
                <a:lnTo>
                  <a:pt x="2971005" y="1460500"/>
                </a:lnTo>
                <a:lnTo>
                  <a:pt x="2971800" y="1409700"/>
                </a:lnTo>
                <a:lnTo>
                  <a:pt x="2971005" y="1371600"/>
                </a:lnTo>
                <a:lnTo>
                  <a:pt x="2968639" y="1320800"/>
                </a:lnTo>
                <a:lnTo>
                  <a:pt x="2964725" y="1282700"/>
                </a:lnTo>
                <a:lnTo>
                  <a:pt x="2959288" y="1231900"/>
                </a:lnTo>
                <a:lnTo>
                  <a:pt x="2952353" y="1181100"/>
                </a:lnTo>
                <a:lnTo>
                  <a:pt x="2943943" y="1143000"/>
                </a:lnTo>
                <a:lnTo>
                  <a:pt x="2934084" y="1104900"/>
                </a:lnTo>
                <a:lnTo>
                  <a:pt x="2922799" y="1054100"/>
                </a:lnTo>
                <a:lnTo>
                  <a:pt x="2910114" y="1016000"/>
                </a:lnTo>
                <a:lnTo>
                  <a:pt x="2896052" y="965200"/>
                </a:lnTo>
                <a:lnTo>
                  <a:pt x="2880638" y="927100"/>
                </a:lnTo>
                <a:lnTo>
                  <a:pt x="2863897" y="889000"/>
                </a:lnTo>
                <a:lnTo>
                  <a:pt x="2845853" y="850900"/>
                </a:lnTo>
                <a:lnTo>
                  <a:pt x="2826531" y="812800"/>
                </a:lnTo>
                <a:lnTo>
                  <a:pt x="2805955" y="762000"/>
                </a:lnTo>
                <a:lnTo>
                  <a:pt x="2784149" y="723900"/>
                </a:lnTo>
                <a:lnTo>
                  <a:pt x="2761138" y="685800"/>
                </a:lnTo>
                <a:lnTo>
                  <a:pt x="2736947" y="660400"/>
                </a:lnTo>
                <a:lnTo>
                  <a:pt x="2711600" y="622300"/>
                </a:lnTo>
                <a:lnTo>
                  <a:pt x="2685120" y="584200"/>
                </a:lnTo>
                <a:lnTo>
                  <a:pt x="2657534" y="546100"/>
                </a:lnTo>
                <a:lnTo>
                  <a:pt x="2628865" y="520700"/>
                </a:lnTo>
                <a:lnTo>
                  <a:pt x="2599138" y="482600"/>
                </a:lnTo>
                <a:lnTo>
                  <a:pt x="2568377" y="444500"/>
                </a:lnTo>
                <a:lnTo>
                  <a:pt x="2536607" y="419100"/>
                </a:lnTo>
                <a:lnTo>
                  <a:pt x="2503852" y="393700"/>
                </a:lnTo>
                <a:lnTo>
                  <a:pt x="2470137" y="355600"/>
                </a:lnTo>
                <a:close/>
              </a:path>
              <a:path w="2971800" h="2819400">
                <a:moveTo>
                  <a:pt x="1679618" y="12700"/>
                </a:moveTo>
                <a:lnTo>
                  <a:pt x="1292181" y="12700"/>
                </a:lnTo>
                <a:lnTo>
                  <a:pt x="1198050" y="38100"/>
                </a:lnTo>
                <a:lnTo>
                  <a:pt x="1773749" y="38100"/>
                </a:lnTo>
                <a:lnTo>
                  <a:pt x="1679618" y="12700"/>
                </a:lnTo>
                <a:close/>
              </a:path>
              <a:path w="2971800" h="2819400">
                <a:moveTo>
                  <a:pt x="1485900" y="0"/>
                </a:moveTo>
                <a:lnTo>
                  <a:pt x="1436849" y="12700"/>
                </a:lnTo>
                <a:lnTo>
                  <a:pt x="1534950" y="12700"/>
                </a:lnTo>
                <a:lnTo>
                  <a:pt x="1485900" y="0"/>
                </a:lnTo>
                <a:close/>
              </a:path>
            </a:pathLst>
          </a:custGeom>
          <a:solidFill>
            <a:srgbClr val="FF2600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1828800"/>
            <a:ext cx="2971800" cy="2819400"/>
          </a:xfrm>
          <a:custGeom>
            <a:avLst/>
            <a:gdLst/>
            <a:ahLst/>
            <a:cxnLst/>
            <a:rect l="l" t="t" r="r" b="b"/>
            <a:pathLst>
              <a:path w="2971800" h="2819400">
                <a:moveTo>
                  <a:pt x="0" y="1409698"/>
                </a:moveTo>
                <a:lnTo>
                  <a:pt x="794" y="1363163"/>
                </a:lnTo>
                <a:lnTo>
                  <a:pt x="3160" y="1317006"/>
                </a:lnTo>
                <a:lnTo>
                  <a:pt x="7074" y="1271248"/>
                </a:lnTo>
                <a:lnTo>
                  <a:pt x="12511" y="1225915"/>
                </a:lnTo>
                <a:lnTo>
                  <a:pt x="19446" y="1181028"/>
                </a:lnTo>
                <a:lnTo>
                  <a:pt x="27856" y="1136611"/>
                </a:lnTo>
                <a:lnTo>
                  <a:pt x="37715" y="1092687"/>
                </a:lnTo>
                <a:lnTo>
                  <a:pt x="49000" y="1049280"/>
                </a:lnTo>
                <a:lnTo>
                  <a:pt x="61686" y="1006413"/>
                </a:lnTo>
                <a:lnTo>
                  <a:pt x="75747" y="964108"/>
                </a:lnTo>
                <a:lnTo>
                  <a:pt x="91161" y="922390"/>
                </a:lnTo>
                <a:lnTo>
                  <a:pt x="107902" y="881281"/>
                </a:lnTo>
                <a:lnTo>
                  <a:pt x="125946" y="840804"/>
                </a:lnTo>
                <a:lnTo>
                  <a:pt x="145268" y="800984"/>
                </a:lnTo>
                <a:lnTo>
                  <a:pt x="165844" y="761842"/>
                </a:lnTo>
                <a:lnTo>
                  <a:pt x="187650" y="723402"/>
                </a:lnTo>
                <a:lnTo>
                  <a:pt x="210661" y="685688"/>
                </a:lnTo>
                <a:lnTo>
                  <a:pt x="234852" y="648723"/>
                </a:lnTo>
                <a:lnTo>
                  <a:pt x="260200" y="612529"/>
                </a:lnTo>
                <a:lnTo>
                  <a:pt x="286679" y="577130"/>
                </a:lnTo>
                <a:lnTo>
                  <a:pt x="314265" y="542550"/>
                </a:lnTo>
                <a:lnTo>
                  <a:pt x="342934" y="508811"/>
                </a:lnTo>
                <a:lnTo>
                  <a:pt x="372661" y="475937"/>
                </a:lnTo>
                <a:lnTo>
                  <a:pt x="403422" y="443950"/>
                </a:lnTo>
                <a:lnTo>
                  <a:pt x="435192" y="412875"/>
                </a:lnTo>
                <a:lnTo>
                  <a:pt x="467947" y="382734"/>
                </a:lnTo>
                <a:lnTo>
                  <a:pt x="501663" y="353550"/>
                </a:lnTo>
                <a:lnTo>
                  <a:pt x="536314" y="325348"/>
                </a:lnTo>
                <a:lnTo>
                  <a:pt x="571877" y="298149"/>
                </a:lnTo>
                <a:lnTo>
                  <a:pt x="608326" y="271977"/>
                </a:lnTo>
                <a:lnTo>
                  <a:pt x="645638" y="246856"/>
                </a:lnTo>
                <a:lnTo>
                  <a:pt x="683789" y="222809"/>
                </a:lnTo>
                <a:lnTo>
                  <a:pt x="722752" y="199858"/>
                </a:lnTo>
                <a:lnTo>
                  <a:pt x="762505" y="178027"/>
                </a:lnTo>
                <a:lnTo>
                  <a:pt x="803022" y="157340"/>
                </a:lnTo>
                <a:lnTo>
                  <a:pt x="844280" y="137818"/>
                </a:lnTo>
                <a:lnTo>
                  <a:pt x="886253" y="119487"/>
                </a:lnTo>
                <a:lnTo>
                  <a:pt x="928918" y="102368"/>
                </a:lnTo>
                <a:lnTo>
                  <a:pt x="972249" y="86486"/>
                </a:lnTo>
                <a:lnTo>
                  <a:pt x="1016222" y="71863"/>
                </a:lnTo>
                <a:lnTo>
                  <a:pt x="1060813" y="58522"/>
                </a:lnTo>
                <a:lnTo>
                  <a:pt x="1105998" y="46487"/>
                </a:lnTo>
                <a:lnTo>
                  <a:pt x="1151751" y="35781"/>
                </a:lnTo>
                <a:lnTo>
                  <a:pt x="1198049" y="26427"/>
                </a:lnTo>
                <a:lnTo>
                  <a:pt x="1244867" y="18449"/>
                </a:lnTo>
                <a:lnTo>
                  <a:pt x="1292180" y="11869"/>
                </a:lnTo>
                <a:lnTo>
                  <a:pt x="1339964" y="6711"/>
                </a:lnTo>
                <a:lnTo>
                  <a:pt x="1388195" y="2998"/>
                </a:lnTo>
                <a:lnTo>
                  <a:pt x="1436848" y="753"/>
                </a:lnTo>
                <a:lnTo>
                  <a:pt x="1485898" y="0"/>
                </a:lnTo>
                <a:lnTo>
                  <a:pt x="1534949" y="753"/>
                </a:lnTo>
                <a:lnTo>
                  <a:pt x="1583601" y="2998"/>
                </a:lnTo>
                <a:lnTo>
                  <a:pt x="1631832" y="6711"/>
                </a:lnTo>
                <a:lnTo>
                  <a:pt x="1679616" y="11869"/>
                </a:lnTo>
                <a:lnTo>
                  <a:pt x="1726929" y="18449"/>
                </a:lnTo>
                <a:lnTo>
                  <a:pt x="1773746" y="26427"/>
                </a:lnTo>
                <a:lnTo>
                  <a:pt x="1820044" y="35781"/>
                </a:lnTo>
                <a:lnTo>
                  <a:pt x="1865797" y="46487"/>
                </a:lnTo>
                <a:lnTo>
                  <a:pt x="1910982" y="58522"/>
                </a:lnTo>
                <a:lnTo>
                  <a:pt x="1955573" y="71863"/>
                </a:lnTo>
                <a:lnTo>
                  <a:pt x="1999546" y="86486"/>
                </a:lnTo>
                <a:lnTo>
                  <a:pt x="2042877" y="102368"/>
                </a:lnTo>
                <a:lnTo>
                  <a:pt x="2085542" y="119487"/>
                </a:lnTo>
                <a:lnTo>
                  <a:pt x="2127515" y="137818"/>
                </a:lnTo>
                <a:lnTo>
                  <a:pt x="2168772" y="157340"/>
                </a:lnTo>
                <a:lnTo>
                  <a:pt x="2209290" y="178027"/>
                </a:lnTo>
                <a:lnTo>
                  <a:pt x="2249042" y="199858"/>
                </a:lnTo>
                <a:lnTo>
                  <a:pt x="2288006" y="222809"/>
                </a:lnTo>
                <a:lnTo>
                  <a:pt x="2326156" y="246856"/>
                </a:lnTo>
                <a:lnTo>
                  <a:pt x="2363468" y="271977"/>
                </a:lnTo>
                <a:lnTo>
                  <a:pt x="2399918" y="298149"/>
                </a:lnTo>
                <a:lnTo>
                  <a:pt x="2435481" y="325348"/>
                </a:lnTo>
                <a:lnTo>
                  <a:pt x="2470132" y="353550"/>
                </a:lnTo>
                <a:lnTo>
                  <a:pt x="2503848" y="382734"/>
                </a:lnTo>
                <a:lnTo>
                  <a:pt x="2536603" y="412875"/>
                </a:lnTo>
                <a:lnTo>
                  <a:pt x="2568373" y="443950"/>
                </a:lnTo>
                <a:lnTo>
                  <a:pt x="2599134" y="475937"/>
                </a:lnTo>
                <a:lnTo>
                  <a:pt x="2628861" y="508811"/>
                </a:lnTo>
                <a:lnTo>
                  <a:pt x="2657530" y="542550"/>
                </a:lnTo>
                <a:lnTo>
                  <a:pt x="2685117" y="577130"/>
                </a:lnTo>
                <a:lnTo>
                  <a:pt x="2711596" y="612529"/>
                </a:lnTo>
                <a:lnTo>
                  <a:pt x="2736943" y="648723"/>
                </a:lnTo>
                <a:lnTo>
                  <a:pt x="2761135" y="685688"/>
                </a:lnTo>
                <a:lnTo>
                  <a:pt x="2784146" y="723402"/>
                </a:lnTo>
                <a:lnTo>
                  <a:pt x="2805952" y="761842"/>
                </a:lnTo>
                <a:lnTo>
                  <a:pt x="2826528" y="800984"/>
                </a:lnTo>
                <a:lnTo>
                  <a:pt x="2845850" y="840804"/>
                </a:lnTo>
                <a:lnTo>
                  <a:pt x="2863894" y="881281"/>
                </a:lnTo>
                <a:lnTo>
                  <a:pt x="2880635" y="922390"/>
                </a:lnTo>
                <a:lnTo>
                  <a:pt x="2896049" y="964108"/>
                </a:lnTo>
                <a:lnTo>
                  <a:pt x="2910111" y="1006413"/>
                </a:lnTo>
                <a:lnTo>
                  <a:pt x="2922796" y="1049280"/>
                </a:lnTo>
                <a:lnTo>
                  <a:pt x="2934081" y="1092687"/>
                </a:lnTo>
                <a:lnTo>
                  <a:pt x="2943941" y="1136611"/>
                </a:lnTo>
                <a:lnTo>
                  <a:pt x="2952351" y="1181028"/>
                </a:lnTo>
                <a:lnTo>
                  <a:pt x="2959286" y="1225915"/>
                </a:lnTo>
                <a:lnTo>
                  <a:pt x="2964723" y="1271248"/>
                </a:lnTo>
                <a:lnTo>
                  <a:pt x="2968637" y="1317006"/>
                </a:lnTo>
                <a:lnTo>
                  <a:pt x="2971003" y="1363163"/>
                </a:lnTo>
                <a:lnTo>
                  <a:pt x="2971797" y="1409698"/>
                </a:lnTo>
                <a:lnTo>
                  <a:pt x="2971003" y="1456233"/>
                </a:lnTo>
                <a:lnTo>
                  <a:pt x="2968637" y="1502391"/>
                </a:lnTo>
                <a:lnTo>
                  <a:pt x="2964723" y="1548149"/>
                </a:lnTo>
                <a:lnTo>
                  <a:pt x="2959286" y="1593483"/>
                </a:lnTo>
                <a:lnTo>
                  <a:pt x="2952351" y="1638370"/>
                </a:lnTo>
                <a:lnTo>
                  <a:pt x="2943941" y="1682787"/>
                </a:lnTo>
                <a:lnTo>
                  <a:pt x="2934081" y="1726710"/>
                </a:lnTo>
                <a:lnTo>
                  <a:pt x="2922796" y="1770117"/>
                </a:lnTo>
                <a:lnTo>
                  <a:pt x="2910111" y="1812985"/>
                </a:lnTo>
                <a:lnTo>
                  <a:pt x="2896049" y="1855289"/>
                </a:lnTo>
                <a:lnTo>
                  <a:pt x="2880635" y="1897008"/>
                </a:lnTo>
                <a:lnTo>
                  <a:pt x="2863894" y="1938117"/>
                </a:lnTo>
                <a:lnTo>
                  <a:pt x="2845850" y="1978593"/>
                </a:lnTo>
                <a:lnTo>
                  <a:pt x="2826528" y="2018414"/>
                </a:lnTo>
                <a:lnTo>
                  <a:pt x="2805952" y="2057556"/>
                </a:lnTo>
                <a:lnTo>
                  <a:pt x="2784146" y="2095995"/>
                </a:lnTo>
                <a:lnTo>
                  <a:pt x="2761135" y="2133709"/>
                </a:lnTo>
                <a:lnTo>
                  <a:pt x="2736943" y="2170675"/>
                </a:lnTo>
                <a:lnTo>
                  <a:pt x="2711596" y="2206869"/>
                </a:lnTo>
                <a:lnTo>
                  <a:pt x="2685117" y="2242267"/>
                </a:lnTo>
                <a:lnTo>
                  <a:pt x="2657530" y="2276848"/>
                </a:lnTo>
                <a:lnTo>
                  <a:pt x="2628861" y="2310587"/>
                </a:lnTo>
                <a:lnTo>
                  <a:pt x="2599134" y="2343461"/>
                </a:lnTo>
                <a:lnTo>
                  <a:pt x="2568373" y="2375447"/>
                </a:lnTo>
                <a:lnTo>
                  <a:pt x="2536603" y="2406523"/>
                </a:lnTo>
                <a:lnTo>
                  <a:pt x="2503848" y="2436664"/>
                </a:lnTo>
                <a:lnTo>
                  <a:pt x="2470132" y="2465847"/>
                </a:lnTo>
                <a:lnTo>
                  <a:pt x="2435481" y="2494050"/>
                </a:lnTo>
                <a:lnTo>
                  <a:pt x="2399918" y="2521248"/>
                </a:lnTo>
                <a:lnTo>
                  <a:pt x="2363468" y="2547420"/>
                </a:lnTo>
                <a:lnTo>
                  <a:pt x="2326156" y="2572541"/>
                </a:lnTo>
                <a:lnTo>
                  <a:pt x="2288006" y="2596589"/>
                </a:lnTo>
                <a:lnTo>
                  <a:pt x="2249042" y="2619539"/>
                </a:lnTo>
                <a:lnTo>
                  <a:pt x="2209290" y="2641370"/>
                </a:lnTo>
                <a:lnTo>
                  <a:pt x="2168772" y="2662058"/>
                </a:lnTo>
                <a:lnTo>
                  <a:pt x="2127515" y="2681579"/>
                </a:lnTo>
                <a:lnTo>
                  <a:pt x="2085542" y="2699910"/>
                </a:lnTo>
                <a:lnTo>
                  <a:pt x="2042877" y="2717029"/>
                </a:lnTo>
                <a:lnTo>
                  <a:pt x="1999546" y="2732911"/>
                </a:lnTo>
                <a:lnTo>
                  <a:pt x="1955573" y="2747534"/>
                </a:lnTo>
                <a:lnTo>
                  <a:pt x="1910982" y="2760875"/>
                </a:lnTo>
                <a:lnTo>
                  <a:pt x="1865797" y="2772910"/>
                </a:lnTo>
                <a:lnTo>
                  <a:pt x="1820044" y="2783616"/>
                </a:lnTo>
                <a:lnTo>
                  <a:pt x="1773746" y="2792970"/>
                </a:lnTo>
                <a:lnTo>
                  <a:pt x="1726929" y="2800948"/>
                </a:lnTo>
                <a:lnTo>
                  <a:pt x="1679616" y="2807528"/>
                </a:lnTo>
                <a:lnTo>
                  <a:pt x="1631832" y="2812686"/>
                </a:lnTo>
                <a:lnTo>
                  <a:pt x="1583601" y="2816399"/>
                </a:lnTo>
                <a:lnTo>
                  <a:pt x="1534949" y="2818644"/>
                </a:lnTo>
                <a:lnTo>
                  <a:pt x="1485898" y="2819397"/>
                </a:lnTo>
                <a:lnTo>
                  <a:pt x="1436848" y="2818644"/>
                </a:lnTo>
                <a:lnTo>
                  <a:pt x="1388195" y="2816399"/>
                </a:lnTo>
                <a:lnTo>
                  <a:pt x="1339964" y="2812686"/>
                </a:lnTo>
                <a:lnTo>
                  <a:pt x="1292180" y="2807528"/>
                </a:lnTo>
                <a:lnTo>
                  <a:pt x="1244867" y="2800948"/>
                </a:lnTo>
                <a:lnTo>
                  <a:pt x="1198049" y="2792970"/>
                </a:lnTo>
                <a:lnTo>
                  <a:pt x="1151751" y="2783616"/>
                </a:lnTo>
                <a:lnTo>
                  <a:pt x="1105998" y="2772910"/>
                </a:lnTo>
                <a:lnTo>
                  <a:pt x="1060813" y="2760875"/>
                </a:lnTo>
                <a:lnTo>
                  <a:pt x="1016222" y="2747534"/>
                </a:lnTo>
                <a:lnTo>
                  <a:pt x="972249" y="2732911"/>
                </a:lnTo>
                <a:lnTo>
                  <a:pt x="928918" y="2717029"/>
                </a:lnTo>
                <a:lnTo>
                  <a:pt x="886253" y="2699910"/>
                </a:lnTo>
                <a:lnTo>
                  <a:pt x="844280" y="2681579"/>
                </a:lnTo>
                <a:lnTo>
                  <a:pt x="803022" y="2662058"/>
                </a:lnTo>
                <a:lnTo>
                  <a:pt x="762505" y="2641370"/>
                </a:lnTo>
                <a:lnTo>
                  <a:pt x="722752" y="2619539"/>
                </a:lnTo>
                <a:lnTo>
                  <a:pt x="683789" y="2596589"/>
                </a:lnTo>
                <a:lnTo>
                  <a:pt x="645638" y="2572541"/>
                </a:lnTo>
                <a:lnTo>
                  <a:pt x="608326" y="2547420"/>
                </a:lnTo>
                <a:lnTo>
                  <a:pt x="571877" y="2521248"/>
                </a:lnTo>
                <a:lnTo>
                  <a:pt x="536314" y="2494050"/>
                </a:lnTo>
                <a:lnTo>
                  <a:pt x="501663" y="2465847"/>
                </a:lnTo>
                <a:lnTo>
                  <a:pt x="467947" y="2436664"/>
                </a:lnTo>
                <a:lnTo>
                  <a:pt x="435192" y="2406523"/>
                </a:lnTo>
                <a:lnTo>
                  <a:pt x="403422" y="2375447"/>
                </a:lnTo>
                <a:lnTo>
                  <a:pt x="372661" y="2343461"/>
                </a:lnTo>
                <a:lnTo>
                  <a:pt x="342934" y="2310587"/>
                </a:lnTo>
                <a:lnTo>
                  <a:pt x="314265" y="2276848"/>
                </a:lnTo>
                <a:lnTo>
                  <a:pt x="286679" y="2242267"/>
                </a:lnTo>
                <a:lnTo>
                  <a:pt x="260200" y="2206869"/>
                </a:lnTo>
                <a:lnTo>
                  <a:pt x="234852" y="2170675"/>
                </a:lnTo>
                <a:lnTo>
                  <a:pt x="210661" y="2133709"/>
                </a:lnTo>
                <a:lnTo>
                  <a:pt x="187650" y="2095995"/>
                </a:lnTo>
                <a:lnTo>
                  <a:pt x="165844" y="2057556"/>
                </a:lnTo>
                <a:lnTo>
                  <a:pt x="145268" y="2018414"/>
                </a:lnTo>
                <a:lnTo>
                  <a:pt x="125946" y="1978593"/>
                </a:lnTo>
                <a:lnTo>
                  <a:pt x="107902" y="1938117"/>
                </a:lnTo>
                <a:lnTo>
                  <a:pt x="91161" y="1897008"/>
                </a:lnTo>
                <a:lnTo>
                  <a:pt x="75747" y="1855289"/>
                </a:lnTo>
                <a:lnTo>
                  <a:pt x="61686" y="1812985"/>
                </a:lnTo>
                <a:lnTo>
                  <a:pt x="49000" y="1770117"/>
                </a:lnTo>
                <a:lnTo>
                  <a:pt x="37715" y="1726710"/>
                </a:lnTo>
                <a:lnTo>
                  <a:pt x="27856" y="1682787"/>
                </a:lnTo>
                <a:lnTo>
                  <a:pt x="19446" y="1638370"/>
                </a:lnTo>
                <a:lnTo>
                  <a:pt x="12511" y="1593483"/>
                </a:lnTo>
                <a:lnTo>
                  <a:pt x="7074" y="1548149"/>
                </a:lnTo>
                <a:lnTo>
                  <a:pt x="3160" y="1502391"/>
                </a:lnTo>
                <a:lnTo>
                  <a:pt x="794" y="1456233"/>
                </a:lnTo>
                <a:lnTo>
                  <a:pt x="0" y="140969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6883" y="2181224"/>
            <a:ext cx="1760855" cy="1670050"/>
          </a:xfrm>
          <a:custGeom>
            <a:avLst/>
            <a:gdLst/>
            <a:ahLst/>
            <a:cxnLst/>
            <a:rect l="l" t="t" r="r" b="b"/>
            <a:pathLst>
              <a:path w="1760854" h="1670050">
                <a:moveTo>
                  <a:pt x="1554004" y="1669843"/>
                </a:moveTo>
                <a:lnTo>
                  <a:pt x="1583854" y="1627935"/>
                </a:lnTo>
                <a:lnTo>
                  <a:pt x="1611473" y="1584862"/>
                </a:lnTo>
                <a:lnTo>
                  <a:pt x="1636835" y="1540704"/>
                </a:lnTo>
                <a:lnTo>
                  <a:pt x="1659912" y="1495543"/>
                </a:lnTo>
                <a:lnTo>
                  <a:pt x="1680676" y="1449459"/>
                </a:lnTo>
                <a:lnTo>
                  <a:pt x="1699101" y="1402533"/>
                </a:lnTo>
                <a:lnTo>
                  <a:pt x="1715158" y="1354846"/>
                </a:lnTo>
                <a:lnTo>
                  <a:pt x="1728820" y="1306479"/>
                </a:lnTo>
                <a:lnTo>
                  <a:pt x="1740059" y="1257513"/>
                </a:lnTo>
                <a:lnTo>
                  <a:pt x="1748849" y="1208029"/>
                </a:lnTo>
                <a:lnTo>
                  <a:pt x="1755161" y="1158107"/>
                </a:lnTo>
                <a:lnTo>
                  <a:pt x="1758969" y="1107828"/>
                </a:lnTo>
                <a:lnTo>
                  <a:pt x="1760244" y="1057274"/>
                </a:lnTo>
                <a:lnTo>
                  <a:pt x="1759158" y="1010174"/>
                </a:lnTo>
                <a:lnTo>
                  <a:pt x="1755930" y="963602"/>
                </a:lnTo>
                <a:lnTo>
                  <a:pt x="1750606" y="917601"/>
                </a:lnTo>
                <a:lnTo>
                  <a:pt x="1743231" y="872214"/>
                </a:lnTo>
                <a:lnTo>
                  <a:pt x="1733850" y="827484"/>
                </a:lnTo>
                <a:lnTo>
                  <a:pt x="1722508" y="783453"/>
                </a:lnTo>
                <a:lnTo>
                  <a:pt x="1709252" y="740166"/>
                </a:lnTo>
                <a:lnTo>
                  <a:pt x="1694125" y="697664"/>
                </a:lnTo>
                <a:lnTo>
                  <a:pt x="1677174" y="655992"/>
                </a:lnTo>
                <a:lnTo>
                  <a:pt x="1658444" y="615190"/>
                </a:lnTo>
                <a:lnTo>
                  <a:pt x="1637980" y="575304"/>
                </a:lnTo>
                <a:lnTo>
                  <a:pt x="1615827" y="536375"/>
                </a:lnTo>
                <a:lnTo>
                  <a:pt x="1592032" y="498446"/>
                </a:lnTo>
                <a:lnTo>
                  <a:pt x="1566638" y="461561"/>
                </a:lnTo>
                <a:lnTo>
                  <a:pt x="1539692" y="425763"/>
                </a:lnTo>
                <a:lnTo>
                  <a:pt x="1511238" y="391094"/>
                </a:lnTo>
                <a:lnTo>
                  <a:pt x="1481323" y="357597"/>
                </a:lnTo>
                <a:lnTo>
                  <a:pt x="1449991" y="325315"/>
                </a:lnTo>
                <a:lnTo>
                  <a:pt x="1417288" y="294292"/>
                </a:lnTo>
                <a:lnTo>
                  <a:pt x="1383259" y="264570"/>
                </a:lnTo>
                <a:lnTo>
                  <a:pt x="1347949" y="236192"/>
                </a:lnTo>
                <a:lnTo>
                  <a:pt x="1311404" y="209202"/>
                </a:lnTo>
                <a:lnTo>
                  <a:pt x="1273669" y="183641"/>
                </a:lnTo>
                <a:lnTo>
                  <a:pt x="1234790" y="159553"/>
                </a:lnTo>
                <a:lnTo>
                  <a:pt x="1194811" y="136981"/>
                </a:lnTo>
                <a:lnTo>
                  <a:pt x="1153778" y="115968"/>
                </a:lnTo>
                <a:lnTo>
                  <a:pt x="1111736" y="96558"/>
                </a:lnTo>
                <a:lnTo>
                  <a:pt x="1068731" y="78791"/>
                </a:lnTo>
                <a:lnTo>
                  <a:pt x="1024808" y="62713"/>
                </a:lnTo>
                <a:lnTo>
                  <a:pt x="980013" y="48365"/>
                </a:lnTo>
                <a:lnTo>
                  <a:pt x="934390" y="35791"/>
                </a:lnTo>
                <a:lnTo>
                  <a:pt x="887985" y="25034"/>
                </a:lnTo>
                <a:lnTo>
                  <a:pt x="840843" y="16136"/>
                </a:lnTo>
                <a:lnTo>
                  <a:pt x="793010" y="9141"/>
                </a:lnTo>
                <a:lnTo>
                  <a:pt x="744531" y="4091"/>
                </a:lnTo>
                <a:lnTo>
                  <a:pt x="695450" y="1030"/>
                </a:lnTo>
                <a:lnTo>
                  <a:pt x="645815" y="0"/>
                </a:lnTo>
                <a:lnTo>
                  <a:pt x="596299" y="1017"/>
                </a:lnTo>
                <a:lnTo>
                  <a:pt x="547032" y="4111"/>
                </a:lnTo>
                <a:lnTo>
                  <a:pt x="498082" y="9261"/>
                </a:lnTo>
                <a:lnTo>
                  <a:pt x="449517" y="16445"/>
                </a:lnTo>
                <a:lnTo>
                  <a:pt x="401404" y="25642"/>
                </a:lnTo>
                <a:lnTo>
                  <a:pt x="353813" y="36831"/>
                </a:lnTo>
                <a:lnTo>
                  <a:pt x="306811" y="49992"/>
                </a:lnTo>
                <a:lnTo>
                  <a:pt x="260466" y="65102"/>
                </a:lnTo>
                <a:lnTo>
                  <a:pt x="214845" y="82141"/>
                </a:lnTo>
                <a:lnTo>
                  <a:pt x="170018" y="101088"/>
                </a:lnTo>
                <a:lnTo>
                  <a:pt x="126052" y="121922"/>
                </a:lnTo>
                <a:lnTo>
                  <a:pt x="83015" y="144621"/>
                </a:lnTo>
                <a:lnTo>
                  <a:pt x="40975" y="169164"/>
                </a:lnTo>
                <a:lnTo>
                  <a:pt x="0" y="195530"/>
                </a:lnTo>
                <a:lnTo>
                  <a:pt x="1554004" y="166984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8136" y="2625802"/>
            <a:ext cx="1760855" cy="1670050"/>
          </a:xfrm>
          <a:custGeom>
            <a:avLst/>
            <a:gdLst/>
            <a:ahLst/>
            <a:cxnLst/>
            <a:rect l="l" t="t" r="r" b="b"/>
            <a:pathLst>
              <a:path w="1760855" h="1670050">
                <a:moveTo>
                  <a:pt x="206237" y="0"/>
                </a:moveTo>
                <a:lnTo>
                  <a:pt x="176387" y="41906"/>
                </a:lnTo>
                <a:lnTo>
                  <a:pt x="148767" y="84978"/>
                </a:lnTo>
                <a:lnTo>
                  <a:pt x="123405" y="129135"/>
                </a:lnTo>
                <a:lnTo>
                  <a:pt x="100328" y="174296"/>
                </a:lnTo>
                <a:lnTo>
                  <a:pt x="79564" y="220380"/>
                </a:lnTo>
                <a:lnTo>
                  <a:pt x="61140" y="267306"/>
                </a:lnTo>
                <a:lnTo>
                  <a:pt x="45084" y="314992"/>
                </a:lnTo>
                <a:lnTo>
                  <a:pt x="31422" y="363359"/>
                </a:lnTo>
                <a:lnTo>
                  <a:pt x="20183" y="412326"/>
                </a:lnTo>
                <a:lnTo>
                  <a:pt x="11394" y="461811"/>
                </a:lnTo>
                <a:lnTo>
                  <a:pt x="5082" y="511733"/>
                </a:lnTo>
                <a:lnTo>
                  <a:pt x="1275" y="562012"/>
                </a:lnTo>
                <a:lnTo>
                  <a:pt x="0" y="612566"/>
                </a:lnTo>
                <a:lnTo>
                  <a:pt x="1096" y="659666"/>
                </a:lnTo>
                <a:lnTo>
                  <a:pt x="4333" y="706239"/>
                </a:lnTo>
                <a:lnTo>
                  <a:pt x="9666" y="752241"/>
                </a:lnTo>
                <a:lnTo>
                  <a:pt x="17048" y="797630"/>
                </a:lnTo>
                <a:lnTo>
                  <a:pt x="26436" y="842362"/>
                </a:lnTo>
                <a:lnTo>
                  <a:pt x="37783" y="886395"/>
                </a:lnTo>
                <a:lnTo>
                  <a:pt x="51044" y="929685"/>
                </a:lnTo>
                <a:lnTo>
                  <a:pt x="66174" y="972190"/>
                </a:lnTo>
                <a:lnTo>
                  <a:pt x="83128" y="1013866"/>
                </a:lnTo>
                <a:lnTo>
                  <a:pt x="101861" y="1054671"/>
                </a:lnTo>
                <a:lnTo>
                  <a:pt x="122327" y="1094562"/>
                </a:lnTo>
                <a:lnTo>
                  <a:pt x="144481" y="1133495"/>
                </a:lnTo>
                <a:lnTo>
                  <a:pt x="168278" y="1171428"/>
                </a:lnTo>
                <a:lnTo>
                  <a:pt x="193672" y="1208318"/>
                </a:lnTo>
                <a:lnTo>
                  <a:pt x="220619" y="1244121"/>
                </a:lnTo>
                <a:lnTo>
                  <a:pt x="249072" y="1278796"/>
                </a:lnTo>
                <a:lnTo>
                  <a:pt x="278987" y="1312297"/>
                </a:lnTo>
                <a:lnTo>
                  <a:pt x="310319" y="1344584"/>
                </a:lnTo>
                <a:lnTo>
                  <a:pt x="343022" y="1375612"/>
                </a:lnTo>
                <a:lnTo>
                  <a:pt x="377051" y="1405339"/>
                </a:lnTo>
                <a:lnTo>
                  <a:pt x="412361" y="1433722"/>
                </a:lnTo>
                <a:lnTo>
                  <a:pt x="448906" y="1460718"/>
                </a:lnTo>
                <a:lnTo>
                  <a:pt x="486641" y="1486284"/>
                </a:lnTo>
                <a:lnTo>
                  <a:pt x="525521" y="1510376"/>
                </a:lnTo>
                <a:lnTo>
                  <a:pt x="565501" y="1532952"/>
                </a:lnTo>
                <a:lnTo>
                  <a:pt x="606535" y="1553970"/>
                </a:lnTo>
                <a:lnTo>
                  <a:pt x="648579" y="1573385"/>
                </a:lnTo>
                <a:lnTo>
                  <a:pt x="691586" y="1591155"/>
                </a:lnTo>
                <a:lnTo>
                  <a:pt x="735512" y="1607237"/>
                </a:lnTo>
                <a:lnTo>
                  <a:pt x="780312" y="1621588"/>
                </a:lnTo>
                <a:lnTo>
                  <a:pt x="825940" y="1634165"/>
                </a:lnTo>
                <a:lnTo>
                  <a:pt x="872350" y="1644925"/>
                </a:lnTo>
                <a:lnTo>
                  <a:pt x="919498" y="1653825"/>
                </a:lnTo>
                <a:lnTo>
                  <a:pt x="967339" y="1660822"/>
                </a:lnTo>
                <a:lnTo>
                  <a:pt x="1015826" y="1665873"/>
                </a:lnTo>
                <a:lnTo>
                  <a:pt x="1064916" y="1668935"/>
                </a:lnTo>
                <a:lnTo>
                  <a:pt x="1114562" y="1669965"/>
                </a:lnTo>
                <a:lnTo>
                  <a:pt x="1164050" y="1668922"/>
                </a:lnTo>
                <a:lnTo>
                  <a:pt x="1213293" y="1665806"/>
                </a:lnTo>
                <a:lnTo>
                  <a:pt x="1262223" y="1660638"/>
                </a:lnTo>
                <a:lnTo>
                  <a:pt x="1310771" y="1653439"/>
                </a:lnTo>
                <a:lnTo>
                  <a:pt x="1358870" y="1644229"/>
                </a:lnTo>
                <a:lnTo>
                  <a:pt x="1406450" y="1633030"/>
                </a:lnTo>
                <a:lnTo>
                  <a:pt x="1453444" y="1619862"/>
                </a:lnTo>
                <a:lnTo>
                  <a:pt x="1499783" y="1604746"/>
                </a:lnTo>
                <a:lnTo>
                  <a:pt x="1545399" y="1587702"/>
                </a:lnTo>
                <a:lnTo>
                  <a:pt x="1590223" y="1568753"/>
                </a:lnTo>
                <a:lnTo>
                  <a:pt x="1634188" y="1547917"/>
                </a:lnTo>
                <a:lnTo>
                  <a:pt x="1677225" y="1525217"/>
                </a:lnTo>
                <a:lnTo>
                  <a:pt x="1719265" y="1500673"/>
                </a:lnTo>
                <a:lnTo>
                  <a:pt x="1760241" y="1474305"/>
                </a:lnTo>
                <a:lnTo>
                  <a:pt x="20623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" y="1676400"/>
            <a:ext cx="3352800" cy="449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08112" y="5576887"/>
            <a:ext cx="2383155" cy="40195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45719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359"/>
              </a:spcBef>
            </a:pP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W.E.B.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Du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Bois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91200" y="3810000"/>
            <a:ext cx="2514600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0" y="1905000"/>
            <a:ext cx="2286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91200" y="4724400"/>
            <a:ext cx="3048000" cy="1452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106044"/>
            <a:ext cx="8104505" cy="602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ts val="1910"/>
              </a:lnSpc>
              <a:spcBef>
                <a:spcPts val="100"/>
              </a:spcBef>
            </a:pPr>
            <a:r>
              <a:rPr sz="1600" b="1" spc="15" dirty="0">
                <a:latin typeface="Times New Roman"/>
                <a:cs typeface="Times New Roman"/>
              </a:rPr>
              <a:t>Lesson </a:t>
            </a:r>
            <a:r>
              <a:rPr sz="1600" b="1" spc="-10" dirty="0">
                <a:latin typeface="Times New Roman"/>
                <a:cs typeface="Times New Roman"/>
              </a:rPr>
              <a:t>Three </a:t>
            </a:r>
            <a:r>
              <a:rPr sz="1600" b="1" spc="-5" dirty="0">
                <a:latin typeface="Times New Roman"/>
                <a:cs typeface="Times New Roman"/>
              </a:rPr>
              <a:t>(SS8H7c) </a:t>
            </a:r>
            <a:r>
              <a:rPr sz="1600" b="1" dirty="0">
                <a:latin typeface="Times New Roman"/>
                <a:cs typeface="Times New Roman"/>
              </a:rPr>
              <a:t>– </a:t>
            </a:r>
            <a:r>
              <a:rPr sz="1600" b="1" spc="25" dirty="0">
                <a:latin typeface="Times New Roman"/>
                <a:cs typeface="Times New Roman"/>
              </a:rPr>
              <a:t>The </a:t>
            </a:r>
            <a:r>
              <a:rPr sz="1600" b="1" spc="-5" dirty="0">
                <a:latin typeface="Times New Roman"/>
                <a:cs typeface="Times New Roman"/>
              </a:rPr>
              <a:t>student </a:t>
            </a:r>
            <a:r>
              <a:rPr sz="1600" b="1" spc="-20" dirty="0">
                <a:latin typeface="Times New Roman"/>
                <a:cs typeface="Times New Roman"/>
              </a:rPr>
              <a:t>will </a:t>
            </a:r>
            <a:r>
              <a:rPr sz="1600" i="1" spc="-110" dirty="0">
                <a:solidFill>
                  <a:srgbClr val="FF3300"/>
                </a:solidFill>
                <a:latin typeface="Times New Roman"/>
                <a:cs typeface="Times New Roman"/>
              </a:rPr>
              <a:t>explain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spc="-15" dirty="0">
                <a:latin typeface="Times New Roman"/>
                <a:cs typeface="Times New Roman"/>
              </a:rPr>
              <a:t>roles </a:t>
            </a:r>
            <a:r>
              <a:rPr sz="1600" b="1" spc="-10" dirty="0">
                <a:latin typeface="Times New Roman"/>
                <a:cs typeface="Times New Roman"/>
              </a:rPr>
              <a:t>of </a:t>
            </a:r>
            <a:r>
              <a:rPr sz="1600" b="1" spc="-20" dirty="0">
                <a:latin typeface="Times New Roman"/>
                <a:cs typeface="Times New Roman"/>
              </a:rPr>
              <a:t>Booker </a:t>
            </a:r>
            <a:r>
              <a:rPr sz="1600" b="1" spc="-30" dirty="0">
                <a:latin typeface="Times New Roman"/>
                <a:cs typeface="Times New Roman"/>
              </a:rPr>
              <a:t>T.</a:t>
            </a:r>
            <a:r>
              <a:rPr sz="1600" b="1" spc="-28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Washington,</a:t>
            </a:r>
            <a:endParaRPr sz="1600" dirty="0">
              <a:latin typeface="Times New Roman"/>
              <a:cs typeface="Times New Roman"/>
            </a:endParaRPr>
          </a:p>
          <a:p>
            <a:pPr marL="1133475">
              <a:lnSpc>
                <a:spcPts val="1910"/>
              </a:lnSpc>
            </a:pPr>
            <a:r>
              <a:rPr sz="1600" b="1" spc="-30" dirty="0">
                <a:latin typeface="Times New Roman"/>
                <a:cs typeface="Times New Roman"/>
              </a:rPr>
              <a:t>W.E.B. </a:t>
            </a:r>
            <a:r>
              <a:rPr sz="1600" b="1" spc="40" dirty="0">
                <a:latin typeface="Times New Roman"/>
                <a:cs typeface="Times New Roman"/>
              </a:rPr>
              <a:t>Du </a:t>
            </a:r>
            <a:r>
              <a:rPr sz="1600" b="1" spc="20" dirty="0" err="1">
                <a:latin typeface="Times New Roman"/>
                <a:cs typeface="Times New Roman"/>
              </a:rPr>
              <a:t>Bois</a:t>
            </a:r>
            <a:r>
              <a:rPr sz="1600" b="1" spc="20" dirty="0">
                <a:latin typeface="Times New Roman"/>
                <a:cs typeface="Times New Roman"/>
              </a:rPr>
              <a:t>,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and </a:t>
            </a:r>
            <a:r>
              <a:rPr sz="1600" b="1" spc="-15" dirty="0">
                <a:latin typeface="Times New Roman"/>
                <a:cs typeface="Times New Roman"/>
              </a:rPr>
              <a:t>Alonzo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Times New Roman"/>
                <a:cs typeface="Times New Roman"/>
              </a:rPr>
              <a:t>Herndon</a:t>
            </a:r>
            <a:endParaRPr sz="1600" dirty="0">
              <a:latin typeface="Times New Roman"/>
              <a:cs typeface="Times New Roman"/>
            </a:endParaRPr>
          </a:p>
          <a:p>
            <a:pPr marL="1012190">
              <a:lnSpc>
                <a:spcPct val="100000"/>
              </a:lnSpc>
              <a:spcBef>
                <a:spcPts val="1005"/>
              </a:spcBef>
            </a:pPr>
            <a:r>
              <a:rPr sz="2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AFRICAN-AMERICANS </a:t>
            </a:r>
            <a:r>
              <a:rPr sz="24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SUCCESS</a:t>
            </a:r>
            <a:r>
              <a:rPr sz="24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STORIES!!!</a:t>
            </a:r>
            <a:endParaRPr sz="2400" dirty="0">
              <a:latin typeface="Times New Roman"/>
              <a:cs typeface="Times New Roman"/>
            </a:endParaRPr>
          </a:p>
          <a:p>
            <a:pPr marL="366395" marR="5080" algn="ctr">
              <a:lnSpc>
                <a:spcPts val="2600"/>
              </a:lnSpc>
              <a:spcBef>
                <a:spcPts val="240"/>
              </a:spcBef>
            </a:pP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Despite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discrimination,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several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African-Americans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achieved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great  </a:t>
            </a:r>
            <a:r>
              <a:rPr sz="2200" b="1" spc="45" dirty="0">
                <a:solidFill>
                  <a:srgbClr val="FF3300"/>
                </a:solidFill>
                <a:latin typeface="Times New Roman"/>
                <a:cs typeface="Times New Roman"/>
              </a:rPr>
              <a:t>success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during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70" dirty="0">
                <a:solidFill>
                  <a:srgbClr val="FF4C00"/>
                </a:solidFill>
                <a:latin typeface="Arial"/>
                <a:cs typeface="Arial"/>
              </a:rPr>
              <a:t>“</a:t>
            </a:r>
            <a:r>
              <a:rPr sz="2200" b="1" spc="70" dirty="0">
                <a:solidFill>
                  <a:srgbClr val="FF3300"/>
                </a:solidFill>
                <a:latin typeface="Times New Roman"/>
                <a:cs typeface="Times New Roman"/>
              </a:rPr>
              <a:t>New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South</a:t>
            </a:r>
            <a:r>
              <a:rPr sz="2200" b="1" spc="-25" dirty="0">
                <a:solidFill>
                  <a:srgbClr val="FF4C00"/>
                </a:solidFill>
                <a:latin typeface="Arial"/>
                <a:cs typeface="Arial"/>
              </a:rPr>
              <a:t>”</a:t>
            </a:r>
            <a:r>
              <a:rPr sz="2200" b="1" spc="-150" dirty="0">
                <a:solidFill>
                  <a:srgbClr val="FF4C00"/>
                </a:solidFill>
                <a:latin typeface="Arial"/>
                <a:cs typeface="Arial"/>
              </a:rPr>
              <a:t> </a:t>
            </a:r>
            <a:r>
              <a:rPr sz="2200" b="1" spc="-100" dirty="0">
                <a:solidFill>
                  <a:srgbClr val="FF3300"/>
                </a:solidFill>
                <a:latin typeface="Times New Roman"/>
                <a:cs typeface="Times New Roman"/>
              </a:rPr>
              <a:t>era:</a:t>
            </a:r>
            <a:endParaRPr sz="2200" dirty="0">
              <a:latin typeface="Times New Roman"/>
              <a:cs typeface="Times New Roman"/>
            </a:endParaRPr>
          </a:p>
          <a:p>
            <a:pPr marL="1330960">
              <a:lnSpc>
                <a:spcPts val="2355"/>
              </a:lnSpc>
            </a:pPr>
            <a:r>
              <a:rPr sz="2200" b="1" u="sng" spc="-15" dirty="0">
                <a:solidFill>
                  <a:srgbClr val="FF3300"/>
                </a:solidFill>
                <a:uFill>
                  <a:solidFill>
                    <a:srgbClr val="FF4C00"/>
                  </a:solidFill>
                </a:uFill>
                <a:latin typeface="Times New Roman"/>
                <a:cs typeface="Times New Roman"/>
              </a:rPr>
              <a:t>Alonzo</a:t>
            </a:r>
            <a:r>
              <a:rPr sz="2200" b="1" u="sng" spc="-5" dirty="0">
                <a:solidFill>
                  <a:srgbClr val="FF3300"/>
                </a:solidFill>
                <a:uFill>
                  <a:solidFill>
                    <a:srgbClr val="FF4C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spc="15" dirty="0">
                <a:solidFill>
                  <a:srgbClr val="FF3300"/>
                </a:solidFill>
                <a:uFill>
                  <a:solidFill>
                    <a:srgbClr val="FF4C00"/>
                  </a:solidFill>
                </a:uFill>
                <a:latin typeface="Times New Roman"/>
                <a:cs typeface="Times New Roman"/>
              </a:rPr>
              <a:t>Herndon</a:t>
            </a:r>
            <a:endParaRPr sz="2200" dirty="0">
              <a:latin typeface="Times New Roman"/>
              <a:cs typeface="Times New Roman"/>
            </a:endParaRPr>
          </a:p>
          <a:p>
            <a:pPr marL="152400" indent="-139700">
              <a:lnSpc>
                <a:spcPts val="2520"/>
              </a:lnSpc>
              <a:spcBef>
                <a:spcPts val="12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Born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slave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</a:t>
            </a:r>
            <a:r>
              <a:rPr sz="2200" b="1" spc="8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114" dirty="0">
                <a:solidFill>
                  <a:srgbClr val="FF3300"/>
                </a:solidFill>
                <a:latin typeface="Times New Roman"/>
                <a:cs typeface="Times New Roman"/>
              </a:rPr>
              <a:t>1858</a:t>
            </a:r>
            <a:endParaRPr sz="2200" dirty="0">
              <a:latin typeface="Times New Roman"/>
              <a:cs typeface="Times New Roman"/>
            </a:endParaRPr>
          </a:p>
          <a:p>
            <a:pPr marL="152400" marR="4291965" indent="-139700">
              <a:lnSpc>
                <a:spcPts val="2600"/>
              </a:lnSpc>
              <a:buFont typeface="Arial"/>
              <a:buChar char="•"/>
              <a:tabLst>
                <a:tab pos="181610" algn="l"/>
              </a:tabLst>
            </a:pP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Became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barber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114" dirty="0">
                <a:solidFill>
                  <a:srgbClr val="FF3300"/>
                </a:solidFill>
                <a:latin typeface="Times New Roman"/>
                <a:cs typeface="Times New Roman"/>
              </a:rPr>
              <a:t>1883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for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an 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exclusively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white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clientele</a:t>
            </a:r>
            <a:endParaRPr sz="2200" dirty="0">
              <a:latin typeface="Times New Roman"/>
              <a:cs typeface="Times New Roman"/>
            </a:endParaRPr>
          </a:p>
          <a:p>
            <a:pPr marL="152400" marR="3967479" indent="-139700" algn="just">
              <a:lnSpc>
                <a:spcPts val="2600"/>
              </a:lnSpc>
              <a:spcBef>
                <a:spcPts val="20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Became </a:t>
            </a:r>
            <a:r>
              <a:rPr sz="2200" b="1" spc="50" dirty="0">
                <a:solidFill>
                  <a:srgbClr val="FF3300"/>
                </a:solidFill>
                <a:latin typeface="Times New Roman"/>
                <a:cs typeface="Times New Roman"/>
              </a:rPr>
              <a:t>so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successful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as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barber 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that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he used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his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earnings to</a:t>
            </a:r>
            <a:r>
              <a:rPr sz="2200" b="1" spc="-9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make 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several </a:t>
            </a:r>
            <a:r>
              <a:rPr sz="22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real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estate</a:t>
            </a:r>
            <a:r>
              <a:rPr sz="2200" b="1" spc="9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purchases</a:t>
            </a:r>
            <a:endParaRPr sz="2200" dirty="0">
              <a:latin typeface="Times New Roman"/>
              <a:cs typeface="Times New Roman"/>
            </a:endParaRPr>
          </a:p>
          <a:p>
            <a:pPr marL="152400" marR="3557270" indent="-139700" algn="just">
              <a:lnSpc>
                <a:spcPts val="2600"/>
              </a:lnSpc>
              <a:buFont typeface="Arial"/>
              <a:buChar char="•"/>
              <a:tabLst>
                <a:tab pos="181610" algn="l"/>
              </a:tabLst>
            </a:pP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Bought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failing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mutual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aid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associa- 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tion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90" dirty="0">
                <a:solidFill>
                  <a:srgbClr val="FF3300"/>
                </a:solidFill>
                <a:latin typeface="Times New Roman"/>
                <a:cs typeface="Times New Roman"/>
              </a:rPr>
              <a:t>1905,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turned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it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into </a:t>
            </a:r>
            <a:r>
              <a:rPr sz="2200" i="1" spc="-75" dirty="0">
                <a:solidFill>
                  <a:srgbClr val="FF3300"/>
                </a:solidFill>
                <a:latin typeface="Times New Roman"/>
                <a:cs typeface="Times New Roman"/>
              </a:rPr>
              <a:t>Atlanta  </a:t>
            </a:r>
            <a:r>
              <a:rPr sz="2200" i="1" spc="-95" dirty="0">
                <a:solidFill>
                  <a:srgbClr val="FF3300"/>
                </a:solidFill>
                <a:latin typeface="Times New Roman"/>
                <a:cs typeface="Times New Roman"/>
              </a:rPr>
              <a:t>Life </a:t>
            </a:r>
            <a:r>
              <a:rPr sz="2200" i="1" spc="-185" dirty="0">
                <a:solidFill>
                  <a:srgbClr val="FF3300"/>
                </a:solidFill>
                <a:latin typeface="Times New Roman"/>
                <a:cs typeface="Times New Roman"/>
              </a:rPr>
              <a:t>Insurance</a:t>
            </a:r>
            <a:r>
              <a:rPr sz="2200" b="1" spc="-185" dirty="0">
                <a:solidFill>
                  <a:srgbClr val="FF3300"/>
                </a:solidFill>
                <a:latin typeface="Times New Roman"/>
                <a:cs typeface="Times New Roman"/>
              </a:rPr>
              <a:t>,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multi-million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dollar</a:t>
            </a:r>
            <a:endParaRPr sz="2200" dirty="0">
              <a:latin typeface="Times New Roman"/>
              <a:cs typeface="Times New Roman"/>
            </a:endParaRPr>
          </a:p>
          <a:p>
            <a:pPr marL="152400">
              <a:lnSpc>
                <a:spcPts val="2620"/>
              </a:lnSpc>
            </a:pP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life insurance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company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for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blacks.</a:t>
            </a:r>
            <a:endParaRPr sz="2200" dirty="0">
              <a:latin typeface="Times New Roman"/>
              <a:cs typeface="Times New Roman"/>
            </a:endParaRPr>
          </a:p>
          <a:p>
            <a:pPr marL="152400" marR="3409315" indent="-139700">
              <a:lnSpc>
                <a:spcPts val="2600"/>
              </a:lnSpc>
              <a:spcBef>
                <a:spcPts val="38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By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time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he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died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90" dirty="0">
                <a:solidFill>
                  <a:srgbClr val="FF3300"/>
                </a:solidFill>
                <a:latin typeface="Times New Roman"/>
                <a:cs typeface="Times New Roman"/>
              </a:rPr>
              <a:t>1927,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he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 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Atlanta</a:t>
            </a:r>
            <a:r>
              <a:rPr sz="2200" b="1" spc="15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s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wealthiest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African-American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5409" y="1252220"/>
            <a:ext cx="3358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4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Bourbon</a:t>
            </a:r>
            <a:r>
              <a:rPr sz="240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Redeemers: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819" y="106044"/>
            <a:ext cx="7767320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n-US" sz="1600" spc="15" dirty="0"/>
              <a:t>Identify the ways individuals, groups, and events attempted to shape the New South; include the Bourbon Triumvirate, Henry Grady, International Cotton Expositions, and Tom Watson and the Populists.</a:t>
            </a:r>
            <a:endParaRPr lang="en-US" sz="1600" dirty="0"/>
          </a:p>
        </p:txBody>
      </p:sp>
      <p:sp>
        <p:nvSpPr>
          <p:cNvPr id="4" name="object 4"/>
          <p:cNvSpPr/>
          <p:nvPr/>
        </p:nvSpPr>
        <p:spPr>
          <a:xfrm>
            <a:off x="42672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21365" y="104229"/>
                </a:lnTo>
                <a:lnTo>
                  <a:pt x="80861" y="62394"/>
                </a:lnTo>
                <a:lnTo>
                  <a:pt x="122751" y="44636"/>
                </a:lnTo>
                <a:lnTo>
                  <a:pt x="171584" y="29404"/>
                </a:lnTo>
                <a:lnTo>
                  <a:pt x="226499" y="17010"/>
                </a:lnTo>
                <a:lnTo>
                  <a:pt x="286631" y="7769"/>
                </a:lnTo>
                <a:lnTo>
                  <a:pt x="351119" y="1994"/>
                </a:lnTo>
                <a:lnTo>
                  <a:pt x="419099" y="0"/>
                </a:lnTo>
                <a:lnTo>
                  <a:pt x="487080" y="1994"/>
                </a:lnTo>
                <a:lnTo>
                  <a:pt x="551567" y="7769"/>
                </a:lnTo>
                <a:lnTo>
                  <a:pt x="611700" y="17010"/>
                </a:lnTo>
                <a:lnTo>
                  <a:pt x="666614" y="29404"/>
                </a:lnTo>
                <a:lnTo>
                  <a:pt x="715448" y="44636"/>
                </a:lnTo>
                <a:lnTo>
                  <a:pt x="757337" y="62394"/>
                </a:lnTo>
                <a:lnTo>
                  <a:pt x="791420" y="82363"/>
                </a:lnTo>
                <a:lnTo>
                  <a:pt x="832714" y="127679"/>
                </a:lnTo>
                <a:lnTo>
                  <a:pt x="838199" y="152399"/>
                </a:lnTo>
                <a:lnTo>
                  <a:pt x="832714" y="177119"/>
                </a:lnTo>
                <a:lnTo>
                  <a:pt x="791420" y="222436"/>
                </a:lnTo>
                <a:lnTo>
                  <a:pt x="757337" y="242405"/>
                </a:lnTo>
                <a:lnTo>
                  <a:pt x="715448" y="260162"/>
                </a:lnTo>
                <a:lnTo>
                  <a:pt x="666614" y="275395"/>
                </a:lnTo>
                <a:lnTo>
                  <a:pt x="611700" y="287789"/>
                </a:lnTo>
                <a:lnTo>
                  <a:pt x="551567" y="297030"/>
                </a:lnTo>
                <a:lnTo>
                  <a:pt x="487080" y="302804"/>
                </a:lnTo>
                <a:lnTo>
                  <a:pt x="419099" y="304799"/>
                </a:lnTo>
                <a:lnTo>
                  <a:pt x="351119" y="302804"/>
                </a:lnTo>
                <a:lnTo>
                  <a:pt x="286631" y="297030"/>
                </a:lnTo>
                <a:lnTo>
                  <a:pt x="226499" y="287789"/>
                </a:lnTo>
                <a:lnTo>
                  <a:pt x="171584" y="275395"/>
                </a:lnTo>
                <a:lnTo>
                  <a:pt x="122751" y="260162"/>
                </a:lnTo>
                <a:lnTo>
                  <a:pt x="80861" y="242405"/>
                </a:lnTo>
                <a:lnTo>
                  <a:pt x="46779" y="222436"/>
                </a:lnTo>
                <a:lnTo>
                  <a:pt x="5485" y="177119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1752600"/>
            <a:ext cx="1470025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8200" y="3276600"/>
            <a:ext cx="1524000" cy="304800"/>
          </a:xfrm>
          <a:prstGeom prst="rect">
            <a:avLst/>
          </a:prstGeom>
          <a:solidFill>
            <a:srgbClr val="CBCBCB"/>
          </a:solidFill>
        </p:spPr>
        <p:txBody>
          <a:bodyPr vert="horz" wrap="square" lIns="0" tIns="4572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360"/>
              </a:spcBef>
            </a:pPr>
            <a:r>
              <a:rPr sz="1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Joseph </a:t>
            </a:r>
            <a:r>
              <a:rPr sz="14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E.</a:t>
            </a:r>
            <a:r>
              <a:rPr sz="1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Brown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10400" y="1752600"/>
            <a:ext cx="15240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10400" y="3200400"/>
            <a:ext cx="1524000" cy="290830"/>
          </a:xfrm>
          <a:prstGeom prst="rect">
            <a:avLst/>
          </a:prstGeom>
          <a:solidFill>
            <a:srgbClr val="CBCBCB"/>
          </a:solidFill>
        </p:spPr>
        <p:txBody>
          <a:bodyPr vert="horz" wrap="square" lIns="0" tIns="4572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360"/>
              </a:spcBef>
            </a:pPr>
            <a:r>
              <a:rPr sz="13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Alfred </a:t>
            </a:r>
            <a:r>
              <a:rPr sz="1300" b="1" spc="60" dirty="0">
                <a:solidFill>
                  <a:srgbClr val="FF3300"/>
                </a:solidFill>
                <a:latin typeface="Times New Roman"/>
                <a:cs typeface="Times New Roman"/>
              </a:rPr>
              <a:t>H.</a:t>
            </a:r>
            <a:r>
              <a:rPr sz="13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Colquitt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79850" y="1752600"/>
            <a:ext cx="1530350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79850" y="3200400"/>
            <a:ext cx="1524000" cy="304800"/>
          </a:xfrm>
          <a:prstGeom prst="rect">
            <a:avLst/>
          </a:prstGeom>
          <a:solidFill>
            <a:srgbClr val="CBCBCB"/>
          </a:solidFill>
        </p:spPr>
        <p:txBody>
          <a:bodyPr vert="horz" wrap="square" lIns="0" tIns="45720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360"/>
              </a:spcBef>
            </a:pPr>
            <a:r>
              <a:rPr sz="14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John </a:t>
            </a:r>
            <a:r>
              <a:rPr sz="14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B.</a:t>
            </a:r>
            <a:r>
              <a:rPr sz="14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Gordon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4939" y="3870960"/>
            <a:ext cx="2864485" cy="234315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4300" indent="-101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Civil </a:t>
            </a:r>
            <a:r>
              <a:rPr sz="1600" b="1" spc="-160" dirty="0">
                <a:solidFill>
                  <a:srgbClr val="FF3300"/>
                </a:solidFill>
                <a:latin typeface="Times New Roman"/>
                <a:cs typeface="Times New Roman"/>
              </a:rPr>
              <a:t>War </a:t>
            </a:r>
            <a:r>
              <a:rPr lang="en-US" sz="1600" b="1" spc="-16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Governor </a:t>
            </a:r>
            <a:r>
              <a:rPr sz="1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of</a:t>
            </a:r>
            <a:r>
              <a:rPr sz="1600" b="1" spc="2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Georgia</a:t>
            </a:r>
            <a:endParaRPr sz="1600" dirty="0">
              <a:latin typeface="Times New Roman"/>
              <a:cs typeface="Times New Roman"/>
            </a:endParaRPr>
          </a:p>
          <a:p>
            <a:pPr marL="114300" marR="5080" indent="-101600">
              <a:lnSpc>
                <a:spcPts val="1900"/>
              </a:lnSpc>
              <a:spcBef>
                <a:spcPts val="210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Joined </a:t>
            </a:r>
            <a:r>
              <a:rPr sz="1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Republican </a:t>
            </a:r>
            <a:r>
              <a:rPr sz="16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Party </a:t>
            </a:r>
            <a:r>
              <a:rPr sz="16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during  </a:t>
            </a:r>
            <a:r>
              <a:rPr sz="1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Reconstruction</a:t>
            </a:r>
            <a:endParaRPr sz="1600" dirty="0">
              <a:latin typeface="Times New Roman"/>
              <a:cs typeface="Times New Roman"/>
            </a:endParaRPr>
          </a:p>
          <a:p>
            <a:pPr marL="114300" marR="425450" indent="-101600">
              <a:lnSpc>
                <a:spcPts val="1900"/>
              </a:lnSpc>
              <a:spcBef>
                <a:spcPts val="25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Chief </a:t>
            </a:r>
            <a:r>
              <a:rPr sz="16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Justice </a:t>
            </a:r>
            <a:r>
              <a:rPr sz="1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16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Georgia</a:t>
            </a:r>
            <a:r>
              <a:rPr sz="1600" b="1" spc="25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16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s  </a:t>
            </a:r>
            <a:r>
              <a:rPr sz="16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Supreme </a:t>
            </a:r>
            <a:r>
              <a:rPr sz="16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Court </a:t>
            </a:r>
            <a:r>
              <a:rPr sz="16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for </a:t>
            </a:r>
            <a:r>
              <a:rPr sz="16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2</a:t>
            </a:r>
            <a:r>
              <a:rPr sz="1600" b="1" spc="6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years</a:t>
            </a:r>
            <a:endParaRPr sz="1600" dirty="0">
              <a:latin typeface="Times New Roman"/>
              <a:cs typeface="Times New Roman"/>
            </a:endParaRPr>
          </a:p>
          <a:p>
            <a:pPr marL="114300" marR="120650" indent="-101600">
              <a:lnSpc>
                <a:spcPts val="1900"/>
              </a:lnSpc>
              <a:spcBef>
                <a:spcPts val="400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After </a:t>
            </a:r>
            <a:r>
              <a:rPr sz="1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Reconstruction, </a:t>
            </a:r>
            <a:r>
              <a:rPr sz="16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rejoined  </a:t>
            </a:r>
            <a:r>
              <a:rPr sz="1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1600" b="1" dirty="0">
                <a:solidFill>
                  <a:srgbClr val="FF3300"/>
                </a:solidFill>
                <a:latin typeface="Times New Roman"/>
                <a:cs typeface="Times New Roman"/>
              </a:rPr>
              <a:t>Democratic</a:t>
            </a:r>
            <a:r>
              <a:rPr sz="16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Party</a:t>
            </a:r>
            <a:endParaRPr sz="1600" dirty="0">
              <a:latin typeface="Times New Roman"/>
              <a:cs typeface="Times New Roman"/>
            </a:endParaRPr>
          </a:p>
          <a:p>
            <a:pPr marL="114300" indent="-101600">
              <a:lnSpc>
                <a:spcPts val="1764"/>
              </a:lnSpc>
              <a:buFont typeface="Arial"/>
              <a:buChar char="•"/>
              <a:tabLst>
                <a:tab pos="135890" algn="l"/>
              </a:tabLst>
            </a:pPr>
            <a:r>
              <a:rPr sz="16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One </a:t>
            </a:r>
            <a:r>
              <a:rPr sz="1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of  </a:t>
            </a:r>
            <a:r>
              <a:rPr sz="1600" b="1" spc="50" dirty="0">
                <a:solidFill>
                  <a:srgbClr val="FF3300"/>
                </a:solidFill>
                <a:latin typeface="Times New Roman"/>
                <a:cs typeface="Times New Roman"/>
              </a:rPr>
              <a:t>GA</a:t>
            </a:r>
            <a:r>
              <a:rPr sz="1600" b="1" spc="50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1600" b="1" spc="50" dirty="0">
                <a:solidFill>
                  <a:srgbClr val="FF3300"/>
                </a:solidFill>
                <a:latin typeface="Times New Roman"/>
                <a:cs typeface="Times New Roman"/>
              </a:rPr>
              <a:t>s </a:t>
            </a:r>
            <a:r>
              <a:rPr sz="1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wealthiest</a:t>
            </a:r>
            <a:r>
              <a:rPr sz="1600" b="1" spc="-24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men</a:t>
            </a:r>
            <a:endParaRPr sz="1600" dirty="0">
              <a:latin typeface="Times New Roman"/>
              <a:cs typeface="Times New Roman"/>
            </a:endParaRPr>
          </a:p>
          <a:p>
            <a:pPr marL="114300" indent="-101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U.S. </a:t>
            </a:r>
            <a:r>
              <a:rPr sz="16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Senator from</a:t>
            </a:r>
            <a:r>
              <a:rPr sz="1600" b="1" spc="4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1880-1890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2939" y="3826510"/>
            <a:ext cx="3126740" cy="24447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dirty="0">
                <a:solidFill>
                  <a:srgbClr val="FF3300"/>
                </a:solidFill>
                <a:latin typeface="Times New Roman"/>
                <a:cs typeface="Times New Roman"/>
              </a:rPr>
              <a:t>Successful </a:t>
            </a:r>
            <a:r>
              <a:rPr sz="16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Civil </a:t>
            </a:r>
            <a:r>
              <a:rPr sz="1600" b="1" spc="-160" dirty="0">
                <a:solidFill>
                  <a:srgbClr val="FF3300"/>
                </a:solidFill>
                <a:latin typeface="Times New Roman"/>
                <a:cs typeface="Times New Roman"/>
              </a:rPr>
              <a:t>War</a:t>
            </a:r>
            <a:r>
              <a:rPr lang="en-US" sz="16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General</a:t>
            </a:r>
            <a:endParaRPr sz="1600" dirty="0">
              <a:latin typeface="Times New Roman"/>
              <a:cs typeface="Times New Roman"/>
            </a:endParaRPr>
          </a:p>
          <a:p>
            <a:pPr marL="114300" indent="-101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Became </a:t>
            </a:r>
            <a:r>
              <a:rPr sz="1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16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leader </a:t>
            </a:r>
            <a:r>
              <a:rPr sz="1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of  </a:t>
            </a:r>
            <a:r>
              <a:rPr sz="1600" b="1" spc="50" dirty="0">
                <a:solidFill>
                  <a:srgbClr val="FF3300"/>
                </a:solidFill>
                <a:latin typeface="Times New Roman"/>
                <a:cs typeface="Times New Roman"/>
              </a:rPr>
              <a:t>GA</a:t>
            </a:r>
            <a:r>
              <a:rPr sz="1600" b="1" spc="50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1600" b="1" spc="50" dirty="0">
                <a:solidFill>
                  <a:srgbClr val="FF3300"/>
                </a:solidFill>
                <a:latin typeface="Times New Roman"/>
                <a:cs typeface="Times New Roman"/>
              </a:rPr>
              <a:t>s</a:t>
            </a:r>
            <a:r>
              <a:rPr sz="1600" b="1" spc="-17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K.K.K.</a:t>
            </a:r>
            <a:endParaRPr sz="1600" dirty="0">
              <a:latin typeface="Times New Roman"/>
              <a:cs typeface="Times New Roman"/>
            </a:endParaRPr>
          </a:p>
          <a:p>
            <a:pPr marL="114300" marR="313055" indent="-101600">
              <a:lnSpc>
                <a:spcPts val="1900"/>
              </a:lnSpc>
              <a:spcBef>
                <a:spcPts val="434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Worked </a:t>
            </a:r>
            <a:r>
              <a:rPr sz="16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hard </a:t>
            </a:r>
            <a:r>
              <a:rPr sz="16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1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undermine </a:t>
            </a:r>
            <a:r>
              <a:rPr sz="1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 </a:t>
            </a:r>
            <a:r>
              <a:rPr sz="1600" b="1" spc="65" dirty="0">
                <a:solidFill>
                  <a:srgbClr val="FF3300"/>
                </a:solidFill>
                <a:latin typeface="Times New Roman"/>
                <a:cs typeface="Times New Roman"/>
              </a:rPr>
              <a:t>North</a:t>
            </a:r>
            <a:r>
              <a:rPr sz="1600" b="1" spc="65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1600" b="1" spc="65" dirty="0">
                <a:solidFill>
                  <a:srgbClr val="FF3300"/>
                </a:solidFill>
                <a:latin typeface="Times New Roman"/>
                <a:cs typeface="Times New Roman"/>
              </a:rPr>
              <a:t>s </a:t>
            </a:r>
            <a:r>
              <a:rPr sz="1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Reconstruction</a:t>
            </a:r>
            <a:r>
              <a:rPr sz="1600" b="1" spc="-10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efforts</a:t>
            </a:r>
            <a:endParaRPr sz="1600" dirty="0">
              <a:latin typeface="Times New Roman"/>
              <a:cs typeface="Times New Roman"/>
            </a:endParaRPr>
          </a:p>
          <a:p>
            <a:pPr marL="114300" marR="23495" indent="-101600">
              <a:lnSpc>
                <a:spcPts val="1900"/>
              </a:lnSpc>
              <a:spcBef>
                <a:spcPts val="400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Served </a:t>
            </a:r>
            <a:r>
              <a:rPr sz="16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as </a:t>
            </a:r>
            <a:r>
              <a:rPr sz="16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U.S. </a:t>
            </a:r>
            <a:r>
              <a:rPr sz="16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Senator </a:t>
            </a:r>
            <a:r>
              <a:rPr sz="16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twice </a:t>
            </a:r>
            <a:r>
              <a:rPr sz="16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&amp; </a:t>
            </a:r>
            <a:r>
              <a:rPr sz="1600" b="1" spc="-95" dirty="0">
                <a:solidFill>
                  <a:srgbClr val="FF3300"/>
                </a:solidFill>
                <a:latin typeface="Times New Roman"/>
                <a:cs typeface="Times New Roman"/>
              </a:rPr>
              <a:t>GA  </a:t>
            </a:r>
            <a:r>
              <a:rPr sz="16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Governor</a:t>
            </a:r>
            <a:endParaRPr sz="1600" dirty="0">
              <a:latin typeface="Times New Roman"/>
              <a:cs typeface="Times New Roman"/>
            </a:endParaRPr>
          </a:p>
          <a:p>
            <a:pPr marL="114300" marR="212725" indent="-101600">
              <a:lnSpc>
                <a:spcPts val="1900"/>
              </a:lnSpc>
              <a:spcBef>
                <a:spcPts val="175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Popular </a:t>
            </a:r>
            <a:r>
              <a:rPr sz="1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politician, </a:t>
            </a:r>
            <a:r>
              <a:rPr sz="16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but </a:t>
            </a:r>
            <a:r>
              <a:rPr sz="1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criticized  </a:t>
            </a:r>
            <a:r>
              <a:rPr sz="16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by </a:t>
            </a:r>
            <a:r>
              <a:rPr sz="16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some </a:t>
            </a:r>
            <a:r>
              <a:rPr sz="16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as </a:t>
            </a:r>
            <a:r>
              <a:rPr sz="16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being </a:t>
            </a:r>
            <a:r>
              <a:rPr sz="16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motivated </a:t>
            </a:r>
            <a:r>
              <a:rPr sz="16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by  </a:t>
            </a:r>
            <a:r>
              <a:rPr sz="16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personal</a:t>
            </a:r>
            <a:r>
              <a:rPr sz="1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gain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8140" y="3887470"/>
            <a:ext cx="2189480" cy="23234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14300" marR="229870" indent="-101600">
              <a:lnSpc>
                <a:spcPts val="1900"/>
              </a:lnSpc>
              <a:spcBef>
                <a:spcPts val="180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Strongly </a:t>
            </a:r>
            <a:r>
              <a:rPr sz="16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opposed </a:t>
            </a:r>
            <a:r>
              <a:rPr sz="1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 Reconstruction</a:t>
            </a:r>
            <a:endParaRPr sz="1600" dirty="0">
              <a:latin typeface="Times New Roman"/>
              <a:cs typeface="Times New Roman"/>
            </a:endParaRPr>
          </a:p>
          <a:p>
            <a:pPr marL="114300" marR="276860" indent="-101600">
              <a:lnSpc>
                <a:spcPts val="1900"/>
              </a:lnSpc>
              <a:spcBef>
                <a:spcPts val="50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Became </a:t>
            </a:r>
            <a:r>
              <a:rPr sz="16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16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successful  </a:t>
            </a:r>
            <a:r>
              <a:rPr sz="16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railroad </a:t>
            </a:r>
            <a:r>
              <a:rPr sz="16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1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textile  </a:t>
            </a:r>
            <a:r>
              <a:rPr sz="16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speculator</a:t>
            </a:r>
            <a:endParaRPr sz="1600" dirty="0">
              <a:latin typeface="Times New Roman"/>
              <a:cs typeface="Times New Roman"/>
            </a:endParaRPr>
          </a:p>
          <a:p>
            <a:pPr marL="114300" marR="53975" indent="-101600">
              <a:lnSpc>
                <a:spcPts val="1900"/>
              </a:lnSpc>
              <a:spcBef>
                <a:spcPts val="400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Served </a:t>
            </a:r>
            <a:r>
              <a:rPr sz="16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as </a:t>
            </a:r>
            <a:r>
              <a:rPr sz="1600" b="1" spc="-95" dirty="0">
                <a:solidFill>
                  <a:srgbClr val="FF3300"/>
                </a:solidFill>
                <a:latin typeface="Times New Roman"/>
                <a:cs typeface="Times New Roman"/>
              </a:rPr>
              <a:t>GA </a:t>
            </a:r>
            <a:r>
              <a:rPr sz="16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Governor  </a:t>
            </a:r>
            <a:r>
              <a:rPr sz="16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16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U.S.</a:t>
            </a:r>
            <a:r>
              <a:rPr sz="16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Senator</a:t>
            </a:r>
            <a:endParaRPr sz="1600" dirty="0">
              <a:latin typeface="Times New Roman"/>
              <a:cs typeface="Times New Roman"/>
            </a:endParaRPr>
          </a:p>
          <a:p>
            <a:pPr marL="114300" marR="5080" indent="-101600">
              <a:lnSpc>
                <a:spcPts val="1900"/>
              </a:lnSpc>
              <a:spcBef>
                <a:spcPts val="525"/>
              </a:spcBef>
              <a:buFont typeface="Arial"/>
              <a:buChar char="•"/>
              <a:tabLst>
                <a:tab pos="135890" algn="l"/>
              </a:tabLst>
            </a:pPr>
            <a:r>
              <a:rPr sz="1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Often </a:t>
            </a:r>
            <a:r>
              <a:rPr sz="16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suspected </a:t>
            </a:r>
            <a:r>
              <a:rPr sz="1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1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in-  </a:t>
            </a:r>
            <a:r>
              <a:rPr sz="16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volvement </a:t>
            </a:r>
            <a:r>
              <a:rPr sz="1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</a:t>
            </a:r>
            <a:r>
              <a:rPr sz="16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corruption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409" y="1252220"/>
            <a:ext cx="3358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The </a:t>
            </a:r>
            <a:r>
              <a:rPr spc="-25" dirty="0"/>
              <a:t>Bourbon</a:t>
            </a:r>
            <a:r>
              <a:rPr spc="-80" dirty="0"/>
              <a:t> </a:t>
            </a:r>
            <a:r>
              <a:rPr spc="-20" dirty="0"/>
              <a:t>Redeemers: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2819" y="106044"/>
            <a:ext cx="7767320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Identify the ways individuals, groups, and events attempted to shape the New South; include the Bourbon Triumvirate, Henry Grady, International Cotton Expositions, and Tom Watson and the Populists.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5400" y="1846262"/>
            <a:ext cx="1279461" cy="1703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3155556"/>
            <a:ext cx="1328420" cy="517525"/>
          </a:xfrm>
          <a:custGeom>
            <a:avLst/>
            <a:gdLst/>
            <a:ahLst/>
            <a:cxnLst/>
            <a:rect l="l" t="t" r="r" b="b"/>
            <a:pathLst>
              <a:path w="1328420" h="517525">
                <a:moveTo>
                  <a:pt x="0" y="0"/>
                </a:moveTo>
                <a:lnTo>
                  <a:pt x="1327823" y="0"/>
                </a:lnTo>
                <a:lnTo>
                  <a:pt x="1327823" y="517423"/>
                </a:lnTo>
                <a:lnTo>
                  <a:pt x="0" y="517423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05400" y="3188576"/>
            <a:ext cx="1328420" cy="4419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17195" marR="291465" indent="-113030">
              <a:lnSpc>
                <a:spcPts val="1600"/>
              </a:lnSpc>
              <a:spcBef>
                <a:spcPts val="219"/>
              </a:spcBef>
            </a:pPr>
            <a:r>
              <a:rPr sz="1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Joseph</a:t>
            </a:r>
            <a:r>
              <a:rPr sz="14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4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E.  </a:t>
            </a:r>
            <a:r>
              <a:rPr sz="1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Brown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60348" y="1911807"/>
            <a:ext cx="1326438" cy="1965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8977" y="3156915"/>
            <a:ext cx="1328420" cy="490220"/>
          </a:xfrm>
          <a:custGeom>
            <a:avLst/>
            <a:gdLst/>
            <a:ahLst/>
            <a:cxnLst/>
            <a:rect l="l" t="t" r="r" b="b"/>
            <a:pathLst>
              <a:path w="1328420" h="490220">
                <a:moveTo>
                  <a:pt x="0" y="0"/>
                </a:moveTo>
                <a:lnTo>
                  <a:pt x="1327823" y="0"/>
                </a:lnTo>
                <a:lnTo>
                  <a:pt x="1327823" y="490131"/>
                </a:lnTo>
                <a:lnTo>
                  <a:pt x="0" y="490131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58977" y="3189935"/>
            <a:ext cx="1328420" cy="4140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0365" marR="325120" indent="-41275">
              <a:lnSpc>
                <a:spcPts val="1500"/>
              </a:lnSpc>
              <a:spcBef>
                <a:spcPts val="200"/>
              </a:spcBef>
            </a:pPr>
            <a:r>
              <a:rPr sz="13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Alfred</a:t>
            </a:r>
            <a:r>
              <a:rPr sz="130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300" b="1" spc="60" dirty="0">
                <a:solidFill>
                  <a:srgbClr val="FF3300"/>
                </a:solidFill>
                <a:latin typeface="Times New Roman"/>
                <a:cs typeface="Times New Roman"/>
              </a:rPr>
              <a:t>H.  </a:t>
            </a:r>
            <a:r>
              <a:rPr sz="13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Colquitt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66561" y="3419043"/>
            <a:ext cx="1331963" cy="1703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65176" y="4664163"/>
            <a:ext cx="1328420" cy="517525"/>
          </a:xfrm>
          <a:prstGeom prst="rect">
            <a:avLst/>
          </a:prstGeom>
          <a:solidFill>
            <a:srgbClr val="CBCBCB"/>
          </a:solidFill>
        </p:spPr>
        <p:txBody>
          <a:bodyPr vert="horz" wrap="square" lIns="0" tIns="60960" rIns="0" bIns="0" rtlCol="0">
            <a:spAutoFit/>
          </a:bodyPr>
          <a:lstStyle/>
          <a:p>
            <a:pPr marL="380365" marR="367030" indent="5715">
              <a:lnSpc>
                <a:spcPts val="1600"/>
              </a:lnSpc>
              <a:spcBef>
                <a:spcPts val="480"/>
              </a:spcBef>
            </a:pPr>
            <a:r>
              <a:rPr sz="14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John </a:t>
            </a:r>
            <a:r>
              <a:rPr sz="14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B.  </a:t>
            </a:r>
            <a:r>
              <a:rPr sz="14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Go</a:t>
            </a:r>
            <a:r>
              <a:rPr sz="14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r</a:t>
            </a:r>
            <a:r>
              <a:rPr sz="1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d</a:t>
            </a:r>
            <a:r>
              <a:rPr sz="14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740" y="1785620"/>
            <a:ext cx="4144645" cy="43948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2400" marR="505459" indent="-139700">
              <a:lnSpc>
                <a:spcPts val="2600"/>
              </a:lnSpc>
              <a:spcBef>
                <a:spcPts val="219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Brown, Gordon,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Colquitt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dominated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Georgia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politics 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from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1870s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</a:t>
            </a:r>
            <a:r>
              <a:rPr sz="2200" b="1" spc="10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1890s</a:t>
            </a:r>
            <a:endParaRPr sz="2200">
              <a:latin typeface="Times New Roman"/>
              <a:cs typeface="Times New Roman"/>
            </a:endParaRPr>
          </a:p>
          <a:p>
            <a:pPr marL="152400" marR="421640" indent="-139700">
              <a:lnSpc>
                <a:spcPct val="99700"/>
              </a:lnSpc>
              <a:spcBef>
                <a:spcPts val="85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Each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argued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that </a:t>
            </a:r>
            <a:r>
              <a:rPr sz="2200" b="1" spc="70" dirty="0">
                <a:solidFill>
                  <a:srgbClr val="FF3300"/>
                </a:solidFill>
                <a:latin typeface="Times New Roman"/>
                <a:cs typeface="Times New Roman"/>
              </a:rPr>
              <a:t>GA</a:t>
            </a:r>
            <a:r>
              <a:rPr sz="2200" b="1" spc="70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2200" b="1" spc="70" dirty="0">
                <a:solidFill>
                  <a:srgbClr val="FF3300"/>
                </a:solidFill>
                <a:latin typeface="Times New Roman"/>
                <a:cs typeface="Times New Roman"/>
              </a:rPr>
              <a:t>s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future 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not in the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agricultural 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economy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past,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but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BUSINESS </a:t>
            </a: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&amp;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INDUSTRY!!!</a:t>
            </a:r>
            <a:endParaRPr sz="2200">
              <a:latin typeface="Times New Roman"/>
              <a:cs typeface="Times New Roman"/>
            </a:endParaRPr>
          </a:p>
          <a:p>
            <a:pPr marL="152400" marR="68580" indent="-139700">
              <a:lnSpc>
                <a:spcPts val="2600"/>
              </a:lnSpc>
              <a:spcBef>
                <a:spcPts val="74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Each used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their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wealth and 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popularity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reestablish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strength of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Democratic</a:t>
            </a:r>
            <a:r>
              <a:rPr sz="2200" b="1" spc="-204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Party</a:t>
            </a:r>
            <a:endParaRPr sz="2200">
              <a:latin typeface="Times New Roman"/>
              <a:cs typeface="Times New Roman"/>
            </a:endParaRPr>
          </a:p>
          <a:p>
            <a:pPr marL="152400" indent="-139700">
              <a:lnSpc>
                <a:spcPts val="2620"/>
              </a:lnSpc>
              <a:spcBef>
                <a:spcPts val="132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Together,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they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were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known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as</a:t>
            </a:r>
            <a:r>
              <a:rPr sz="2200" b="1" spc="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  <a:p>
            <a:pPr marL="152400">
              <a:lnSpc>
                <a:spcPts val="2620"/>
              </a:lnSpc>
            </a:pPr>
            <a:r>
              <a:rPr sz="2200" b="1" spc="-20" dirty="0">
                <a:solidFill>
                  <a:srgbClr val="FF4C00"/>
                </a:solidFill>
                <a:latin typeface="Arial"/>
                <a:cs typeface="Arial"/>
              </a:rPr>
              <a:t>“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Bourbon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Triumvirate</a:t>
            </a:r>
            <a:r>
              <a:rPr sz="2200" b="1" spc="-55" dirty="0">
                <a:solidFill>
                  <a:srgbClr val="FF4C00"/>
                </a:solidFill>
                <a:latin typeface="Arial"/>
                <a:cs typeface="Arial"/>
              </a:rPr>
              <a:t>”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24400" y="5365750"/>
            <a:ext cx="4343400" cy="730250"/>
          </a:xfrm>
          <a:custGeom>
            <a:avLst/>
            <a:gdLst/>
            <a:ahLst/>
            <a:cxnLst/>
            <a:rect l="l" t="t" r="r" b="b"/>
            <a:pathLst>
              <a:path w="4343400" h="730250">
                <a:moveTo>
                  <a:pt x="0" y="0"/>
                </a:moveTo>
                <a:lnTo>
                  <a:pt x="4343400" y="0"/>
                </a:lnTo>
                <a:lnTo>
                  <a:pt x="4343400" y="730250"/>
                </a:lnTo>
                <a:lnTo>
                  <a:pt x="0" y="730250"/>
                </a:lnTo>
                <a:lnTo>
                  <a:pt x="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98321" y="5398770"/>
            <a:ext cx="4001135" cy="657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-635" algn="ctr">
              <a:lnSpc>
                <a:spcPct val="98200"/>
              </a:lnSpc>
              <a:spcBef>
                <a:spcPts val="130"/>
              </a:spcBef>
            </a:pPr>
            <a:r>
              <a:rPr sz="1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* </a:t>
            </a:r>
            <a:r>
              <a:rPr sz="14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14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term </a:t>
            </a:r>
            <a:r>
              <a:rPr sz="1400" b="1" spc="-15" dirty="0">
                <a:solidFill>
                  <a:srgbClr val="FF4C00"/>
                </a:solidFill>
                <a:latin typeface="Arial"/>
                <a:cs typeface="Arial"/>
              </a:rPr>
              <a:t>“</a:t>
            </a:r>
            <a:r>
              <a:rPr sz="1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Bourbon</a:t>
            </a:r>
            <a:r>
              <a:rPr sz="1400" b="1" spc="-15" dirty="0">
                <a:solidFill>
                  <a:srgbClr val="FF4C00"/>
                </a:solidFill>
                <a:latin typeface="Arial"/>
                <a:cs typeface="Arial"/>
              </a:rPr>
              <a:t>” </a:t>
            </a:r>
            <a:r>
              <a:rPr sz="14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referred </a:t>
            </a:r>
            <a:r>
              <a:rPr sz="14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1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 powerful </a:t>
            </a:r>
            <a:r>
              <a:rPr sz="14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French  </a:t>
            </a:r>
            <a:r>
              <a:rPr sz="1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ruling </a:t>
            </a:r>
            <a:r>
              <a:rPr sz="1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family, </a:t>
            </a:r>
            <a:r>
              <a:rPr sz="14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so </a:t>
            </a:r>
            <a:r>
              <a:rPr sz="1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it </a:t>
            </a:r>
            <a:r>
              <a:rPr sz="14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came </a:t>
            </a:r>
            <a:r>
              <a:rPr sz="1400" b="1" dirty="0">
                <a:solidFill>
                  <a:srgbClr val="FF3300"/>
                </a:solidFill>
                <a:latin typeface="Times New Roman"/>
                <a:cs typeface="Times New Roman"/>
              </a:rPr>
              <a:t>to mean </a:t>
            </a:r>
            <a:r>
              <a:rPr sz="14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any </a:t>
            </a:r>
            <a:r>
              <a:rPr sz="14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powerful </a:t>
            </a:r>
            <a:r>
              <a:rPr sz="1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ruling  </a:t>
            </a:r>
            <a:r>
              <a:rPr sz="1400" b="1" dirty="0">
                <a:solidFill>
                  <a:srgbClr val="FF3300"/>
                </a:solidFill>
                <a:latin typeface="Times New Roman"/>
                <a:cs typeface="Times New Roman"/>
              </a:rPr>
              <a:t>elite.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409" y="1252220"/>
            <a:ext cx="3358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35" dirty="0"/>
              <a:t>	Henry Grady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652819" y="106044"/>
            <a:ext cx="7767320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Identify the ways individuals, groups, and events attempted to shape the New South; include the Bourbon Triumvirate, Henry Grady, International Cotton Expositions, and Tom Watson and the Populists.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785620"/>
            <a:ext cx="4996815" cy="4277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1304290" indent="-139700">
              <a:lnSpc>
                <a:spcPct val="99700"/>
              </a:lnSpc>
              <a:spcBef>
                <a:spcPts val="10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order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maintain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power,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Bourbons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had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convince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citizens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-130" dirty="0">
                <a:solidFill>
                  <a:srgbClr val="FF3300"/>
                </a:solidFill>
                <a:latin typeface="Times New Roman"/>
                <a:cs typeface="Times New Roman"/>
              </a:rPr>
              <a:t>GA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place 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their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trust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</a:t>
            </a:r>
            <a:r>
              <a:rPr sz="2200" b="1" spc="5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industry…</a:t>
            </a:r>
            <a:endParaRPr sz="2200" dirty="0">
              <a:latin typeface="Times New Roman"/>
              <a:cs typeface="Times New Roman"/>
            </a:endParaRPr>
          </a:p>
          <a:p>
            <a:pPr marL="152400" marR="1276985" indent="-139700">
              <a:lnSpc>
                <a:spcPct val="99700"/>
              </a:lnSpc>
              <a:spcBef>
                <a:spcPts val="39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They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found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an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ally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Henry  </a:t>
            </a:r>
            <a:r>
              <a:rPr sz="2200" b="1" spc="-105" dirty="0">
                <a:solidFill>
                  <a:srgbClr val="FF3300"/>
                </a:solidFill>
                <a:latin typeface="Times New Roman"/>
                <a:cs typeface="Times New Roman"/>
              </a:rPr>
              <a:t>Grady,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influential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editor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Atlanta</a:t>
            </a:r>
            <a:r>
              <a:rPr sz="2200" b="1" spc="15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s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newspaper, </a:t>
            </a:r>
            <a:r>
              <a:rPr sz="220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The  </a:t>
            </a:r>
            <a:r>
              <a:rPr sz="2200" i="1" spc="-75" dirty="0">
                <a:solidFill>
                  <a:srgbClr val="FF3300"/>
                </a:solidFill>
                <a:latin typeface="Times New Roman"/>
                <a:cs typeface="Times New Roman"/>
              </a:rPr>
              <a:t>Atlanta</a:t>
            </a:r>
            <a:r>
              <a:rPr sz="22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Constitution</a:t>
            </a:r>
            <a:endParaRPr sz="2200" dirty="0">
              <a:latin typeface="Times New Roman"/>
              <a:cs typeface="Times New Roman"/>
            </a:endParaRPr>
          </a:p>
          <a:p>
            <a:pPr marL="152400" marR="861060" indent="-139700" algn="just">
              <a:lnSpc>
                <a:spcPts val="2600"/>
              </a:lnSpc>
              <a:spcBef>
                <a:spcPts val="61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Henry </a:t>
            </a:r>
            <a:r>
              <a:rPr sz="2200" b="1" spc="-95" dirty="0">
                <a:solidFill>
                  <a:srgbClr val="FF3300"/>
                </a:solidFill>
                <a:latin typeface="Times New Roman"/>
                <a:cs typeface="Times New Roman"/>
              </a:rPr>
              <a:t>Grady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urged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Georgians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forget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past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create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70" dirty="0">
                <a:solidFill>
                  <a:srgbClr val="FF4C00"/>
                </a:solidFill>
                <a:latin typeface="Arial"/>
                <a:cs typeface="Arial"/>
              </a:rPr>
              <a:t>“</a:t>
            </a:r>
            <a:r>
              <a:rPr sz="2200" b="1" spc="70" dirty="0">
                <a:solidFill>
                  <a:srgbClr val="FF3300"/>
                </a:solidFill>
                <a:latin typeface="Times New Roman"/>
                <a:cs typeface="Times New Roman"/>
              </a:rPr>
              <a:t>New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South</a:t>
            </a:r>
            <a:r>
              <a:rPr sz="2200" b="1" spc="-25" dirty="0">
                <a:solidFill>
                  <a:srgbClr val="FF4C00"/>
                </a:solidFill>
                <a:latin typeface="Arial"/>
                <a:cs typeface="Arial"/>
              </a:rPr>
              <a:t>”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built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on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industry</a:t>
            </a:r>
            <a:endParaRPr sz="2200" dirty="0">
              <a:latin typeface="Times New Roman"/>
              <a:cs typeface="Times New Roman"/>
            </a:endParaRPr>
          </a:p>
          <a:p>
            <a:pPr marL="152400" indent="-139700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95" dirty="0">
                <a:solidFill>
                  <a:srgbClr val="FF3300"/>
                </a:solidFill>
                <a:latin typeface="Times New Roman"/>
                <a:cs typeface="Times New Roman"/>
              </a:rPr>
              <a:t>Grady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dirty="0">
                <a:solidFill>
                  <a:srgbClr val="FF4C00"/>
                </a:solidFill>
                <a:latin typeface="Arial"/>
                <a:cs typeface="Arial"/>
              </a:rPr>
              <a:t>“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voice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90" dirty="0">
                <a:solidFill>
                  <a:srgbClr val="FF3300"/>
                </a:solidFill>
                <a:latin typeface="Times New Roman"/>
                <a:cs typeface="Times New Roman"/>
              </a:rPr>
              <a:t>New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South</a:t>
            </a:r>
            <a:r>
              <a:rPr sz="2200" b="1" spc="-25" dirty="0">
                <a:solidFill>
                  <a:srgbClr val="FF4C00"/>
                </a:solidFill>
                <a:latin typeface="Arial"/>
                <a:cs typeface="Arial"/>
              </a:rPr>
              <a:t>”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8400" y="4191000"/>
            <a:ext cx="2743200" cy="2049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1905000"/>
            <a:ext cx="16764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409" y="1252220"/>
            <a:ext cx="3358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The </a:t>
            </a:r>
            <a:r>
              <a:rPr spc="-25" dirty="0"/>
              <a:t>Bourbon</a:t>
            </a:r>
            <a:r>
              <a:rPr spc="-80" dirty="0"/>
              <a:t> </a:t>
            </a:r>
            <a:r>
              <a:rPr spc="-20" dirty="0"/>
              <a:t>Redeemers: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2819" y="106044"/>
            <a:ext cx="7767320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Identify the ways individuals, groups, and events attempted to shape the New South; include the Bourbon Triumvirate, Henry Grady, International Cotton Expositions, and Tom Watson and the Populists.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785620"/>
            <a:ext cx="3982720" cy="41071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2400" marR="5080" indent="-139700">
              <a:lnSpc>
                <a:spcPct val="99400"/>
              </a:lnSpc>
              <a:spcBef>
                <a:spcPts val="114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order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spotlight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shed 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attention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on </a:t>
            </a:r>
            <a:r>
              <a:rPr sz="2200" b="1" spc="40" dirty="0">
                <a:solidFill>
                  <a:srgbClr val="FF3300"/>
                </a:solidFill>
                <a:latin typeface="Times New Roman"/>
                <a:cs typeface="Times New Roman"/>
              </a:rPr>
              <a:t>Georgia</a:t>
            </a:r>
            <a:r>
              <a:rPr sz="2200" b="1" spc="40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2200" b="1" spc="40" dirty="0">
                <a:solidFill>
                  <a:srgbClr val="FF3300"/>
                </a:solidFill>
                <a:latin typeface="Times New Roman"/>
                <a:cs typeface="Times New Roman"/>
              </a:rPr>
              <a:t>s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growing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textile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industry,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Atlanta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hosted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 world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industrial </a:t>
            </a:r>
            <a:r>
              <a:rPr sz="220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fair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called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International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Cotton</a:t>
            </a:r>
            <a:r>
              <a:rPr sz="22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Exposition</a:t>
            </a:r>
            <a:endParaRPr sz="2200">
              <a:latin typeface="Times New Roman"/>
              <a:cs typeface="Times New Roman"/>
            </a:endParaRPr>
          </a:p>
          <a:p>
            <a:pPr marL="1619250">
              <a:lnSpc>
                <a:spcPct val="100000"/>
              </a:lnSpc>
              <a:spcBef>
                <a:spcPts val="60"/>
              </a:spcBef>
            </a:pP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(ICE)</a:t>
            </a:r>
            <a:endParaRPr sz="2200">
              <a:latin typeface="Times New Roman"/>
              <a:cs typeface="Times New Roman"/>
            </a:endParaRPr>
          </a:p>
          <a:p>
            <a:pPr marL="152400" indent="-139700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Atlanta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hosted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ICE</a:t>
            </a:r>
            <a:r>
              <a:rPr sz="22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in…</a:t>
            </a:r>
            <a:endParaRPr sz="2200">
              <a:latin typeface="Times New Roman"/>
              <a:cs typeface="Times New Roman"/>
            </a:endParaRPr>
          </a:p>
          <a:p>
            <a:pPr marL="152400" marR="685165" indent="-139700">
              <a:lnSpc>
                <a:spcPct val="99700"/>
              </a:lnSpc>
              <a:spcBef>
                <a:spcPts val="156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ICE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gave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Georgia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recognition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as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new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prosperous 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industrial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state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attracted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investors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1828800"/>
            <a:ext cx="22098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15940" y="1898078"/>
            <a:ext cx="535940" cy="33782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457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9"/>
              </a:spcBef>
            </a:pPr>
            <a:r>
              <a:rPr sz="16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1881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48400" y="3200400"/>
            <a:ext cx="27432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15200" y="3352800"/>
            <a:ext cx="551180" cy="33655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16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1887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8200" y="4648200"/>
            <a:ext cx="2362200" cy="152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93079" y="4800600"/>
            <a:ext cx="551180" cy="33655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16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1895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278" y="1252220"/>
            <a:ext cx="69189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…BUT </a:t>
            </a:r>
            <a:r>
              <a:rPr spc="-15" dirty="0"/>
              <a:t>SOME </a:t>
            </a:r>
            <a:r>
              <a:rPr spc="15" dirty="0"/>
              <a:t>RESISTED </a:t>
            </a:r>
            <a:r>
              <a:rPr spc="114" dirty="0"/>
              <a:t>THE </a:t>
            </a:r>
            <a:r>
              <a:rPr spc="30" dirty="0">
                <a:latin typeface="Arial"/>
                <a:cs typeface="Arial"/>
              </a:rPr>
              <a:t>“</a:t>
            </a:r>
            <a:r>
              <a:rPr spc="30" dirty="0"/>
              <a:t>NEW</a:t>
            </a:r>
            <a:r>
              <a:rPr spc="-185" dirty="0"/>
              <a:t> </a:t>
            </a:r>
            <a:r>
              <a:rPr spc="35" dirty="0"/>
              <a:t>SOUTH</a:t>
            </a:r>
            <a:r>
              <a:rPr spc="35" dirty="0">
                <a:latin typeface="Arial"/>
                <a:cs typeface="Arial"/>
              </a:rPr>
              <a:t>”</a:t>
            </a:r>
            <a:r>
              <a:rPr spc="35"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2819" y="106044"/>
            <a:ext cx="7767320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Identify the ways individuals, groups, and events attempted to shape the New South; include the Bourbon Triumvirate, Henry Grady, International Cotton Expositions, and Tom Watson and the Populists.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785620"/>
            <a:ext cx="3848100" cy="22561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2400" marR="593725" indent="-139700" algn="just">
              <a:lnSpc>
                <a:spcPts val="2600"/>
              </a:lnSpc>
              <a:spcBef>
                <a:spcPts val="219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Farmers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resented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new 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emphasis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on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business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industry</a:t>
            </a:r>
            <a:endParaRPr sz="2200">
              <a:latin typeface="Times New Roman"/>
              <a:cs typeface="Times New Roman"/>
            </a:endParaRPr>
          </a:p>
          <a:p>
            <a:pPr marL="152400" marR="5080" indent="-139700">
              <a:lnSpc>
                <a:spcPts val="2600"/>
              </a:lnSpc>
              <a:spcBef>
                <a:spcPts val="192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dramatic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drop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cotton 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prices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loss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 </a:t>
            </a:r>
            <a:r>
              <a:rPr sz="2200" b="1" spc="80" dirty="0">
                <a:solidFill>
                  <a:srgbClr val="FF3300"/>
                </a:solidFill>
                <a:latin typeface="Times New Roman"/>
                <a:cs typeface="Times New Roman"/>
              </a:rPr>
              <a:t>south</a:t>
            </a:r>
            <a:r>
              <a:rPr sz="2200" b="1" spc="80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2200" b="1" spc="80" dirty="0">
                <a:solidFill>
                  <a:srgbClr val="FF3300"/>
                </a:solidFill>
                <a:latin typeface="Times New Roman"/>
                <a:cs typeface="Times New Roman"/>
              </a:rPr>
              <a:t>s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agricultural </a:t>
            </a:r>
            <a:r>
              <a:rPr sz="22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labor</a:t>
            </a:r>
            <a:r>
              <a:rPr sz="2200" b="1" spc="-10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force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4023995"/>
            <a:ext cx="34988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made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life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difficult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for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farmers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4620895"/>
            <a:ext cx="3517265" cy="1363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5080" indent="-139700">
              <a:lnSpc>
                <a:spcPct val="99700"/>
              </a:lnSpc>
              <a:spcBef>
                <a:spcPts val="10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protect and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promote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interests,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movement called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Farmer</a:t>
            </a:r>
            <a:r>
              <a:rPr sz="2200" b="1" spc="15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s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Alliance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was 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organized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0" y="1828800"/>
            <a:ext cx="2590800" cy="2005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79340" y="3843020"/>
            <a:ext cx="3850640" cy="22809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84150" marR="5080" indent="-171450">
              <a:lnSpc>
                <a:spcPts val="2200"/>
              </a:lnSpc>
              <a:spcBef>
                <a:spcPts val="540"/>
              </a:spcBef>
              <a:buSzPct val="122222"/>
              <a:buChar char="-"/>
              <a:tabLst>
                <a:tab pos="175895" algn="l"/>
              </a:tabLst>
            </a:pPr>
            <a:r>
              <a:rPr sz="18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Created </a:t>
            </a:r>
            <a:r>
              <a:rPr sz="18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cooperative </a:t>
            </a:r>
            <a:r>
              <a:rPr sz="18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stores </a:t>
            </a:r>
            <a:r>
              <a:rPr sz="1800" b="1" dirty="0">
                <a:solidFill>
                  <a:srgbClr val="FF3300"/>
                </a:solidFill>
                <a:latin typeface="Times New Roman"/>
                <a:cs typeface="Times New Roman"/>
              </a:rPr>
              <a:t>– </a:t>
            </a:r>
            <a:r>
              <a:rPr sz="18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Co </a:t>
            </a:r>
            <a:r>
              <a:rPr sz="18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Ops </a:t>
            </a:r>
            <a:r>
              <a:rPr sz="1800" b="1" dirty="0">
                <a:solidFill>
                  <a:srgbClr val="FF3300"/>
                </a:solidFill>
                <a:latin typeface="Times New Roman"/>
                <a:cs typeface="Times New Roman"/>
              </a:rPr>
              <a:t>-  to </a:t>
            </a:r>
            <a:r>
              <a:rPr sz="18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buy </a:t>
            </a:r>
            <a:r>
              <a:rPr sz="18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agricultural </a:t>
            </a:r>
            <a:r>
              <a:rPr sz="18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goods </a:t>
            </a:r>
            <a:r>
              <a:rPr sz="18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at</a:t>
            </a:r>
            <a:r>
              <a:rPr sz="18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discounts</a:t>
            </a:r>
            <a:endParaRPr sz="1800">
              <a:latin typeface="Times New Roman"/>
              <a:cs typeface="Times New Roman"/>
            </a:endParaRPr>
          </a:p>
          <a:p>
            <a:pPr marL="184150" marR="328295" indent="-171450">
              <a:lnSpc>
                <a:spcPts val="2200"/>
              </a:lnSpc>
              <a:spcBef>
                <a:spcPts val="875"/>
              </a:spcBef>
              <a:buSzPct val="122222"/>
              <a:buChar char="-"/>
              <a:tabLst>
                <a:tab pos="175895" algn="l"/>
              </a:tabLst>
            </a:pPr>
            <a:r>
              <a:rPr sz="18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Negotiated </a:t>
            </a:r>
            <a:r>
              <a:rPr sz="18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discounted </a:t>
            </a:r>
            <a:r>
              <a:rPr sz="18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rail </a:t>
            </a:r>
            <a:r>
              <a:rPr sz="18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rate </a:t>
            </a:r>
            <a:r>
              <a:rPr sz="18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for  </a:t>
            </a:r>
            <a:r>
              <a:rPr sz="18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transporting </a:t>
            </a:r>
            <a:r>
              <a:rPr sz="18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agricultural</a:t>
            </a:r>
            <a:r>
              <a:rPr sz="18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products</a:t>
            </a:r>
            <a:endParaRPr sz="1800">
              <a:latin typeface="Times New Roman"/>
              <a:cs typeface="Times New Roman"/>
            </a:endParaRPr>
          </a:p>
          <a:p>
            <a:pPr marL="184150" marR="201930" indent="-171450">
              <a:lnSpc>
                <a:spcPct val="100200"/>
              </a:lnSpc>
              <a:spcBef>
                <a:spcPts val="680"/>
              </a:spcBef>
              <a:buSzPct val="122222"/>
              <a:buChar char="-"/>
              <a:tabLst>
                <a:tab pos="175895" algn="l"/>
              </a:tabLst>
            </a:pPr>
            <a:r>
              <a:rPr sz="1800" b="1" dirty="0">
                <a:solidFill>
                  <a:srgbClr val="FF3300"/>
                </a:solidFill>
                <a:latin typeface="Times New Roman"/>
                <a:cs typeface="Times New Roman"/>
              </a:rPr>
              <a:t>Encouraged politicians to </a:t>
            </a:r>
            <a:r>
              <a:rPr sz="18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fight </a:t>
            </a:r>
            <a:r>
              <a:rPr sz="18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for  </a:t>
            </a:r>
            <a:r>
              <a:rPr sz="18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Rural </a:t>
            </a:r>
            <a:r>
              <a:rPr sz="18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Free </a:t>
            </a:r>
            <a:r>
              <a:rPr sz="18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Delivery </a:t>
            </a:r>
            <a:r>
              <a:rPr sz="18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(RFD </a:t>
            </a:r>
            <a:r>
              <a:rPr sz="1800" b="1" dirty="0">
                <a:solidFill>
                  <a:srgbClr val="FF3300"/>
                </a:solidFill>
                <a:latin typeface="Times New Roman"/>
                <a:cs typeface="Times New Roman"/>
              </a:rPr>
              <a:t>- </a:t>
            </a:r>
            <a:r>
              <a:rPr sz="18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free  </a:t>
            </a:r>
            <a:r>
              <a:rPr sz="18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delivery </a:t>
            </a:r>
            <a:r>
              <a:rPr sz="18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18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mail </a:t>
            </a:r>
            <a:r>
              <a:rPr sz="18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18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country</a:t>
            </a:r>
            <a:r>
              <a:rPr sz="1800" b="1" spc="-17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farmers)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278" y="1252220"/>
            <a:ext cx="69189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35" dirty="0"/>
              <a:t>			Tom Watson</a:t>
            </a:r>
            <a:endParaRPr spc="35" dirty="0"/>
          </a:p>
        </p:txBody>
      </p:sp>
      <p:sp>
        <p:nvSpPr>
          <p:cNvPr id="3" name="object 3"/>
          <p:cNvSpPr txBox="1"/>
          <p:nvPr/>
        </p:nvSpPr>
        <p:spPr>
          <a:xfrm>
            <a:off x="652819" y="106044"/>
            <a:ext cx="7767320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Identify the ways individuals, groups, and events attempted to shape the New South; include the Bourbon Triumvirate, Henry Grady, International Cotton Expositions, and Tom Watson and the Populists.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785620"/>
            <a:ext cx="3749040" cy="2566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2400" marR="5080" indent="-139700">
              <a:lnSpc>
                <a:spcPct val="99400"/>
              </a:lnSpc>
              <a:spcBef>
                <a:spcPts val="114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Supporters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Farmer</a:t>
            </a:r>
            <a:r>
              <a:rPr sz="2200" b="1" spc="15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22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s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Alliance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formed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their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own  political </a:t>
            </a:r>
            <a:r>
              <a:rPr sz="22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party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challenge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Democrats who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had </a:t>
            </a:r>
            <a:r>
              <a:rPr sz="2200" b="1" spc="-25" dirty="0">
                <a:solidFill>
                  <a:srgbClr val="FF4C00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FF4C00"/>
                </a:solidFill>
                <a:latin typeface="Arial"/>
                <a:cs typeface="Arial"/>
              </a:rPr>
              <a:t>“</a:t>
            </a:r>
            <a:r>
              <a:rPr sz="22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betrayed</a:t>
            </a:r>
            <a:r>
              <a:rPr sz="2200" b="1" spc="-35" dirty="0">
                <a:solidFill>
                  <a:srgbClr val="FF4C00"/>
                </a:solidFill>
                <a:latin typeface="Arial"/>
                <a:cs typeface="Arial"/>
              </a:rPr>
              <a:t>”</a:t>
            </a:r>
            <a:r>
              <a:rPr sz="2200" b="1" spc="-70" dirty="0">
                <a:solidFill>
                  <a:srgbClr val="FF4C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them…</a:t>
            </a:r>
            <a:endParaRPr sz="2200">
              <a:latin typeface="Times New Roman"/>
              <a:cs typeface="Times New Roman"/>
            </a:endParaRPr>
          </a:p>
          <a:p>
            <a:pPr marL="152400" marR="177800" indent="-139700">
              <a:lnSpc>
                <a:spcPts val="2600"/>
              </a:lnSpc>
              <a:spcBef>
                <a:spcPts val="1739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75" dirty="0">
                <a:solidFill>
                  <a:srgbClr val="FF3300"/>
                </a:solidFill>
                <a:latin typeface="Times New Roman"/>
                <a:cs typeface="Times New Roman"/>
              </a:rPr>
              <a:t>People</a:t>
            </a:r>
            <a:r>
              <a:rPr sz="2200" b="1" spc="75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2200" b="1" spc="75" dirty="0">
                <a:solidFill>
                  <a:srgbClr val="FF3300"/>
                </a:solidFill>
                <a:latin typeface="Times New Roman"/>
                <a:cs typeface="Times New Roman"/>
              </a:rPr>
              <a:t>s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Party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(or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often  called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Populist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Party)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4320857"/>
            <a:ext cx="35744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fought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specifically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for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farmers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4955857"/>
            <a:ext cx="3638550" cy="102108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2400" marR="5080" indent="-139700">
              <a:lnSpc>
                <a:spcPts val="2600"/>
              </a:lnSpc>
              <a:spcBef>
                <a:spcPts val="219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3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leader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Populist 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Party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Georgia was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22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lawyer 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named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Tom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Watson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6887" y="1676400"/>
            <a:ext cx="2043112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26940" y="4376420"/>
            <a:ext cx="4036695" cy="160972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84150" marR="5080" indent="-171450">
              <a:lnSpc>
                <a:spcPts val="2200"/>
              </a:lnSpc>
              <a:spcBef>
                <a:spcPts val="540"/>
              </a:spcBef>
              <a:buSzPct val="122222"/>
              <a:buChar char="-"/>
              <a:tabLst>
                <a:tab pos="175895" algn="l"/>
              </a:tabLst>
            </a:pPr>
            <a:r>
              <a:rPr sz="1800" b="1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18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1890, </a:t>
            </a:r>
            <a:r>
              <a:rPr sz="18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Watson </a:t>
            </a:r>
            <a:r>
              <a:rPr sz="18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shocked </a:t>
            </a:r>
            <a:r>
              <a:rPr sz="18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1800" b="1" dirty="0">
                <a:solidFill>
                  <a:srgbClr val="FF3300"/>
                </a:solidFill>
                <a:latin typeface="Times New Roman"/>
                <a:cs typeface="Times New Roman"/>
              </a:rPr>
              <a:t>Democrats  </a:t>
            </a:r>
            <a:r>
              <a:rPr sz="18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18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won </a:t>
            </a:r>
            <a:r>
              <a:rPr sz="18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election </a:t>
            </a:r>
            <a:r>
              <a:rPr sz="1800" b="1" dirty="0">
                <a:solidFill>
                  <a:srgbClr val="FF3300"/>
                </a:solidFill>
                <a:latin typeface="Times New Roman"/>
                <a:cs typeface="Times New Roman"/>
              </a:rPr>
              <a:t>to</a:t>
            </a:r>
            <a:r>
              <a:rPr sz="18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3300"/>
                </a:solidFill>
                <a:latin typeface="Times New Roman"/>
                <a:cs typeface="Times New Roman"/>
              </a:rPr>
              <a:t>Congress</a:t>
            </a:r>
            <a:endParaRPr sz="1800">
              <a:latin typeface="Times New Roman"/>
              <a:cs typeface="Times New Roman"/>
            </a:endParaRPr>
          </a:p>
          <a:p>
            <a:pPr marL="184150" marR="378460" indent="-171450">
              <a:lnSpc>
                <a:spcPct val="100200"/>
              </a:lnSpc>
              <a:spcBef>
                <a:spcPts val="665"/>
              </a:spcBef>
              <a:buSzPct val="122222"/>
              <a:buChar char="-"/>
              <a:tabLst>
                <a:tab pos="175895" algn="l"/>
              </a:tabLst>
            </a:pPr>
            <a:r>
              <a:rPr sz="18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As </a:t>
            </a:r>
            <a:r>
              <a:rPr sz="18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a </a:t>
            </a:r>
            <a:r>
              <a:rPr sz="18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member </a:t>
            </a:r>
            <a:r>
              <a:rPr sz="18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18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18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U.S. </a:t>
            </a:r>
            <a:r>
              <a:rPr sz="1800" b="1" spc="55" dirty="0">
                <a:solidFill>
                  <a:srgbClr val="FF3300"/>
                </a:solidFill>
                <a:latin typeface="Times New Roman"/>
                <a:cs typeface="Times New Roman"/>
              </a:rPr>
              <a:t>House </a:t>
            </a:r>
            <a:r>
              <a:rPr sz="18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of  </a:t>
            </a:r>
            <a:r>
              <a:rPr sz="18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Representatives, </a:t>
            </a:r>
            <a:r>
              <a:rPr sz="18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Watson </a:t>
            </a:r>
            <a:r>
              <a:rPr sz="18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finally </a:t>
            </a:r>
            <a:r>
              <a:rPr sz="18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won  </a:t>
            </a:r>
            <a:r>
              <a:rPr sz="18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passage </a:t>
            </a:r>
            <a:r>
              <a:rPr sz="18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of</a:t>
            </a:r>
            <a:r>
              <a:rPr sz="1800" b="1" spc="24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RFD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278" y="1252220"/>
            <a:ext cx="69189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…BUT </a:t>
            </a:r>
            <a:r>
              <a:rPr spc="-15" dirty="0"/>
              <a:t>SOME </a:t>
            </a:r>
            <a:r>
              <a:rPr spc="15" dirty="0"/>
              <a:t>RESISTED </a:t>
            </a:r>
            <a:r>
              <a:rPr spc="114" dirty="0"/>
              <a:t>THE </a:t>
            </a:r>
            <a:r>
              <a:rPr spc="30" dirty="0">
                <a:latin typeface="Arial"/>
                <a:cs typeface="Arial"/>
              </a:rPr>
              <a:t>“</a:t>
            </a:r>
            <a:r>
              <a:rPr spc="30" dirty="0"/>
              <a:t>NEW</a:t>
            </a:r>
            <a:r>
              <a:rPr spc="-185" dirty="0"/>
              <a:t> </a:t>
            </a:r>
            <a:r>
              <a:rPr spc="35" dirty="0"/>
              <a:t>SOUTH</a:t>
            </a:r>
            <a:r>
              <a:rPr spc="35" dirty="0">
                <a:latin typeface="Arial"/>
                <a:cs typeface="Arial"/>
              </a:rPr>
              <a:t>”</a:t>
            </a:r>
            <a:r>
              <a:rPr spc="35"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2819" y="106044"/>
            <a:ext cx="7767320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n-US" sz="1600" b="1" spc="15" dirty="0">
                <a:latin typeface="Times New Roman"/>
                <a:cs typeface="Times New Roman"/>
              </a:rPr>
              <a:t>Identify the ways individuals, groups, and events attempted to shape the New South; include the Bourbon Triumvirate, Henry Grady, International Cotton Expositions, and Tom Watson and the Populists.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633220"/>
            <a:ext cx="4225290" cy="4572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2400" marR="818515" indent="-139700">
              <a:lnSpc>
                <a:spcPct val="99400"/>
              </a:lnSpc>
              <a:spcBef>
                <a:spcPts val="114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Threatened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by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growing 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popularity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Populist  </a:t>
            </a:r>
            <a:r>
              <a:rPr sz="2200" b="1" spc="-90" dirty="0">
                <a:solidFill>
                  <a:srgbClr val="FF3300"/>
                </a:solidFill>
                <a:latin typeface="Times New Roman"/>
                <a:cs typeface="Times New Roman"/>
              </a:rPr>
              <a:t>Party,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Democrats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began 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paying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more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attention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to  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farmer</a:t>
            </a:r>
            <a:r>
              <a:rPr sz="2200" b="1" spc="20" dirty="0">
                <a:solidFill>
                  <a:srgbClr val="FF4C00"/>
                </a:solidFill>
                <a:latin typeface="Arial"/>
                <a:cs typeface="Arial"/>
              </a:rPr>
              <a:t>’</a:t>
            </a:r>
            <a:r>
              <a:rPr sz="2200" b="1" spc="20" dirty="0">
                <a:solidFill>
                  <a:srgbClr val="FF3300"/>
                </a:solidFill>
                <a:latin typeface="Times New Roman"/>
                <a:cs typeface="Times New Roman"/>
              </a:rPr>
              <a:t>s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needs</a:t>
            </a:r>
            <a:endParaRPr sz="2200">
              <a:latin typeface="Times New Roman"/>
              <a:cs typeface="Times New Roman"/>
            </a:endParaRPr>
          </a:p>
          <a:p>
            <a:pPr marL="152400" marR="5080" indent="-139700">
              <a:lnSpc>
                <a:spcPct val="99400"/>
              </a:lnSpc>
              <a:spcBef>
                <a:spcPts val="67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By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late </a:t>
            </a:r>
            <a:r>
              <a:rPr sz="22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1890s,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Populist 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Party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had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lost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its 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momentum; 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several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members, </a:t>
            </a:r>
            <a:r>
              <a:rPr sz="22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including  </a:t>
            </a:r>
            <a:r>
              <a:rPr sz="22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Watson,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left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spc="-65" dirty="0">
                <a:solidFill>
                  <a:srgbClr val="FF3300"/>
                </a:solidFill>
                <a:latin typeface="Times New Roman"/>
                <a:cs typeface="Times New Roman"/>
              </a:rPr>
              <a:t>party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22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rejoined 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</a:t>
            </a:r>
            <a:r>
              <a:rPr sz="2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Democrats</a:t>
            </a:r>
            <a:endParaRPr sz="2200">
              <a:latin typeface="Times New Roman"/>
              <a:cs typeface="Times New Roman"/>
            </a:endParaRPr>
          </a:p>
          <a:p>
            <a:pPr marL="152400" marR="33020" indent="-139700">
              <a:lnSpc>
                <a:spcPts val="2600"/>
              </a:lnSpc>
              <a:spcBef>
                <a:spcPts val="1145"/>
              </a:spcBef>
              <a:buFont typeface="Arial"/>
              <a:buChar char="•"/>
              <a:tabLst>
                <a:tab pos="181610" algn="l"/>
              </a:tabLst>
            </a:pP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Eventually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200" b="1" dirty="0">
                <a:solidFill>
                  <a:srgbClr val="FF3300"/>
                </a:solidFill>
                <a:latin typeface="Times New Roman"/>
                <a:cs typeface="Times New Roman"/>
              </a:rPr>
              <a:t>Democratic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Party 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had </a:t>
            </a:r>
            <a:r>
              <a:rPr sz="22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reestablished </a:t>
            </a:r>
            <a:r>
              <a:rPr sz="2200" b="1" spc="-45" dirty="0">
                <a:solidFill>
                  <a:srgbClr val="FF3300"/>
                </a:solidFill>
                <a:latin typeface="Times New Roman"/>
                <a:cs typeface="Times New Roman"/>
              </a:rPr>
              <a:t>firm </a:t>
            </a:r>
            <a:r>
              <a:rPr sz="22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dominance  </a:t>
            </a:r>
            <a:r>
              <a:rPr sz="22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over </a:t>
            </a:r>
            <a:r>
              <a:rPr sz="2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the</a:t>
            </a:r>
            <a:r>
              <a:rPr sz="2200" b="1" spc="6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South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0" y="2133600"/>
            <a:ext cx="24511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133600"/>
            <a:ext cx="3581400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pc="-25" dirty="0"/>
              <a:t>SS8H7 </a:t>
            </a:r>
            <a:r>
              <a:rPr dirty="0"/>
              <a:t>– </a:t>
            </a:r>
            <a:r>
              <a:rPr spc="25" dirty="0"/>
              <a:t>The </a:t>
            </a:r>
            <a:r>
              <a:rPr spc="-5" dirty="0"/>
              <a:t>student </a:t>
            </a:r>
            <a:r>
              <a:rPr spc="-20" dirty="0"/>
              <a:t>will </a:t>
            </a:r>
            <a:r>
              <a:rPr b="0" i="1" spc="-155" dirty="0">
                <a:solidFill>
                  <a:srgbClr val="FF3300"/>
                </a:solidFill>
                <a:latin typeface="Times New Roman"/>
                <a:cs typeface="Times New Roman"/>
              </a:rPr>
              <a:t>evaluate </a:t>
            </a:r>
            <a:r>
              <a:rPr spc="-30" dirty="0"/>
              <a:t>key </a:t>
            </a:r>
            <a:r>
              <a:rPr spc="-5" dirty="0"/>
              <a:t>political, </a:t>
            </a:r>
            <a:r>
              <a:rPr spc="10" dirty="0"/>
              <a:t>social, </a:t>
            </a:r>
            <a:r>
              <a:rPr spc="-20" dirty="0"/>
              <a:t>and </a:t>
            </a:r>
            <a:r>
              <a:rPr spc="20" dirty="0"/>
              <a:t>economic </a:t>
            </a:r>
            <a:r>
              <a:rPr spc="15" dirty="0"/>
              <a:t>changes </a:t>
            </a:r>
            <a:r>
              <a:rPr spc="-30" dirty="0"/>
              <a:t>that </a:t>
            </a:r>
            <a:r>
              <a:rPr spc="-20" dirty="0"/>
              <a:t>occurred</a:t>
            </a:r>
            <a:r>
              <a:rPr spc="10" dirty="0"/>
              <a:t> </a:t>
            </a:r>
            <a:r>
              <a:rPr spc="-5" dirty="0"/>
              <a:t>in</a:t>
            </a:r>
          </a:p>
          <a:p>
            <a:pPr algn="ctr">
              <a:lnSpc>
                <a:spcPts val="1910"/>
              </a:lnSpc>
            </a:pPr>
            <a:r>
              <a:rPr spc="-20" dirty="0"/>
              <a:t>Georgia </a:t>
            </a:r>
            <a:r>
              <a:rPr dirty="0"/>
              <a:t>between </a:t>
            </a:r>
            <a:r>
              <a:rPr spc="-85" dirty="0"/>
              <a:t>1877 </a:t>
            </a:r>
            <a:r>
              <a:rPr spc="-20" dirty="0"/>
              <a:t>and</a:t>
            </a:r>
            <a:r>
              <a:rPr spc="85" dirty="0"/>
              <a:t> </a:t>
            </a:r>
            <a:r>
              <a:rPr spc="-90" dirty="0"/>
              <a:t>1918.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3262</Words>
  <Application>Microsoft Office PowerPoint</Application>
  <PresentationFormat>On-screen Show (4:3)</PresentationFormat>
  <Paragraphs>272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The  New South</vt:lpstr>
      <vt:lpstr>The Bourbon Redeemers:</vt:lpstr>
      <vt:lpstr>Identify the ways individuals, groups, and events attempted to shape the New South; include the Bourbon Triumvirate, Henry Grady, International Cotton Expositions, and Tom Watson and the Populists.</vt:lpstr>
      <vt:lpstr>The Bourbon Redeemers:</vt:lpstr>
      <vt:lpstr> Henry Grady</vt:lpstr>
      <vt:lpstr>The Bourbon Redeemers:</vt:lpstr>
      <vt:lpstr>…BUT SOME RESISTED THE “NEW SOUTH”…</vt:lpstr>
      <vt:lpstr>   Tom Watson</vt:lpstr>
      <vt:lpstr>…BUT SOME RESISTED THE “NEW SOUTH”…</vt:lpstr>
      <vt:lpstr>RACIAL TENSIONS EXPLODE:</vt:lpstr>
      <vt:lpstr>Thought the 14th and 15th Amendments made African-  Americans fully equal, participating citizens, discrimination  continued through a series of “loopholes”:</vt:lpstr>
      <vt:lpstr>Thought the 14th and 15th Amendments made African-  Americans fully equal, participating citizens, discrimination  continued through a series of “loopholes”:</vt:lpstr>
      <vt:lpstr>Thought the 14th and 15th Amendments made African-  Americans fully equal, participating citizens, discrimination  continued through a series of “loopholes”:</vt:lpstr>
      <vt:lpstr>RACIAL TENSIONS EXPLODE:</vt:lpstr>
      <vt:lpstr>The 1906 Atlanta Riot:</vt:lpstr>
      <vt:lpstr>BY THE 1900s, AFRICAN-AMERICANS WERE…</vt:lpstr>
      <vt:lpstr>PowerPoint Presentation</vt:lpstr>
      <vt:lpstr>The Leo Frank Case: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New South</dc:title>
  <dc:creator>Robert Stinson</dc:creator>
  <cp:lastModifiedBy>Jonathan Luciano</cp:lastModifiedBy>
  <cp:revision>8</cp:revision>
  <dcterms:created xsi:type="dcterms:W3CDTF">2018-12-24T15:55:46Z</dcterms:created>
  <dcterms:modified xsi:type="dcterms:W3CDTF">2018-12-24T17:11:35Z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2011-08-11T00:00:00Z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2018-12-24T00:00:00Z</vt:filetime>
  </property>
</Properties>
</file>