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336" r:id="rId3"/>
    <p:sldId id="330" r:id="rId4"/>
    <p:sldId id="337" r:id="rId5"/>
    <p:sldId id="338" r:id="rId6"/>
    <p:sldId id="339" r:id="rId7"/>
    <p:sldId id="340" r:id="rId8"/>
    <p:sldId id="342" r:id="rId9"/>
    <p:sldId id="343" r:id="rId10"/>
    <p:sldId id="344" r:id="rId11"/>
    <p:sldId id="345" r:id="rId12"/>
    <p:sldId id="346" r:id="rId13"/>
    <p:sldId id="347" r:id="rId14"/>
    <p:sldId id="348" r:id="rId15"/>
    <p:sldId id="349" r:id="rId16"/>
    <p:sldId id="350" r:id="rId17"/>
    <p:sldId id="351" r:id="rId18"/>
    <p:sldId id="353" r:id="rId19"/>
    <p:sldId id="354" r:id="rId20"/>
    <p:sldId id="355" r:id="rId21"/>
    <p:sldId id="356" r:id="rId22"/>
    <p:sldId id="357" r:id="rId23"/>
    <p:sldId id="361" r:id="rId24"/>
    <p:sldId id="358" r:id="rId25"/>
    <p:sldId id="362" r:id="rId26"/>
    <p:sldId id="363" r:id="rId27"/>
    <p:sldId id="364" r:id="rId28"/>
    <p:sldId id="366" r:id="rId29"/>
    <p:sldId id="365" r:id="rId30"/>
    <p:sldId id="359" r:id="rId31"/>
    <p:sldId id="370" r:id="rId32"/>
    <p:sldId id="371" r:id="rId33"/>
    <p:sldId id="367" r:id="rId34"/>
    <p:sldId id="372" r:id="rId35"/>
    <p:sldId id="373" r:id="rId36"/>
    <p:sldId id="368" r:id="rId37"/>
    <p:sldId id="376" r:id="rId38"/>
    <p:sldId id="375" r:id="rId39"/>
    <p:sldId id="378" r:id="rId40"/>
    <p:sldId id="379" r:id="rId41"/>
    <p:sldId id="360" r:id="rId42"/>
    <p:sldId id="386" r:id="rId43"/>
    <p:sldId id="380" r:id="rId44"/>
    <p:sldId id="381" r:id="rId45"/>
    <p:sldId id="387" r:id="rId46"/>
    <p:sldId id="382" r:id="rId47"/>
    <p:sldId id="391" r:id="rId48"/>
    <p:sldId id="392" r:id="rId49"/>
    <p:sldId id="384" r:id="rId50"/>
    <p:sldId id="385" r:id="rId51"/>
    <p:sldId id="389" r:id="rId52"/>
    <p:sldId id="393" r:id="rId53"/>
    <p:sldId id="39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5220" autoAdjust="0"/>
  </p:normalViewPr>
  <p:slideViewPr>
    <p:cSldViewPr snapToGrid="0">
      <p:cViewPr varScale="1">
        <p:scale>
          <a:sx n="48" d="100"/>
          <a:sy n="48" d="100"/>
        </p:scale>
        <p:origin x="67" y="7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62E2F-BD6B-44A2-B4AA-D102443BE24C}" type="datetimeFigureOut">
              <a:rPr lang="en-US" smtClean="0"/>
              <a:t>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5E78C-F2B5-46F5-96DF-DD2D1863839B}" type="slidenum">
              <a:rPr lang="en-US" smtClean="0"/>
              <a:t>‹#›</a:t>
            </a:fld>
            <a:endParaRPr lang="en-US"/>
          </a:p>
        </p:txBody>
      </p:sp>
    </p:spTree>
    <p:extLst>
      <p:ext uri="{BB962C8B-B14F-4D97-AF65-F5344CB8AC3E}">
        <p14:creationId xmlns:p14="http://schemas.microsoft.com/office/powerpoint/2010/main" val="514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05E78C-F2B5-46F5-96DF-DD2D1863839B}" type="slidenum">
              <a:rPr lang="en-US" smtClean="0"/>
              <a:t>13</a:t>
            </a:fld>
            <a:endParaRPr lang="en-US"/>
          </a:p>
        </p:txBody>
      </p:sp>
    </p:spTree>
    <p:extLst>
      <p:ext uri="{BB962C8B-B14F-4D97-AF65-F5344CB8AC3E}">
        <p14:creationId xmlns:p14="http://schemas.microsoft.com/office/powerpoint/2010/main" val="966109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38400" y="1524000"/>
            <a:ext cx="8128000" cy="18796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a:lvl1pPr>
          </a:lstStyle>
          <a:p>
            <a:pPr lvl="0"/>
            <a:r>
              <a:rPr lang="en-US" noProof="0"/>
              <a:t>Click to edit Master title style</a:t>
            </a:r>
          </a:p>
        </p:txBody>
      </p:sp>
      <p:sp>
        <p:nvSpPr>
          <p:cNvPr id="3075" name="Rectangle 3"/>
          <p:cNvSpPr>
            <a:spLocks noGrp="1" noChangeArrowheads="1"/>
          </p:cNvSpPr>
          <p:nvPr>
            <p:ph type="subTitle" idx="1"/>
          </p:nvPr>
        </p:nvSpPr>
        <p:spPr>
          <a:xfrm>
            <a:off x="2548467" y="4076700"/>
            <a:ext cx="7814733" cy="1257300"/>
          </a:xfrm>
        </p:spPr>
        <p:txBody>
          <a:bodyPr/>
          <a:lstStyle>
            <a:lvl1pPr marL="0" indent="0" algn="ctr">
              <a:buFontTx/>
              <a:buNone/>
              <a:defRPr/>
            </a:lvl1pPr>
          </a:lstStyle>
          <a:p>
            <a:pPr lvl="0"/>
            <a:r>
              <a:rPr lang="en-US" noProof="0"/>
              <a:t>Click to edit Master subtitle style</a:t>
            </a:r>
          </a:p>
        </p:txBody>
      </p:sp>
      <p:sp>
        <p:nvSpPr>
          <p:cNvPr id="4" name="Rectangle 4">
            <a:extLst>
              <a:ext uri="{FF2B5EF4-FFF2-40B4-BE49-F238E27FC236}">
                <a16:creationId xmlns:a16="http://schemas.microsoft.com/office/drawing/2014/main" id="{0581A428-3E49-4357-A844-1D5ED3F8BC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0B5BFA-BB5F-460D-B3A3-FC9A2EF381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A3B5F5-5492-4491-AAC8-043AF0ED736E}"/>
              </a:ext>
            </a:extLst>
          </p:cNvPr>
          <p:cNvSpPr>
            <a:spLocks noGrp="1" noChangeArrowheads="1"/>
          </p:cNvSpPr>
          <p:nvPr>
            <p:ph type="sldNum" sz="quarter" idx="12"/>
          </p:nvPr>
        </p:nvSpPr>
        <p:spPr>
          <a:ln/>
        </p:spPr>
        <p:txBody>
          <a:bodyPr/>
          <a:lstStyle>
            <a:lvl1pPr>
              <a:defRPr/>
            </a:lvl1pPr>
          </a:lstStyle>
          <a:p>
            <a:pPr>
              <a:defRPr/>
            </a:pPr>
            <a:fld id="{4EFC3AD8-CE88-4D8E-B1B8-B92EBF4348F9}" type="slidenum">
              <a:rPr lang="en-US" altLang="en-US"/>
              <a:pPr>
                <a:defRPr/>
              </a:pPr>
              <a:t>‹#›</a:t>
            </a:fld>
            <a:endParaRPr lang="en-US" altLang="en-US"/>
          </a:p>
        </p:txBody>
      </p:sp>
    </p:spTree>
    <p:extLst>
      <p:ext uri="{BB962C8B-B14F-4D97-AF65-F5344CB8AC3E}">
        <p14:creationId xmlns:p14="http://schemas.microsoft.com/office/powerpoint/2010/main" val="89892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55EAF8-08E7-4CE1-AF9A-503B850690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3DA791-AA2E-4C3D-8221-8D9A9C78ED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958D02-822D-4A66-90EB-E79C63AA89CA}"/>
              </a:ext>
            </a:extLst>
          </p:cNvPr>
          <p:cNvSpPr>
            <a:spLocks noGrp="1" noChangeArrowheads="1"/>
          </p:cNvSpPr>
          <p:nvPr>
            <p:ph type="sldNum" sz="quarter" idx="12"/>
          </p:nvPr>
        </p:nvSpPr>
        <p:spPr>
          <a:ln/>
        </p:spPr>
        <p:txBody>
          <a:bodyPr/>
          <a:lstStyle>
            <a:lvl1pPr>
              <a:defRPr/>
            </a:lvl1pPr>
          </a:lstStyle>
          <a:p>
            <a:pPr>
              <a:defRPr/>
            </a:pPr>
            <a:fld id="{FAE4C1C7-8456-445E-B5C9-5BD96101D5A6}" type="slidenum">
              <a:rPr lang="en-US" altLang="en-US"/>
              <a:pPr>
                <a:defRPr/>
              </a:pPr>
              <a:t>‹#›</a:t>
            </a:fld>
            <a:endParaRPr lang="en-US" altLang="en-US"/>
          </a:p>
        </p:txBody>
      </p:sp>
    </p:spTree>
    <p:extLst>
      <p:ext uri="{BB962C8B-B14F-4D97-AF65-F5344CB8AC3E}">
        <p14:creationId xmlns:p14="http://schemas.microsoft.com/office/powerpoint/2010/main" val="1433437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533400"/>
            <a:ext cx="25908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533400"/>
            <a:ext cx="7569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AAFEFB-6289-487D-A55B-98F39C8525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73005A-ABB6-4E88-A1F8-4C762E6D2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FBE3BF-05C6-463F-92B5-9C800FC040A4}"/>
              </a:ext>
            </a:extLst>
          </p:cNvPr>
          <p:cNvSpPr>
            <a:spLocks noGrp="1" noChangeArrowheads="1"/>
          </p:cNvSpPr>
          <p:nvPr>
            <p:ph type="sldNum" sz="quarter" idx="12"/>
          </p:nvPr>
        </p:nvSpPr>
        <p:spPr>
          <a:ln/>
        </p:spPr>
        <p:txBody>
          <a:bodyPr/>
          <a:lstStyle>
            <a:lvl1pPr>
              <a:defRPr/>
            </a:lvl1pPr>
          </a:lstStyle>
          <a:p>
            <a:pPr>
              <a:defRPr/>
            </a:pPr>
            <a:fld id="{F107A840-F99E-47F0-A8F8-7FFC0E33C903}" type="slidenum">
              <a:rPr lang="en-US" altLang="en-US"/>
              <a:pPr>
                <a:defRPr/>
              </a:pPr>
              <a:t>‹#›</a:t>
            </a:fld>
            <a:endParaRPr lang="en-US" altLang="en-US"/>
          </a:p>
        </p:txBody>
      </p:sp>
    </p:spTree>
    <p:extLst>
      <p:ext uri="{BB962C8B-B14F-4D97-AF65-F5344CB8AC3E}">
        <p14:creationId xmlns:p14="http://schemas.microsoft.com/office/powerpoint/2010/main" val="3914843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066800"/>
          </a:xfrm>
        </p:spPr>
        <p:txBody>
          <a:bodyPr/>
          <a:lstStyle/>
          <a:p>
            <a:r>
              <a:rPr lang="en-US"/>
              <a:t>Click to edit Master title style</a:t>
            </a:r>
          </a:p>
        </p:txBody>
      </p:sp>
      <p:sp>
        <p:nvSpPr>
          <p:cNvPr id="3" name="Content Placeholder 2"/>
          <p:cNvSpPr>
            <a:spLocks noGrp="1"/>
          </p:cNvSpPr>
          <p:nvPr>
            <p:ph sz="half" idx="1"/>
          </p:nvPr>
        </p:nvSpPr>
        <p:spPr>
          <a:xfrm>
            <a:off x="914400" y="2514600"/>
            <a:ext cx="50800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514600"/>
            <a:ext cx="5080000" cy="1714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197600" y="4381500"/>
            <a:ext cx="50800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05E2B9C-4F91-473C-B4F1-599831F85A99}"/>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47F1056-422F-47E7-AE05-6AA4240E26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A6178AB-AAAA-4460-A9D2-686DD626571E}"/>
              </a:ext>
            </a:extLst>
          </p:cNvPr>
          <p:cNvSpPr>
            <a:spLocks noGrp="1" noChangeArrowheads="1"/>
          </p:cNvSpPr>
          <p:nvPr>
            <p:ph type="sldNum" sz="quarter" idx="12"/>
          </p:nvPr>
        </p:nvSpPr>
        <p:spPr>
          <a:ln/>
        </p:spPr>
        <p:txBody>
          <a:bodyPr/>
          <a:lstStyle>
            <a:lvl1pPr>
              <a:defRPr/>
            </a:lvl1pPr>
          </a:lstStyle>
          <a:p>
            <a:pPr>
              <a:defRPr/>
            </a:pPr>
            <a:fld id="{55038D0D-9DB3-4E49-9D50-63E9D154A3E2}" type="slidenum">
              <a:rPr lang="en-US" altLang="en-US"/>
              <a:pPr>
                <a:defRPr/>
              </a:pPr>
              <a:t>‹#›</a:t>
            </a:fld>
            <a:endParaRPr lang="en-US" altLang="en-US"/>
          </a:p>
        </p:txBody>
      </p:sp>
    </p:spTree>
    <p:extLst>
      <p:ext uri="{BB962C8B-B14F-4D97-AF65-F5344CB8AC3E}">
        <p14:creationId xmlns:p14="http://schemas.microsoft.com/office/powerpoint/2010/main" val="55201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4671D9-F42E-469D-966A-139B0D2BAE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8F7C7E-041E-4BF6-A5C3-527CACE568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672330-60DF-4BB6-B141-4B1C42E2AC82}"/>
              </a:ext>
            </a:extLst>
          </p:cNvPr>
          <p:cNvSpPr>
            <a:spLocks noGrp="1" noChangeArrowheads="1"/>
          </p:cNvSpPr>
          <p:nvPr>
            <p:ph type="sldNum" sz="quarter" idx="12"/>
          </p:nvPr>
        </p:nvSpPr>
        <p:spPr>
          <a:ln/>
        </p:spPr>
        <p:txBody>
          <a:bodyPr/>
          <a:lstStyle>
            <a:lvl1pPr>
              <a:defRPr/>
            </a:lvl1pPr>
          </a:lstStyle>
          <a:p>
            <a:pPr>
              <a:defRPr/>
            </a:pPr>
            <a:fld id="{81A39BEA-4051-4425-8A4A-1F1BD6B8811C}" type="slidenum">
              <a:rPr lang="en-US" altLang="en-US"/>
              <a:pPr>
                <a:defRPr/>
              </a:pPr>
              <a:t>‹#›</a:t>
            </a:fld>
            <a:endParaRPr lang="en-US" altLang="en-US"/>
          </a:p>
        </p:txBody>
      </p:sp>
    </p:spTree>
    <p:extLst>
      <p:ext uri="{BB962C8B-B14F-4D97-AF65-F5344CB8AC3E}">
        <p14:creationId xmlns:p14="http://schemas.microsoft.com/office/powerpoint/2010/main" val="390652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EBB074F-4B48-476B-BDB9-A3FD819AF4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16B397-D823-4A1B-8215-185D2FCDE2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B557E4-417E-4D26-ADA0-1417F8850302}"/>
              </a:ext>
            </a:extLst>
          </p:cNvPr>
          <p:cNvSpPr>
            <a:spLocks noGrp="1" noChangeArrowheads="1"/>
          </p:cNvSpPr>
          <p:nvPr>
            <p:ph type="sldNum" sz="quarter" idx="12"/>
          </p:nvPr>
        </p:nvSpPr>
        <p:spPr>
          <a:ln/>
        </p:spPr>
        <p:txBody>
          <a:bodyPr/>
          <a:lstStyle>
            <a:lvl1pPr>
              <a:defRPr/>
            </a:lvl1pPr>
          </a:lstStyle>
          <a:p>
            <a:pPr>
              <a:defRPr/>
            </a:pPr>
            <a:fld id="{82F4C05B-F9A0-4EEF-8A56-B3F14517C530}" type="slidenum">
              <a:rPr lang="en-US" altLang="en-US"/>
              <a:pPr>
                <a:defRPr/>
              </a:pPr>
              <a:t>‹#›</a:t>
            </a:fld>
            <a:endParaRPr lang="en-US" altLang="en-US"/>
          </a:p>
        </p:txBody>
      </p:sp>
    </p:spTree>
    <p:extLst>
      <p:ext uri="{BB962C8B-B14F-4D97-AF65-F5344CB8AC3E}">
        <p14:creationId xmlns:p14="http://schemas.microsoft.com/office/powerpoint/2010/main" val="423024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514600"/>
            <a:ext cx="508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514600"/>
            <a:ext cx="508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293495-756B-4F19-A9C4-ED42AA7EDA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683A81-F8F4-449A-90FA-5DB48D620D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2DE6F-4106-40C3-BA98-F14F6085D17B}"/>
              </a:ext>
            </a:extLst>
          </p:cNvPr>
          <p:cNvSpPr>
            <a:spLocks noGrp="1" noChangeArrowheads="1"/>
          </p:cNvSpPr>
          <p:nvPr>
            <p:ph type="sldNum" sz="quarter" idx="12"/>
          </p:nvPr>
        </p:nvSpPr>
        <p:spPr>
          <a:ln/>
        </p:spPr>
        <p:txBody>
          <a:bodyPr/>
          <a:lstStyle>
            <a:lvl1pPr>
              <a:defRPr/>
            </a:lvl1pPr>
          </a:lstStyle>
          <a:p>
            <a:pPr>
              <a:defRPr/>
            </a:pPr>
            <a:fld id="{872B9D55-6210-492F-80D5-E03302E2BFE3}" type="slidenum">
              <a:rPr lang="en-US" altLang="en-US"/>
              <a:pPr>
                <a:defRPr/>
              </a:pPr>
              <a:t>‹#›</a:t>
            </a:fld>
            <a:endParaRPr lang="en-US" altLang="en-US"/>
          </a:p>
        </p:txBody>
      </p:sp>
    </p:spTree>
    <p:extLst>
      <p:ext uri="{BB962C8B-B14F-4D97-AF65-F5344CB8AC3E}">
        <p14:creationId xmlns:p14="http://schemas.microsoft.com/office/powerpoint/2010/main" val="3953049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9D45754-83C0-4BC2-A672-7F47D89A67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D054EE8-AAFA-4D2E-98E7-995341213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09ED18D-2042-4897-8152-3118163435ED}"/>
              </a:ext>
            </a:extLst>
          </p:cNvPr>
          <p:cNvSpPr>
            <a:spLocks noGrp="1" noChangeArrowheads="1"/>
          </p:cNvSpPr>
          <p:nvPr>
            <p:ph type="sldNum" sz="quarter" idx="12"/>
          </p:nvPr>
        </p:nvSpPr>
        <p:spPr>
          <a:ln/>
        </p:spPr>
        <p:txBody>
          <a:bodyPr/>
          <a:lstStyle>
            <a:lvl1pPr>
              <a:defRPr/>
            </a:lvl1pPr>
          </a:lstStyle>
          <a:p>
            <a:pPr>
              <a:defRPr/>
            </a:pPr>
            <a:fld id="{6B05BBC6-D2C4-4316-88B1-768EE3D0077A}" type="slidenum">
              <a:rPr lang="en-US" altLang="en-US"/>
              <a:pPr>
                <a:defRPr/>
              </a:pPr>
              <a:t>‹#›</a:t>
            </a:fld>
            <a:endParaRPr lang="en-US" altLang="en-US"/>
          </a:p>
        </p:txBody>
      </p:sp>
    </p:spTree>
    <p:extLst>
      <p:ext uri="{BB962C8B-B14F-4D97-AF65-F5344CB8AC3E}">
        <p14:creationId xmlns:p14="http://schemas.microsoft.com/office/powerpoint/2010/main" val="1234446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0BBE70-790E-4D20-B9EC-0824877A7DF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B2C031A-A6EC-47AD-9777-38DFEF630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7A8A473-DD1E-46E4-94AC-633BA15E4915}"/>
              </a:ext>
            </a:extLst>
          </p:cNvPr>
          <p:cNvSpPr>
            <a:spLocks noGrp="1" noChangeArrowheads="1"/>
          </p:cNvSpPr>
          <p:nvPr>
            <p:ph type="sldNum" sz="quarter" idx="12"/>
          </p:nvPr>
        </p:nvSpPr>
        <p:spPr>
          <a:ln/>
        </p:spPr>
        <p:txBody>
          <a:bodyPr/>
          <a:lstStyle>
            <a:lvl1pPr>
              <a:defRPr/>
            </a:lvl1pPr>
          </a:lstStyle>
          <a:p>
            <a:pPr>
              <a:defRPr/>
            </a:pPr>
            <a:fld id="{6E86FDE6-2067-415C-B721-7A35ADCB0A17}" type="slidenum">
              <a:rPr lang="en-US" altLang="en-US"/>
              <a:pPr>
                <a:defRPr/>
              </a:pPr>
              <a:t>‹#›</a:t>
            </a:fld>
            <a:endParaRPr lang="en-US" altLang="en-US"/>
          </a:p>
        </p:txBody>
      </p:sp>
    </p:spTree>
    <p:extLst>
      <p:ext uri="{BB962C8B-B14F-4D97-AF65-F5344CB8AC3E}">
        <p14:creationId xmlns:p14="http://schemas.microsoft.com/office/powerpoint/2010/main" val="233096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F34F18-046F-443F-8A6F-71540B7B338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F14A830-A189-41F2-8D80-D581AA0C0B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717126-840D-4C6D-8E8F-E205B802DC3A}"/>
              </a:ext>
            </a:extLst>
          </p:cNvPr>
          <p:cNvSpPr>
            <a:spLocks noGrp="1" noChangeArrowheads="1"/>
          </p:cNvSpPr>
          <p:nvPr>
            <p:ph type="sldNum" sz="quarter" idx="12"/>
          </p:nvPr>
        </p:nvSpPr>
        <p:spPr>
          <a:ln/>
        </p:spPr>
        <p:txBody>
          <a:bodyPr/>
          <a:lstStyle>
            <a:lvl1pPr>
              <a:defRPr/>
            </a:lvl1pPr>
          </a:lstStyle>
          <a:p>
            <a:pPr>
              <a:defRPr/>
            </a:pPr>
            <a:fld id="{04366A32-760A-4A90-AD10-55A421F45154}" type="slidenum">
              <a:rPr lang="en-US" altLang="en-US"/>
              <a:pPr>
                <a:defRPr/>
              </a:pPr>
              <a:t>‹#›</a:t>
            </a:fld>
            <a:endParaRPr lang="en-US" altLang="en-US"/>
          </a:p>
        </p:txBody>
      </p:sp>
    </p:spTree>
    <p:extLst>
      <p:ext uri="{BB962C8B-B14F-4D97-AF65-F5344CB8AC3E}">
        <p14:creationId xmlns:p14="http://schemas.microsoft.com/office/powerpoint/2010/main" val="2463441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B4A42F-ABB9-4F30-86BF-FC5647FFA6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A02416-E12C-4AC8-8F31-DCFF602B55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6FC2D9-5526-4AE2-86B5-7AAF125479D2}"/>
              </a:ext>
            </a:extLst>
          </p:cNvPr>
          <p:cNvSpPr>
            <a:spLocks noGrp="1" noChangeArrowheads="1"/>
          </p:cNvSpPr>
          <p:nvPr>
            <p:ph type="sldNum" sz="quarter" idx="12"/>
          </p:nvPr>
        </p:nvSpPr>
        <p:spPr>
          <a:ln/>
        </p:spPr>
        <p:txBody>
          <a:bodyPr/>
          <a:lstStyle>
            <a:lvl1pPr>
              <a:defRPr/>
            </a:lvl1pPr>
          </a:lstStyle>
          <a:p>
            <a:pPr>
              <a:defRPr/>
            </a:pPr>
            <a:fld id="{EC4DC43D-1E42-420D-8B35-186E41426797}" type="slidenum">
              <a:rPr lang="en-US" altLang="en-US"/>
              <a:pPr>
                <a:defRPr/>
              </a:pPr>
              <a:t>‹#›</a:t>
            </a:fld>
            <a:endParaRPr lang="en-US" altLang="en-US"/>
          </a:p>
        </p:txBody>
      </p:sp>
    </p:spTree>
    <p:extLst>
      <p:ext uri="{BB962C8B-B14F-4D97-AF65-F5344CB8AC3E}">
        <p14:creationId xmlns:p14="http://schemas.microsoft.com/office/powerpoint/2010/main" val="118883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EDE722-1D11-45CA-AD6E-AFC3409C48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08EE15-C0F7-4BF0-B6AB-CB1247D0F9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6F886D-3B43-4C7C-A2D0-4504D3A735B3}"/>
              </a:ext>
            </a:extLst>
          </p:cNvPr>
          <p:cNvSpPr>
            <a:spLocks noGrp="1" noChangeArrowheads="1"/>
          </p:cNvSpPr>
          <p:nvPr>
            <p:ph type="sldNum" sz="quarter" idx="12"/>
          </p:nvPr>
        </p:nvSpPr>
        <p:spPr>
          <a:ln/>
        </p:spPr>
        <p:txBody>
          <a:bodyPr/>
          <a:lstStyle>
            <a:lvl1pPr>
              <a:defRPr/>
            </a:lvl1pPr>
          </a:lstStyle>
          <a:p>
            <a:pPr>
              <a:defRPr/>
            </a:pPr>
            <a:fld id="{E11F8AAE-3CD2-4987-BE2F-7E346D550CD0}" type="slidenum">
              <a:rPr lang="en-US" altLang="en-US"/>
              <a:pPr>
                <a:defRPr/>
              </a:pPr>
              <a:t>‹#›</a:t>
            </a:fld>
            <a:endParaRPr lang="en-US" altLang="en-US"/>
          </a:p>
        </p:txBody>
      </p:sp>
    </p:spTree>
    <p:extLst>
      <p:ext uri="{BB962C8B-B14F-4D97-AF65-F5344CB8AC3E}">
        <p14:creationId xmlns:p14="http://schemas.microsoft.com/office/powerpoint/2010/main" val="113169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7A9DB8-1D8B-4DBD-B31B-BEF632246AD0}"/>
              </a:ext>
            </a:extLst>
          </p:cNvPr>
          <p:cNvSpPr>
            <a:spLocks noGrp="1" noChangeArrowheads="1"/>
          </p:cNvSpPr>
          <p:nvPr>
            <p:ph type="title"/>
          </p:nvPr>
        </p:nvSpPr>
        <p:spPr bwMode="auto">
          <a:xfrm>
            <a:off x="914400" y="533400"/>
            <a:ext cx="10363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DFB80AC-F212-4F01-BCEE-70967436C953}"/>
              </a:ext>
            </a:extLst>
          </p:cNvPr>
          <p:cNvSpPr>
            <a:spLocks noGrp="1" noChangeArrowheads="1"/>
          </p:cNvSpPr>
          <p:nvPr>
            <p:ph type="body" idx="1"/>
          </p:nvPr>
        </p:nvSpPr>
        <p:spPr bwMode="auto">
          <a:xfrm>
            <a:off x="914400" y="2514600"/>
            <a:ext cx="10363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DAA76AF-5633-4DE2-9D7B-770CA6ADEAA3}"/>
              </a:ext>
            </a:extLst>
          </p:cNvPr>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2991880A-C0B1-48F7-8FA3-874516BF8E27}"/>
              </a:ext>
            </a:extLst>
          </p:cNvPr>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0E17F9E1-010B-4744-B5FD-9C2C8181FF4F}"/>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256A5DB-7AB5-4214-9E01-101B14B087F1}" type="slidenum">
              <a:rPr lang="en-US" altLang="en-US"/>
              <a:pPr>
                <a:defRPr/>
              </a:pPr>
              <a:t>‹#›</a:t>
            </a:fld>
            <a:endParaRPr lang="en-US" altLang="en-US"/>
          </a:p>
        </p:txBody>
      </p:sp>
      <p:sp>
        <p:nvSpPr>
          <p:cNvPr id="1044" name="FormatShape" descr="SKIING" hidden="1">
            <a:extLst>
              <a:ext uri="{FF2B5EF4-FFF2-40B4-BE49-F238E27FC236}">
                <a16:creationId xmlns:a16="http://schemas.microsoft.com/office/drawing/2014/main" id="{CC26385B-2C8B-4D96-AAD2-69F4E5E06149}"/>
              </a:ext>
            </a:extLst>
          </p:cNvPr>
          <p:cNvSpPr>
            <a:spLocks noChangeArrowheads="1"/>
          </p:cNvSpPr>
          <p:nvPr/>
        </p:nvSpPr>
        <p:spPr bwMode="auto">
          <a:xfrm>
            <a:off x="-1778000" y="1701800"/>
            <a:ext cx="15748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4"/>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sz="1800">
              <a:effectLst>
                <a:outerShdw blurRad="38100" dist="38100" dir="2700000" algn="tl">
                  <a:srgbClr val="FFFFFF"/>
                </a:outerShdw>
              </a:effectLst>
              <a:latin typeface="Arial" charset="0"/>
              <a:cs typeface="+mn-cs"/>
            </a:endParaRPr>
          </a:p>
        </p:txBody>
      </p:sp>
    </p:spTree>
    <p:extLst>
      <p:ext uri="{BB962C8B-B14F-4D97-AF65-F5344CB8AC3E}">
        <p14:creationId xmlns:p14="http://schemas.microsoft.com/office/powerpoint/2010/main" val="2788979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Georgia" panose="02040502050405020303" pitchFamily="18" charset="0"/>
        </a:defRPr>
      </a:lvl2pPr>
      <a:lvl3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Georgia" panose="02040502050405020303" pitchFamily="18" charset="0"/>
        </a:defRPr>
      </a:lvl3pPr>
      <a:lvl4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Georgia" panose="02040502050405020303" pitchFamily="18" charset="0"/>
        </a:defRPr>
      </a:lvl4pPr>
      <a:lvl5pPr algn="ctr" rtl="0" eaLnBrk="0" fontAlgn="base" hangingPunct="0">
        <a:spcBef>
          <a:spcPct val="0"/>
        </a:spcBef>
        <a:spcAft>
          <a:spcPct val="0"/>
        </a:spcAft>
        <a:defRPr sz="4400">
          <a:solidFill>
            <a:schemeClr val="tx1"/>
          </a:solidFill>
          <a:effectLst>
            <a:outerShdw blurRad="38100" dist="38100" dir="2700000" algn="tl">
              <a:srgbClr val="FFFFFF"/>
            </a:outerShdw>
          </a:effectLst>
          <a:latin typeface="Georgia" panose="02040502050405020303" pitchFamily="18" charset="0"/>
        </a:defRPr>
      </a:lvl5pPr>
      <a:lvl6pPr marL="4572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1"/>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4B14-A84B-4A3B-9868-6C865F62659B}"/>
              </a:ext>
            </a:extLst>
          </p:cNvPr>
          <p:cNvSpPr>
            <a:spLocks noGrp="1"/>
          </p:cNvSpPr>
          <p:nvPr>
            <p:ph type="ctrTitle"/>
          </p:nvPr>
        </p:nvSpPr>
        <p:spPr/>
        <p:txBody>
          <a:bodyPr>
            <a:normAutofit fontScale="90000"/>
          </a:bodyPr>
          <a:lstStyle/>
          <a:p>
            <a:r>
              <a:rPr lang="en-US" b="1" dirty="0">
                <a:solidFill>
                  <a:srgbClr val="FF0000"/>
                </a:solidFill>
                <a:latin typeface="Georgia" panose="02040502050405020303" pitchFamily="18" charset="0"/>
              </a:rPr>
              <a:t>Modern Georgia: </a:t>
            </a:r>
            <a:br>
              <a:rPr lang="en-US" b="1" dirty="0">
                <a:solidFill>
                  <a:srgbClr val="FF0000"/>
                </a:solidFill>
                <a:latin typeface="Georgia" panose="02040502050405020303" pitchFamily="18" charset="0"/>
              </a:rPr>
            </a:br>
            <a:r>
              <a:rPr lang="en-US" b="1" dirty="0">
                <a:solidFill>
                  <a:srgbClr val="FF0000"/>
                </a:solidFill>
                <a:latin typeface="Georgia" panose="02040502050405020303" pitchFamily="18" charset="0"/>
              </a:rPr>
              <a:t>Societal and Technological growth</a:t>
            </a:r>
          </a:p>
        </p:txBody>
      </p:sp>
      <p:sp>
        <p:nvSpPr>
          <p:cNvPr id="3" name="Subtitle 2">
            <a:extLst>
              <a:ext uri="{FF2B5EF4-FFF2-40B4-BE49-F238E27FC236}">
                <a16:creationId xmlns:a16="http://schemas.microsoft.com/office/drawing/2014/main" id="{FCDF1180-9CC3-49DC-8BFC-6DE41E6782BE}"/>
              </a:ext>
            </a:extLst>
          </p:cNvPr>
          <p:cNvSpPr>
            <a:spLocks noGrp="1"/>
          </p:cNvSpPr>
          <p:nvPr>
            <p:ph type="subTitle" idx="1"/>
          </p:nvPr>
        </p:nvSpPr>
        <p:spPr/>
        <p:txBody>
          <a:bodyPr/>
          <a:lstStyle/>
          <a:p>
            <a:r>
              <a:rPr lang="en-US" b="1" dirty="0">
                <a:solidFill>
                  <a:srgbClr val="FF0000"/>
                </a:solidFill>
                <a:latin typeface="Georgia" panose="02040502050405020303" pitchFamily="18" charset="0"/>
              </a:rPr>
              <a:t>1945- Today</a:t>
            </a:r>
          </a:p>
        </p:txBody>
      </p:sp>
    </p:spTree>
    <p:extLst>
      <p:ext uri="{BB962C8B-B14F-4D97-AF65-F5344CB8AC3E}">
        <p14:creationId xmlns:p14="http://schemas.microsoft.com/office/powerpoint/2010/main" val="533119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SS8H10b – Explain how the development of Atlanta under mayors William B. Hartsfield and Ivan Allen, Jr. impacted the state.</a:t>
            </a: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William B. Hartsfield</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000" b="1" dirty="0">
                <a:solidFill>
                  <a:srgbClr val="FF0000"/>
                </a:solidFill>
                <a:latin typeface="Georgia" panose="02040502050405020303" pitchFamily="18" charset="0"/>
              </a:rPr>
              <a:t>Other notable accomplishments</a:t>
            </a:r>
          </a:p>
          <a:p>
            <a:pPr marL="342900" indent="-342900">
              <a:spcBef>
                <a:spcPct val="0"/>
              </a:spcBef>
              <a:defRPr/>
            </a:pPr>
            <a:r>
              <a:rPr lang="en-US" altLang="en-US" sz="2000" dirty="0">
                <a:solidFill>
                  <a:srgbClr val="FF0000"/>
                </a:solidFill>
                <a:latin typeface="Georgia" panose="02040502050405020303" pitchFamily="18" charset="0"/>
              </a:rPr>
              <a:t>Helped integrate Atlanta Public city schools</a:t>
            </a:r>
          </a:p>
          <a:p>
            <a:pPr marL="342900" indent="-342900">
              <a:spcBef>
                <a:spcPct val="0"/>
              </a:spcBef>
              <a:defRPr/>
            </a:pPr>
            <a:r>
              <a:rPr lang="en-US" altLang="en-US" sz="2000" dirty="0">
                <a:solidFill>
                  <a:srgbClr val="FF0000"/>
                </a:solidFill>
                <a:latin typeface="Georgia" panose="02040502050405020303" pitchFamily="18" charset="0"/>
              </a:rPr>
              <a:t>Hired African American Police officers</a:t>
            </a:r>
          </a:p>
          <a:p>
            <a:pPr marL="342900" indent="-342900">
              <a:spcBef>
                <a:spcPct val="0"/>
              </a:spcBef>
              <a:defRPr/>
            </a:pPr>
            <a:r>
              <a:rPr lang="en-US" altLang="en-US" sz="2000" dirty="0">
                <a:solidFill>
                  <a:srgbClr val="FF0000"/>
                </a:solidFill>
                <a:latin typeface="Georgia" panose="02040502050405020303" pitchFamily="18" charset="0"/>
              </a:rPr>
              <a:t>Triple Atlanta’s size by incorporating surrounding areas</a:t>
            </a:r>
          </a:p>
          <a:p>
            <a:pPr marL="342900" indent="-342900">
              <a:spcBef>
                <a:spcPct val="0"/>
              </a:spcBef>
              <a:defRPr/>
            </a:pPr>
            <a:r>
              <a:rPr lang="en-US" altLang="en-US" sz="2000" dirty="0">
                <a:solidFill>
                  <a:srgbClr val="FF0000"/>
                </a:solidFill>
                <a:latin typeface="Georgia" panose="02040502050405020303" pitchFamily="18" charset="0"/>
              </a:rPr>
              <a:t>Building projects such as expressways and public parks</a:t>
            </a:r>
          </a:p>
          <a:p>
            <a:pPr marL="342900" indent="-342900">
              <a:spcBef>
                <a:spcPct val="0"/>
              </a:spcBef>
              <a:defRPr/>
            </a:pPr>
            <a:endParaRPr lang="en-US" altLang="en-US" sz="20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8" name="Picture 5" descr="Hartsfield served as mayor of Atlanta for six terms (1937-41, 1942-61), longer than any other ">
            <a:extLst>
              <a:ext uri="{FF2B5EF4-FFF2-40B4-BE49-F238E27FC236}">
                <a16:creationId xmlns:a16="http://schemas.microsoft.com/office/drawing/2014/main" id="{56C693DF-B05F-4590-BDF3-DCFC116F0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9863" y="1218197"/>
            <a:ext cx="2947737" cy="442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7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SS8H10b – Explain how the development of Atlanta under mayors William B. Hartsfield and Ivan Allen, Jr. impacted the state.</a:t>
            </a: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Ivan Allen Jr.</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2000" b="1" dirty="0">
                <a:solidFill>
                  <a:srgbClr val="FF0000"/>
                </a:solidFill>
                <a:latin typeface="Georgia" panose="02040502050405020303" pitchFamily="18" charset="0"/>
              </a:rPr>
              <a:t>Progressive Atlanta mayor from 1962-1970</a:t>
            </a:r>
          </a:p>
          <a:p>
            <a:pPr marL="342900" indent="-342900">
              <a:spcBef>
                <a:spcPct val="0"/>
              </a:spcBef>
              <a:defRPr/>
            </a:pPr>
            <a:r>
              <a:rPr lang="en-US" altLang="en-US" sz="2000" b="1" dirty="0">
                <a:solidFill>
                  <a:srgbClr val="FF0000"/>
                </a:solidFill>
                <a:latin typeface="Georgia" panose="02040502050405020303" pitchFamily="18" charset="0"/>
              </a:rPr>
              <a:t>Succeeded William Hartsfield</a:t>
            </a:r>
          </a:p>
          <a:p>
            <a:pPr marL="342900" indent="-342900">
              <a:spcBef>
                <a:spcPct val="0"/>
              </a:spcBef>
              <a:defRPr/>
            </a:pPr>
            <a:r>
              <a:rPr lang="en-US" altLang="en-US" sz="2000" b="1" dirty="0">
                <a:solidFill>
                  <a:srgbClr val="FF0000"/>
                </a:solidFill>
                <a:latin typeface="Georgia" panose="02040502050405020303" pitchFamily="18" charset="0"/>
              </a:rPr>
              <a:t>Continued to fight for Civil Rights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On his first day as mayor he removed all the “Colored” and “White” signs from City Hall</a:t>
            </a:r>
          </a:p>
          <a:p>
            <a:pPr marL="342900" indent="-342900">
              <a:spcBef>
                <a:spcPct val="0"/>
              </a:spcBef>
              <a:defRPr/>
            </a:pPr>
            <a:r>
              <a:rPr lang="en-US" altLang="en-US" sz="2000" b="1" dirty="0">
                <a:solidFill>
                  <a:srgbClr val="FF0000"/>
                </a:solidFill>
                <a:latin typeface="Georgia" panose="02040502050405020303" pitchFamily="18" charset="0"/>
              </a:rPr>
              <a:t>Other notable achievements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Early advocate for MARTA</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Instrumental in building I-285</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Responsible for 55 new building projects</a:t>
            </a:r>
          </a:p>
          <a:p>
            <a:pPr marL="1085850" lvl="1"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However Allen’s most significant contribution was professional sports teams to Atlanta </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9" name="Picture 8" descr="C:\Users\worthye\Pictures\m-3725[1].jpg">
            <a:extLst>
              <a:ext uri="{FF2B5EF4-FFF2-40B4-BE49-F238E27FC236}">
                <a16:creationId xmlns:a16="http://schemas.microsoft.com/office/drawing/2014/main" id="{AEAD2C28-E2D8-4EC5-A02E-130C04FEE603}"/>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716" y="1220403"/>
            <a:ext cx="3309109" cy="47451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98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SS8H10b – Explain how the development of Atlanta under mayors William B. Hartsfield and Ivan Allen, Jr. impacted the state.</a:t>
            </a: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Ivan Allen Jr.</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2000" b="1" dirty="0">
                <a:solidFill>
                  <a:srgbClr val="FF0000"/>
                </a:solidFill>
                <a:latin typeface="Georgia" panose="02040502050405020303" pitchFamily="18" charset="0"/>
              </a:rPr>
              <a:t>Atlanta Braves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Atlanta’s first major sports team</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Came from Milwaukee and started playing in 1966</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Famous player Henry ‘Hank’ Aaron broke Babe Ruth’s Homerun Record</a:t>
            </a:r>
          </a:p>
          <a:p>
            <a:pPr marL="1085850" lvl="1" indent="-342900">
              <a:spcBef>
                <a:spcPct val="0"/>
              </a:spcBef>
              <a:defRPr/>
            </a:pPr>
            <a:endParaRPr lang="en-US" altLang="en-US" sz="2000" b="1" dirty="0">
              <a:solidFill>
                <a:srgbClr val="FF0000"/>
              </a:solidFill>
              <a:latin typeface="Georgia" panose="02040502050405020303" pitchFamily="18" charset="0"/>
            </a:endParaRPr>
          </a:p>
          <a:p>
            <a:pPr marL="342900" indent="-342900">
              <a:spcBef>
                <a:spcPct val="0"/>
              </a:spcBef>
              <a:defRPr/>
            </a:pPr>
            <a:r>
              <a:rPr lang="en-US" altLang="en-US" sz="2000" b="1" dirty="0">
                <a:solidFill>
                  <a:srgbClr val="FF0000"/>
                </a:solidFill>
                <a:latin typeface="Georgia" panose="02040502050405020303" pitchFamily="18" charset="0"/>
              </a:rPr>
              <a:t>Atlanta Falcons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Allen convinced the NFL to franchise a team in Atlanta and the Falcons played their first season in 1966.</a:t>
            </a:r>
          </a:p>
          <a:p>
            <a:pPr lvl="1" indent="0">
              <a:spcBef>
                <a:spcPct val="0"/>
              </a:spcBef>
              <a:buNone/>
              <a:defRPr/>
            </a:pPr>
            <a:endParaRPr lang="en-US" altLang="en-US" sz="2000" b="1" dirty="0">
              <a:solidFill>
                <a:srgbClr val="FF0000"/>
              </a:solidFill>
              <a:latin typeface="Georgia" panose="02040502050405020303" pitchFamily="18" charset="0"/>
            </a:endParaRPr>
          </a:p>
          <a:p>
            <a:pPr marL="342900" indent="-342900">
              <a:spcBef>
                <a:spcPct val="0"/>
              </a:spcBef>
              <a:defRPr/>
            </a:pPr>
            <a:r>
              <a:rPr lang="en-US" altLang="en-US" sz="2000" b="1" dirty="0">
                <a:solidFill>
                  <a:srgbClr val="FF0000"/>
                </a:solidFill>
                <a:latin typeface="Georgia" panose="02040502050405020303" pitchFamily="18" charset="0"/>
              </a:rPr>
              <a:t>Atlanta Hawks</a:t>
            </a:r>
          </a:p>
          <a:p>
            <a:pPr marL="1085850" lvl="1" indent="-342900">
              <a:spcBef>
                <a:spcPct val="0"/>
              </a:spcBef>
              <a:defRPr/>
            </a:pPr>
            <a:r>
              <a:rPr lang="en-US" altLang="en-US" sz="2000" dirty="0">
                <a:solidFill>
                  <a:srgbClr val="FF0000"/>
                </a:solidFill>
                <a:latin typeface="Georgia" panose="02040502050405020303" pitchFamily="18" charset="0"/>
              </a:rPr>
              <a:t>Formerly the St. Louis Hawks, the Atlanta Hawks in 1968</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8" name="Picture 7">
            <a:extLst>
              <a:ext uri="{FF2B5EF4-FFF2-40B4-BE49-F238E27FC236}">
                <a16:creationId xmlns:a16="http://schemas.microsoft.com/office/drawing/2014/main" id="{4BCE9F67-7566-4A86-9A26-FBD9DE414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112" y="1524516"/>
            <a:ext cx="4745339" cy="3808967"/>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760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SS8H10c – Generalize the impact of Ellis Arnall.</a:t>
            </a: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Ellis Arnell</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7631683"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2000" b="1" dirty="0">
                <a:solidFill>
                  <a:srgbClr val="FF0000"/>
                </a:solidFill>
                <a:latin typeface="Georgia" panose="02040502050405020303" pitchFamily="18" charset="0"/>
              </a:rPr>
              <a:t>Served as governor from 1943- 1947</a:t>
            </a:r>
          </a:p>
          <a:p>
            <a:pPr marL="342900" indent="-342900">
              <a:spcBef>
                <a:spcPct val="0"/>
              </a:spcBef>
              <a:defRPr/>
            </a:pPr>
            <a:r>
              <a:rPr lang="en-US" altLang="en-US" sz="2000" b="1" dirty="0">
                <a:solidFill>
                  <a:srgbClr val="FF0000"/>
                </a:solidFill>
                <a:latin typeface="Georgia" panose="02040502050405020303" pitchFamily="18" charset="0"/>
              </a:rPr>
              <a:t>In a major surprise victory, he beat Eugene Talmadge for Governor in 1943 </a:t>
            </a:r>
          </a:p>
          <a:p>
            <a:pPr marL="342900" indent="-342900">
              <a:spcBef>
                <a:spcPct val="0"/>
              </a:spcBef>
              <a:defRPr/>
            </a:pPr>
            <a:r>
              <a:rPr lang="en-US" altLang="en-US" sz="2000" b="1" dirty="0">
                <a:solidFill>
                  <a:srgbClr val="FF0000"/>
                </a:solidFill>
                <a:latin typeface="Georgia" panose="02040502050405020303" pitchFamily="18" charset="0"/>
              </a:rPr>
              <a:t>Considered one of the most open-minded and  effective governors in Georgia history. Why?</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Removed Governor from the University of  Georgia’s Board of Trustees and restored UGA’s  accreditation.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Lowered the voting age to 18</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Abolished the poll tax in Georgia</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Revised the State’s constitution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Paid off the state debt</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Prison reform</a:t>
            </a:r>
          </a:p>
          <a:p>
            <a:pPr marL="1085850" lvl="1"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400" b="1" dirty="0">
                <a:solidFill>
                  <a:srgbClr val="FF0000"/>
                </a:solidFill>
                <a:latin typeface="Georgia" panose="02040502050405020303" pitchFamily="18" charset="0"/>
              </a:rPr>
              <a:t>Overall Ellis Arnell was known for his progressive stances</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9" name="Picture 8">
            <a:extLst>
              <a:ext uri="{FF2B5EF4-FFF2-40B4-BE49-F238E27FC236}">
                <a16:creationId xmlns:a16="http://schemas.microsoft.com/office/drawing/2014/main" id="{B75E7C4E-813B-4DAC-8F69-1FF42F3A1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5239" y="1283117"/>
            <a:ext cx="3373205" cy="4311316"/>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182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SS8H10d – Describe the relationship between the end of the white primary and the 1946 governor's election</a:t>
            </a:r>
          </a:p>
          <a:p>
            <a:pPr algn="ctr" fontAlgn="base">
              <a:spcBef>
                <a:spcPct val="0"/>
              </a:spcBef>
              <a:spcAft>
                <a:spcPct val="0"/>
              </a:spcAft>
              <a:buNone/>
            </a:pPr>
            <a:endParaRPr lang="en-US" altLang="en-US" sz="1600" b="1" dirty="0">
              <a:solidFill>
                <a:srgbClr val="000000"/>
              </a:solidFill>
              <a:latin typeface="Book Antiqua" panose="02040602050305030304" pitchFamily="18" charset="0"/>
              <a:cs typeface="Arial" panose="020B0604020202020204" pitchFamily="34" charset="0"/>
            </a:endParaRP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End of The White Primary</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7631683"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2000" b="1" dirty="0">
                <a:solidFill>
                  <a:srgbClr val="FF0000"/>
                </a:solidFill>
                <a:latin typeface="Georgia" panose="02040502050405020303" pitchFamily="18" charset="0"/>
              </a:rPr>
              <a:t>Tactic used by Southern Whites to keep African Americans from voting in the Democratic primary</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Since Georgia was a one party state at the time, the Democratic Primary was essentially the election and kept African Americans from voting</a:t>
            </a:r>
          </a:p>
          <a:p>
            <a:pPr marL="1085850" lvl="1"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marL="342900" indent="-342900">
              <a:spcBef>
                <a:spcPct val="0"/>
              </a:spcBef>
              <a:defRPr/>
            </a:pPr>
            <a:r>
              <a:rPr lang="en-US" altLang="en-US" sz="2000" b="1" dirty="0">
                <a:solidFill>
                  <a:srgbClr val="FF0000"/>
                </a:solidFill>
                <a:latin typeface="Georgia" panose="02040502050405020303" pitchFamily="18" charset="0"/>
              </a:rPr>
              <a:t>In 1944 several African Americans led by Dr. Thomas Brewer and Primus E. King attempted to vote in a white primary in Columbus, Ga.</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King was told he could not vote and was forcibly removed from the court house</a:t>
            </a:r>
          </a:p>
          <a:p>
            <a:pPr marL="342900" indent="-342900">
              <a:spcBef>
                <a:spcPct val="0"/>
              </a:spcBef>
              <a:defRPr/>
            </a:pPr>
            <a:endParaRPr lang="en-US" altLang="en-US" sz="24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22530" name="Picture 2" descr="Image result for dr. thomas brewer georgia">
            <a:extLst>
              <a:ext uri="{FF2B5EF4-FFF2-40B4-BE49-F238E27FC236}">
                <a16:creationId xmlns:a16="http://schemas.microsoft.com/office/drawing/2014/main" id="{B94362CD-6440-47D8-AB4D-1F6DABEA7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268" y="1986003"/>
            <a:ext cx="3496176" cy="288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069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SS8H10d – Describe the relationship between the end of the white primary and the 1946 governor's election</a:t>
            </a:r>
          </a:p>
          <a:p>
            <a:pPr algn="ctr" fontAlgn="base">
              <a:spcBef>
                <a:spcPct val="0"/>
              </a:spcBef>
              <a:spcAft>
                <a:spcPct val="0"/>
              </a:spcAft>
              <a:buNone/>
            </a:pPr>
            <a:endParaRPr lang="en-US" altLang="en-US" sz="1600" b="1" dirty="0">
              <a:solidFill>
                <a:srgbClr val="000000"/>
              </a:solidFill>
              <a:latin typeface="Book Antiqua" panose="02040602050305030304" pitchFamily="18" charset="0"/>
              <a:cs typeface="Arial" panose="020B0604020202020204" pitchFamily="34" charset="0"/>
            </a:endParaRP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End of The White Primary</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7" y="1579461"/>
            <a:ext cx="550244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2000" b="1" dirty="0">
                <a:solidFill>
                  <a:srgbClr val="FF0000"/>
                </a:solidFill>
                <a:latin typeface="Georgia" panose="02040502050405020303" pitchFamily="18" charset="0"/>
              </a:rPr>
              <a:t>In 1945 Brewer, King and several other African Americans sued the state</a:t>
            </a:r>
          </a:p>
          <a:p>
            <a:pPr>
              <a:spcBef>
                <a:spcPct val="0"/>
              </a:spcBef>
              <a:buNone/>
              <a:defRPr/>
            </a:pPr>
            <a:endParaRPr lang="en-US" altLang="en-US" sz="2000" b="1" dirty="0">
              <a:solidFill>
                <a:srgbClr val="FF0000"/>
              </a:solidFill>
              <a:latin typeface="Georgia" panose="02040502050405020303" pitchFamily="18" charset="0"/>
            </a:endParaRPr>
          </a:p>
          <a:p>
            <a:pPr marL="342900" indent="-342900">
              <a:spcBef>
                <a:spcPct val="0"/>
              </a:spcBef>
              <a:defRPr/>
            </a:pPr>
            <a:r>
              <a:rPr lang="en-US" altLang="en-US" sz="2000" b="1" dirty="0">
                <a:solidFill>
                  <a:srgbClr val="FF0000"/>
                </a:solidFill>
                <a:latin typeface="Georgia" panose="02040502050405020303" pitchFamily="18" charset="0"/>
              </a:rPr>
              <a:t>In the court case </a:t>
            </a:r>
            <a:r>
              <a:rPr lang="en-US" altLang="en-US" sz="2000" b="1" i="1" dirty="0">
                <a:solidFill>
                  <a:srgbClr val="FF0000"/>
                </a:solidFill>
                <a:latin typeface="Georgia" panose="02040502050405020303" pitchFamily="18" charset="0"/>
              </a:rPr>
              <a:t>King v. Chapman et al., </a:t>
            </a:r>
            <a:r>
              <a:rPr lang="en-US" altLang="en-US" sz="2000" b="1" dirty="0">
                <a:solidFill>
                  <a:srgbClr val="FF0000"/>
                </a:solidFill>
                <a:latin typeface="Georgia" panose="02040502050405020303" pitchFamily="18" charset="0"/>
              </a:rPr>
              <a:t>the federal district court ruled in favor of King and said the white primary was unconstitutional</a:t>
            </a:r>
          </a:p>
          <a:p>
            <a:pPr marL="342900" indent="-342900">
              <a:spcBef>
                <a:spcPct val="0"/>
              </a:spcBef>
              <a:defRPr/>
            </a:pPr>
            <a:endParaRPr lang="en-US" altLang="en-US" sz="2000" b="1" dirty="0">
              <a:solidFill>
                <a:srgbClr val="FF0000"/>
              </a:solidFill>
              <a:latin typeface="Georgia" panose="02040502050405020303" pitchFamily="18" charset="0"/>
            </a:endParaRPr>
          </a:p>
          <a:p>
            <a:pPr marL="342900" indent="-342900">
              <a:spcBef>
                <a:spcPct val="0"/>
              </a:spcBef>
              <a:defRPr/>
            </a:pPr>
            <a:r>
              <a:rPr lang="en-US" altLang="en-US" sz="2000" b="1" dirty="0">
                <a:solidFill>
                  <a:srgbClr val="FF0000"/>
                </a:solidFill>
                <a:latin typeface="Georgia" panose="02040502050405020303" pitchFamily="18" charset="0"/>
              </a:rPr>
              <a:t>Governor Ellis Arnall, did not fight the ruling and the white primary ended in Georgia.</a:t>
            </a:r>
          </a:p>
          <a:p>
            <a:pPr marL="342900" indent="-342900">
              <a:spcBef>
                <a:spcPct val="0"/>
              </a:spcBef>
              <a:defRPr/>
            </a:pPr>
            <a:endParaRPr lang="en-US" altLang="en-US" sz="24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21508" name="Picture 4" descr="Image result for primus e king">
            <a:extLst>
              <a:ext uri="{FF2B5EF4-FFF2-40B4-BE49-F238E27FC236}">
                <a16:creationId xmlns:a16="http://schemas.microsoft.com/office/drawing/2014/main" id="{1EC57D97-CE28-45BF-91A1-1D20F8D9E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815904"/>
            <a:ext cx="5825791" cy="3684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20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SS8H10d – Describe the relationship between the end of the white primary and the 1946 governor's election</a:t>
            </a:r>
          </a:p>
          <a:p>
            <a:pPr algn="ctr" fontAlgn="base">
              <a:spcBef>
                <a:spcPct val="0"/>
              </a:spcBef>
              <a:spcAft>
                <a:spcPct val="0"/>
              </a:spcAft>
              <a:buNone/>
            </a:pPr>
            <a:endParaRPr lang="en-US" altLang="en-US" sz="1600" b="1" dirty="0">
              <a:solidFill>
                <a:srgbClr val="000000"/>
              </a:solidFill>
              <a:latin typeface="Book Antiqua" panose="02040602050305030304" pitchFamily="18" charset="0"/>
              <a:cs typeface="Arial" panose="020B0604020202020204" pitchFamily="34" charset="0"/>
            </a:endParaRP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The 1946 Election/ Three Governor’s Controversy</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7" y="1579461"/>
            <a:ext cx="550244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defRPr/>
            </a:pPr>
            <a:r>
              <a:rPr lang="en-US" altLang="en-US" sz="2000" b="1" dirty="0">
                <a:solidFill>
                  <a:srgbClr val="FF0000"/>
                </a:solidFill>
                <a:latin typeface="Georgia" panose="02040502050405020303" pitchFamily="18" charset="0"/>
              </a:rPr>
              <a:t>In 1946 Eugene Talmadge was elected for a fourth term as governor of Georgia. However he died before taking office</a:t>
            </a:r>
          </a:p>
          <a:p>
            <a:pPr marL="342900" indent="-342900">
              <a:spcBef>
                <a:spcPct val="0"/>
              </a:spcBef>
              <a:defRPr/>
            </a:pPr>
            <a:endParaRPr lang="en-US" altLang="en-US" sz="2000" b="1" dirty="0">
              <a:solidFill>
                <a:srgbClr val="FF0000"/>
              </a:solidFill>
              <a:latin typeface="Georgia" panose="02040502050405020303" pitchFamily="18" charset="0"/>
            </a:endParaRPr>
          </a:p>
          <a:p>
            <a:pPr marL="342900" indent="-342900">
              <a:spcBef>
                <a:spcPct val="0"/>
              </a:spcBef>
              <a:defRPr/>
            </a:pPr>
            <a:r>
              <a:rPr lang="en-US" altLang="en-US" sz="2000" b="1" dirty="0">
                <a:solidFill>
                  <a:srgbClr val="FF0000"/>
                </a:solidFill>
                <a:latin typeface="Georgia" panose="02040502050405020303" pitchFamily="18" charset="0"/>
              </a:rPr>
              <a:t>Because of Talmadge’s death three men claimed the governor’s office.</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Herman Talmadge</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Melvin Thompson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Ellis Arnell</a:t>
            </a:r>
          </a:p>
          <a:p>
            <a:pPr marL="1085850" lvl="1" indent="-342900">
              <a:spcBef>
                <a:spcPct val="0"/>
              </a:spcBef>
              <a:defRPr/>
            </a:pPr>
            <a:endParaRPr lang="en-US" altLang="en-US" sz="1600" b="1" dirty="0">
              <a:solidFill>
                <a:srgbClr val="FF0000"/>
              </a:solidFill>
              <a:latin typeface="Georgia" panose="02040502050405020303" pitchFamily="18" charset="0"/>
            </a:endParaRPr>
          </a:p>
          <a:p>
            <a:pPr marL="342900" indent="-342900">
              <a:spcBef>
                <a:spcPct val="0"/>
              </a:spcBef>
              <a:defRPr/>
            </a:pPr>
            <a:endParaRPr lang="en-US" altLang="en-US" sz="24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30722" name="Picture 2" descr="Image result for three governors controversy">
            <a:extLst>
              <a:ext uri="{FF2B5EF4-FFF2-40B4-BE49-F238E27FC236}">
                <a16:creationId xmlns:a16="http://schemas.microsoft.com/office/drawing/2014/main" id="{DC93A063-423B-442F-9819-3307371A9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372656"/>
            <a:ext cx="3046343" cy="4457845"/>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Image result for three governors controversy">
            <a:extLst>
              <a:ext uri="{FF2B5EF4-FFF2-40B4-BE49-F238E27FC236}">
                <a16:creationId xmlns:a16="http://schemas.microsoft.com/office/drawing/2014/main" id="{814C0858-AC2A-4CDC-A3B3-BDE0FEAD9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1165" y="1564489"/>
            <a:ext cx="2541270" cy="418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872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SS8H10d – Describe the relationship between the end of the white primary and the 1946 governor's election</a:t>
            </a:r>
          </a:p>
          <a:p>
            <a:pPr algn="ctr" fontAlgn="base">
              <a:spcBef>
                <a:spcPct val="0"/>
              </a:spcBef>
              <a:spcAft>
                <a:spcPct val="0"/>
              </a:spcAft>
              <a:buNone/>
            </a:pPr>
            <a:endParaRPr lang="en-US" altLang="en-US" sz="1600" b="1" dirty="0">
              <a:solidFill>
                <a:srgbClr val="000000"/>
              </a:solidFill>
              <a:latin typeface="Book Antiqua" panose="02040602050305030304" pitchFamily="18" charset="0"/>
              <a:cs typeface="Arial" panose="020B0604020202020204" pitchFamily="34" charset="0"/>
            </a:endParaRP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The 1946 Election/ Three Governor’s Controversy</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7" y="1579461"/>
            <a:ext cx="550244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Herman Talmadge</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Before the election of 1946 many of Eugene Talmadge’s supporters believed he would die before taking office. They found an outdated law that stated the Georgia General Assembly could select the second or third  leading vote getter for governor if the governor- elect died before taking office. Because of this many secretly voted for Herman Talmadge as governor</a:t>
            </a:r>
            <a:endParaRPr lang="en-US" altLang="en-US" sz="1600" b="1" dirty="0">
              <a:solidFill>
                <a:srgbClr val="FF0000"/>
              </a:solidFill>
              <a:latin typeface="Georgia" panose="02040502050405020303" pitchFamily="18" charset="0"/>
            </a:endParaRPr>
          </a:p>
          <a:p>
            <a:pPr marL="342900" indent="-342900">
              <a:spcBef>
                <a:spcPct val="0"/>
              </a:spcBef>
              <a:defRPr/>
            </a:pPr>
            <a:endParaRPr lang="en-US" altLang="en-US" sz="24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29698" name="Picture 2" descr="Image result for herman talmadge">
            <a:extLst>
              <a:ext uri="{FF2B5EF4-FFF2-40B4-BE49-F238E27FC236}">
                <a16:creationId xmlns:a16="http://schemas.microsoft.com/office/drawing/2014/main" id="{B2578408-A434-4274-8529-69C2F9A7D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439126"/>
            <a:ext cx="2109306" cy="28249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C0A5E1E-06E0-45C0-ADE5-9C3FC82D3AA2}"/>
              </a:ext>
            </a:extLst>
          </p:cNvPr>
          <p:cNvPicPr>
            <a:picLocks noChangeAspect="1"/>
          </p:cNvPicPr>
          <p:nvPr/>
        </p:nvPicPr>
        <p:blipFill>
          <a:blip r:embed="rId3"/>
          <a:stretch>
            <a:fillRect/>
          </a:stretch>
        </p:blipFill>
        <p:spPr>
          <a:xfrm>
            <a:off x="8403743" y="3586175"/>
            <a:ext cx="3501817" cy="2300833"/>
          </a:xfrm>
          <a:prstGeom prst="rect">
            <a:avLst/>
          </a:prstGeom>
        </p:spPr>
      </p:pic>
    </p:spTree>
    <p:extLst>
      <p:ext uri="{BB962C8B-B14F-4D97-AF65-F5344CB8AC3E}">
        <p14:creationId xmlns:p14="http://schemas.microsoft.com/office/powerpoint/2010/main" val="4286516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SS8H10d – Describe the relationship between the end of the white primary and the 1946 governor's election</a:t>
            </a:r>
          </a:p>
          <a:p>
            <a:pPr algn="ctr" fontAlgn="base">
              <a:spcBef>
                <a:spcPct val="0"/>
              </a:spcBef>
              <a:spcAft>
                <a:spcPct val="0"/>
              </a:spcAft>
              <a:buNone/>
            </a:pPr>
            <a:endParaRPr lang="en-US" altLang="en-US" sz="1600" b="1" dirty="0">
              <a:solidFill>
                <a:srgbClr val="000000"/>
              </a:solidFill>
              <a:latin typeface="Book Antiqua" panose="02040602050305030304" pitchFamily="18" charset="0"/>
              <a:cs typeface="Arial" panose="020B0604020202020204" pitchFamily="34" charset="0"/>
            </a:endParaRP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The 1946 Election/ Three Governor’s Controversy</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7" y="1579461"/>
            <a:ext cx="55024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Melvin Thompson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Melvin Thompson was the lieutenant governor of Georgia underneath Eugene Talmadge. The new Georgia Constitution stated that the lieutenant governor would take office if the governor died</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Because of this law Melvin Thompson argued he was rightful governor of Georgia</a:t>
            </a:r>
            <a:endParaRPr lang="en-US" altLang="en-US" sz="24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8" name="Picture 4" descr="Image result for melvin thompson georgia">
            <a:extLst>
              <a:ext uri="{FF2B5EF4-FFF2-40B4-BE49-F238E27FC236}">
                <a16:creationId xmlns:a16="http://schemas.microsoft.com/office/drawing/2014/main" id="{E6C27C90-01A2-41F1-BCB8-9B0CE3C70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509" y="2013150"/>
            <a:ext cx="2591578" cy="326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736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SS8H10d – Describe the relationship between the end of the white primary and the 1946 governor's election</a:t>
            </a:r>
          </a:p>
          <a:p>
            <a:pPr algn="ctr" fontAlgn="base">
              <a:spcBef>
                <a:spcPct val="0"/>
              </a:spcBef>
              <a:spcAft>
                <a:spcPct val="0"/>
              </a:spcAft>
              <a:buNone/>
            </a:pPr>
            <a:endParaRPr lang="en-US" altLang="en-US" sz="1600" b="1" dirty="0">
              <a:solidFill>
                <a:srgbClr val="000000"/>
              </a:solidFill>
              <a:latin typeface="Book Antiqua" panose="02040602050305030304" pitchFamily="18" charset="0"/>
              <a:cs typeface="Arial" panose="020B0604020202020204" pitchFamily="34" charset="0"/>
            </a:endParaRP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The 1946 Election/ Three Governor’s Controversy</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7" y="1579461"/>
            <a:ext cx="550244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Ellis Arnell</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Ellis Arnell was the outgoing governor but refused to leave office until the issue was resolved. He believed that the General Assembly did not have the authority to elect a governor</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Eventually Talmadge had state troopers escort Arnall out of office and Arnall set us a second ‘governor’s office’ in the state capitol</a:t>
            </a:r>
          </a:p>
          <a:p>
            <a:pPr marL="1085850" lvl="1" indent="-342900">
              <a:spcBef>
                <a:spcPct val="0"/>
              </a:spcBef>
              <a:defRPr/>
            </a:pPr>
            <a:endParaRPr lang="en-US" altLang="en-US" sz="2000" b="1" dirty="0">
              <a:solidFill>
                <a:srgbClr val="FF0000"/>
              </a:solidFill>
              <a:latin typeface="Georgia" panose="02040502050405020303" pitchFamily="18" charset="0"/>
            </a:endParaRPr>
          </a:p>
          <a:p>
            <a:pPr marL="342900" indent="-342900">
              <a:spcBef>
                <a:spcPct val="0"/>
              </a:spcBef>
              <a:defRPr/>
            </a:pPr>
            <a:endParaRPr lang="en-US" altLang="en-US" sz="2000" b="1" dirty="0">
              <a:solidFill>
                <a:srgbClr val="FF0000"/>
              </a:solidFill>
              <a:latin typeface="Georgia" panose="02040502050405020303" pitchFamily="18" charset="0"/>
            </a:endParaRPr>
          </a:p>
          <a:p>
            <a:pPr eaLnBrk="1" hangingPunct="1">
              <a:spcBef>
                <a:spcPct val="0"/>
              </a:spcBef>
              <a:buFontTx/>
              <a:buNone/>
              <a:defRPr/>
            </a:pPr>
            <a:endParaRPr lang="en-US" altLang="en-US" sz="20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31750" name="Picture 6" descr="Image result for ellis arnall">
            <a:extLst>
              <a:ext uri="{FF2B5EF4-FFF2-40B4-BE49-F238E27FC236}">
                <a16:creationId xmlns:a16="http://schemas.microsoft.com/office/drawing/2014/main" id="{4FF1DADC-EF4F-4675-BF14-2A002628A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4208" y="1439126"/>
            <a:ext cx="3123214" cy="2339396"/>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Image result for ellis arnall color photo">
            <a:extLst>
              <a:ext uri="{FF2B5EF4-FFF2-40B4-BE49-F238E27FC236}">
                <a16:creationId xmlns:a16="http://schemas.microsoft.com/office/drawing/2014/main" id="{7FFEDCCA-ADF6-4A2B-8948-F5FCF1D89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208" y="4113442"/>
            <a:ext cx="2171583" cy="179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34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4B14-A84B-4A3B-9868-6C865F62659B}"/>
              </a:ext>
            </a:extLst>
          </p:cNvPr>
          <p:cNvSpPr>
            <a:spLocks noGrp="1"/>
          </p:cNvSpPr>
          <p:nvPr>
            <p:ph type="ctrTitle"/>
          </p:nvPr>
        </p:nvSpPr>
        <p:spPr>
          <a:xfrm>
            <a:off x="2391833" y="-542925"/>
            <a:ext cx="8128000" cy="1879600"/>
          </a:xfrm>
        </p:spPr>
        <p:txBody>
          <a:bodyPr>
            <a:normAutofit/>
          </a:bodyPr>
          <a:lstStyle/>
          <a:p>
            <a:r>
              <a:rPr lang="en-US" b="1" dirty="0">
                <a:solidFill>
                  <a:srgbClr val="FF0000"/>
                </a:solidFill>
                <a:latin typeface="Georgia" panose="02040502050405020303" pitchFamily="18" charset="0"/>
              </a:rPr>
              <a:t>Georgia Post World War 2</a:t>
            </a:r>
          </a:p>
        </p:txBody>
      </p:sp>
      <p:sp>
        <p:nvSpPr>
          <p:cNvPr id="3" name="Subtitle 2">
            <a:extLst>
              <a:ext uri="{FF2B5EF4-FFF2-40B4-BE49-F238E27FC236}">
                <a16:creationId xmlns:a16="http://schemas.microsoft.com/office/drawing/2014/main" id="{FCDF1180-9CC3-49DC-8BFC-6DE41E6782BE}"/>
              </a:ext>
            </a:extLst>
          </p:cNvPr>
          <p:cNvSpPr>
            <a:spLocks noGrp="1"/>
          </p:cNvSpPr>
          <p:nvPr>
            <p:ph type="subTitle" idx="1"/>
          </p:nvPr>
        </p:nvSpPr>
        <p:spPr>
          <a:xfrm>
            <a:off x="520700" y="1266824"/>
            <a:ext cx="11156949" cy="5057775"/>
          </a:xfrm>
        </p:spPr>
        <p:txBody>
          <a:bodyPr/>
          <a:lstStyle/>
          <a:p>
            <a:r>
              <a:rPr lang="en-US" sz="2400" b="1" dirty="0">
                <a:solidFill>
                  <a:srgbClr val="FF0000"/>
                </a:solidFill>
                <a:latin typeface="Georgia" panose="02040502050405020303" pitchFamily="18" charset="0"/>
              </a:rPr>
              <a:t>AKS 40: Evaluate key post-World War II developments in Georgia</a:t>
            </a:r>
          </a:p>
          <a:p>
            <a:pPr marL="457200" indent="-457200" algn="l">
              <a:buFont typeface="+mj-lt"/>
              <a:buAutoNum type="alphaLcPeriod"/>
            </a:pPr>
            <a:r>
              <a:rPr lang="en-US" sz="2800" dirty="0">
                <a:solidFill>
                  <a:srgbClr val="FF0000"/>
                </a:solidFill>
                <a:latin typeface="Georgia" panose="02040502050405020303" pitchFamily="18" charset="0"/>
              </a:rPr>
              <a:t>Explain how technology transformed agriculture and created a population shirt within the state.</a:t>
            </a:r>
          </a:p>
          <a:p>
            <a:pPr marL="457200" indent="-457200" algn="l">
              <a:buFont typeface="+mj-lt"/>
              <a:buAutoNum type="alphaLcPeriod"/>
            </a:pPr>
            <a:r>
              <a:rPr lang="en-US" sz="2800" dirty="0">
                <a:solidFill>
                  <a:srgbClr val="FF0000"/>
                </a:solidFill>
                <a:latin typeface="Georgia" panose="02040502050405020303" pitchFamily="18" charset="0"/>
              </a:rPr>
              <a:t>Explain how the development of Atlanta under mayors William B. Hartsfield and Ivan Allen, Jr. impacted the state.</a:t>
            </a:r>
          </a:p>
          <a:p>
            <a:pPr marL="457200" indent="-457200" algn="l">
              <a:buFont typeface="+mj-lt"/>
              <a:buAutoNum type="alphaLcPeriod"/>
            </a:pPr>
            <a:r>
              <a:rPr lang="en-US" sz="2800" dirty="0">
                <a:solidFill>
                  <a:srgbClr val="FF0000"/>
                </a:solidFill>
                <a:latin typeface="Georgia" panose="02040502050405020303" pitchFamily="18" charset="0"/>
              </a:rPr>
              <a:t>Generalize the impact of Ellis Arnall.</a:t>
            </a:r>
          </a:p>
          <a:p>
            <a:pPr marL="457200" indent="-457200" algn="l">
              <a:buFont typeface="+mj-lt"/>
              <a:buAutoNum type="alphaLcPeriod"/>
            </a:pPr>
            <a:r>
              <a:rPr lang="en-US" sz="2800" dirty="0">
                <a:solidFill>
                  <a:srgbClr val="FF0000"/>
                </a:solidFill>
                <a:latin typeface="Georgia" panose="02040502050405020303" pitchFamily="18" charset="0"/>
              </a:rPr>
              <a:t>Describe the relationship between the end of the white primary and the 1946 governor's election</a:t>
            </a:r>
          </a:p>
        </p:txBody>
      </p:sp>
    </p:spTree>
    <p:extLst>
      <p:ext uri="{BB962C8B-B14F-4D97-AF65-F5344CB8AC3E}">
        <p14:creationId xmlns:p14="http://schemas.microsoft.com/office/powerpoint/2010/main" val="852550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SS8H10d – Describe the relationship between the end of the white primary and the 1946 governor's election</a:t>
            </a:r>
          </a:p>
          <a:p>
            <a:pPr algn="ctr" fontAlgn="base">
              <a:spcBef>
                <a:spcPct val="0"/>
              </a:spcBef>
              <a:spcAft>
                <a:spcPct val="0"/>
              </a:spcAft>
              <a:buNone/>
            </a:pPr>
            <a:endParaRPr lang="en-US" altLang="en-US" sz="1600" b="1" dirty="0">
              <a:solidFill>
                <a:srgbClr val="000000"/>
              </a:solidFill>
              <a:latin typeface="Book Antiqua" panose="02040602050305030304" pitchFamily="18" charset="0"/>
              <a:cs typeface="Arial" panose="020B0604020202020204" pitchFamily="34" charset="0"/>
            </a:endParaRP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The 1946 Election/ Three Governor’s Controversy</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7" y="1579461"/>
            <a:ext cx="6693651"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Conclusion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Arnall finally gave up his claim and supported Thompson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In the end the Georgia Supreme Court ruled that Thompson was the rightful governor and Herman Talmadge left.</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A special election was called in 1948 and Herman Talmadge closely defeated Thompson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This controversy made Georgia a nationwide laughingstock. More importantly it led </a:t>
            </a:r>
            <a:r>
              <a:rPr lang="en-US" altLang="en-US" sz="2000" dirty="0" err="1">
                <a:solidFill>
                  <a:srgbClr val="FF0000"/>
                </a:solidFill>
                <a:latin typeface="Georgia" panose="02040502050405020303" pitchFamily="18" charset="0"/>
              </a:rPr>
              <a:t>tod</a:t>
            </a:r>
            <a:r>
              <a:rPr lang="en-US" altLang="en-US" sz="2000" dirty="0">
                <a:solidFill>
                  <a:srgbClr val="FF0000"/>
                </a:solidFill>
                <a:latin typeface="Georgia" panose="02040502050405020303" pitchFamily="18" charset="0"/>
              </a:rPr>
              <a:t> to a series of segregationist governors who ended some of the progressive reforms made by Governor Ellis Arnall</a:t>
            </a:r>
          </a:p>
          <a:p>
            <a:pPr marL="1085850" lvl="1" indent="-342900">
              <a:spcBef>
                <a:spcPct val="0"/>
              </a:spcBef>
              <a:defRPr/>
            </a:pPr>
            <a:endParaRPr lang="en-US" altLang="en-US" sz="1600" b="1" dirty="0">
              <a:solidFill>
                <a:srgbClr val="FF0000"/>
              </a:solidFill>
              <a:latin typeface="Georgia" panose="02040502050405020303" pitchFamily="18" charset="0"/>
            </a:endParaRPr>
          </a:p>
          <a:p>
            <a:pPr marL="342900" indent="-342900">
              <a:spcBef>
                <a:spcPct val="0"/>
              </a:spcBef>
              <a:defRPr/>
            </a:pPr>
            <a:endParaRPr lang="en-US" altLang="en-US" sz="24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spTree>
    <p:extLst>
      <p:ext uri="{BB962C8B-B14F-4D97-AF65-F5344CB8AC3E}">
        <p14:creationId xmlns:p14="http://schemas.microsoft.com/office/powerpoint/2010/main" val="785304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4B14-A84B-4A3B-9868-6C865F62659B}"/>
              </a:ext>
            </a:extLst>
          </p:cNvPr>
          <p:cNvSpPr>
            <a:spLocks noGrp="1"/>
          </p:cNvSpPr>
          <p:nvPr>
            <p:ph type="ctrTitle"/>
          </p:nvPr>
        </p:nvSpPr>
        <p:spPr/>
        <p:txBody>
          <a:bodyPr>
            <a:normAutofit/>
          </a:bodyPr>
          <a:lstStyle/>
          <a:p>
            <a:r>
              <a:rPr lang="en-US" b="1" dirty="0">
                <a:solidFill>
                  <a:srgbClr val="FF0000"/>
                </a:solidFill>
                <a:latin typeface="Georgia" panose="02040502050405020303" pitchFamily="18" charset="0"/>
              </a:rPr>
              <a:t>Modern Georgia: </a:t>
            </a:r>
            <a:br>
              <a:rPr lang="en-US" b="1" dirty="0">
                <a:solidFill>
                  <a:srgbClr val="FF0000"/>
                </a:solidFill>
                <a:latin typeface="Georgia" panose="02040502050405020303" pitchFamily="18" charset="0"/>
              </a:rPr>
            </a:br>
            <a:r>
              <a:rPr lang="en-US" b="1" dirty="0">
                <a:solidFill>
                  <a:srgbClr val="FF0000"/>
                </a:solidFill>
                <a:latin typeface="Georgia" panose="02040502050405020303" pitchFamily="18" charset="0"/>
              </a:rPr>
              <a:t>Civil Rights</a:t>
            </a:r>
          </a:p>
        </p:txBody>
      </p:sp>
      <p:sp>
        <p:nvSpPr>
          <p:cNvPr id="3" name="Subtitle 2">
            <a:extLst>
              <a:ext uri="{FF2B5EF4-FFF2-40B4-BE49-F238E27FC236}">
                <a16:creationId xmlns:a16="http://schemas.microsoft.com/office/drawing/2014/main" id="{FCDF1180-9CC3-49DC-8BFC-6DE41E6782BE}"/>
              </a:ext>
            </a:extLst>
          </p:cNvPr>
          <p:cNvSpPr>
            <a:spLocks noGrp="1"/>
          </p:cNvSpPr>
          <p:nvPr>
            <p:ph type="subTitle" idx="1"/>
          </p:nvPr>
        </p:nvSpPr>
        <p:spPr/>
        <p:txBody>
          <a:bodyPr/>
          <a:lstStyle/>
          <a:p>
            <a:endParaRPr lang="en-US" b="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258145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4B14-A84B-4A3B-9868-6C865F62659B}"/>
              </a:ext>
            </a:extLst>
          </p:cNvPr>
          <p:cNvSpPr>
            <a:spLocks noGrp="1"/>
          </p:cNvSpPr>
          <p:nvPr>
            <p:ph type="ctrTitle"/>
          </p:nvPr>
        </p:nvSpPr>
        <p:spPr>
          <a:xfrm>
            <a:off x="2391833" y="-542925"/>
            <a:ext cx="8128000" cy="1879600"/>
          </a:xfrm>
        </p:spPr>
        <p:txBody>
          <a:bodyPr>
            <a:normAutofit/>
          </a:bodyPr>
          <a:lstStyle/>
          <a:p>
            <a:endParaRPr lang="en-US" b="1" dirty="0">
              <a:solidFill>
                <a:srgbClr val="FF0000"/>
              </a:solidFill>
              <a:latin typeface="Georgia" panose="02040502050405020303" pitchFamily="18" charset="0"/>
            </a:endParaRPr>
          </a:p>
        </p:txBody>
      </p:sp>
      <p:sp>
        <p:nvSpPr>
          <p:cNvPr id="3" name="Subtitle 2">
            <a:extLst>
              <a:ext uri="{FF2B5EF4-FFF2-40B4-BE49-F238E27FC236}">
                <a16:creationId xmlns:a16="http://schemas.microsoft.com/office/drawing/2014/main" id="{FCDF1180-9CC3-49DC-8BFC-6DE41E6782BE}"/>
              </a:ext>
            </a:extLst>
          </p:cNvPr>
          <p:cNvSpPr>
            <a:spLocks noGrp="1"/>
          </p:cNvSpPr>
          <p:nvPr>
            <p:ph type="subTitle" idx="1"/>
          </p:nvPr>
        </p:nvSpPr>
        <p:spPr>
          <a:xfrm>
            <a:off x="520700" y="1266824"/>
            <a:ext cx="11156949" cy="5057775"/>
          </a:xfrm>
        </p:spPr>
        <p:txBody>
          <a:bodyPr/>
          <a:lstStyle/>
          <a:p>
            <a:pPr algn="l"/>
            <a:r>
              <a:rPr lang="en-US" sz="2400" b="1" dirty="0">
                <a:solidFill>
                  <a:srgbClr val="FF0000"/>
                </a:solidFill>
                <a:latin typeface="Georgia" panose="02040502050405020303" pitchFamily="18" charset="0"/>
              </a:rPr>
              <a:t>AKS 41: evaluate the role of Georgia in the modern civil rights movement</a:t>
            </a:r>
          </a:p>
          <a:p>
            <a:pPr marL="457200" indent="-457200" algn="l">
              <a:buFont typeface="+mj-lt"/>
              <a:buAutoNum type="alphaLcPeriod"/>
            </a:pPr>
            <a:r>
              <a:rPr lang="en-US" sz="2400" dirty="0">
                <a:solidFill>
                  <a:srgbClr val="FF0000"/>
                </a:solidFill>
                <a:latin typeface="Georgia" panose="02040502050405020303" pitchFamily="18" charset="0"/>
              </a:rPr>
              <a:t>Explain the government of Georgia's response to Brown v. Board of Education including the 1956 flag and the Sibley Commission.</a:t>
            </a:r>
          </a:p>
          <a:p>
            <a:pPr marL="457200" indent="-457200" algn="l">
              <a:buFont typeface="+mj-lt"/>
              <a:buAutoNum type="alphaLcPeriod"/>
            </a:pPr>
            <a:r>
              <a:rPr lang="en-US" sz="2400" dirty="0">
                <a:solidFill>
                  <a:srgbClr val="FF0000"/>
                </a:solidFill>
                <a:latin typeface="Georgia" panose="02040502050405020303" pitchFamily="18" charset="0"/>
              </a:rPr>
              <a:t> Describe the role of individuals (Martin Luther King Jr. and John Lewis), groups (SNCC and SCLC) and events (Albany Movement and March on Washington) in the Civil Rights Movement.</a:t>
            </a:r>
          </a:p>
          <a:p>
            <a:pPr marL="457200" indent="-457200" algn="l">
              <a:buFont typeface="+mj-lt"/>
              <a:buAutoNum type="alphaLcPeriod"/>
            </a:pPr>
            <a:r>
              <a:rPr lang="en-US" sz="2400" dirty="0">
                <a:solidFill>
                  <a:srgbClr val="FF0000"/>
                </a:solidFill>
                <a:latin typeface="Georgia" panose="02040502050405020303" pitchFamily="18" charset="0"/>
              </a:rPr>
              <a:t>Explain the resistance to the 1964 Civil Rights Act, emphasizing the role of Lester Maddox.</a:t>
            </a:r>
            <a:endParaRPr lang="en-US" sz="2800" dirty="0">
              <a:solidFill>
                <a:srgbClr val="FF0000"/>
              </a:solidFill>
              <a:latin typeface="Georgia" panose="02040502050405020303" pitchFamily="18" charset="0"/>
            </a:endParaRPr>
          </a:p>
        </p:txBody>
      </p:sp>
    </p:spTree>
    <p:extLst>
      <p:ext uri="{BB962C8B-B14F-4D97-AF65-F5344CB8AC3E}">
        <p14:creationId xmlns:p14="http://schemas.microsoft.com/office/powerpoint/2010/main" val="1057927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8B67-7239-43BE-972B-DBB9E55726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7E4161-BA39-438E-86CA-7DF9CE62D8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E38803-26CE-40A9-BFC3-F92A785DA144}"/>
              </a:ext>
            </a:extLst>
          </p:cNvPr>
          <p:cNvPicPr>
            <a:picLocks noChangeAspect="1"/>
          </p:cNvPicPr>
          <p:nvPr/>
        </p:nvPicPr>
        <p:blipFill>
          <a:blip r:embed="rId2"/>
          <a:stretch>
            <a:fillRect/>
          </a:stretch>
        </p:blipFill>
        <p:spPr>
          <a:xfrm>
            <a:off x="1547812" y="223837"/>
            <a:ext cx="9096375" cy="6410325"/>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009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SS8H11a – Explain Georgia’s response to Brown v. Board of Education including the 1956 flag and the Sibley Commission.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Brown v. Board of Education</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mj-lt"/>
              </a:rPr>
              <a:t>In 1954, Oliver Brown sued the board of education in Topeka, Kansas because the schools were segregated.</a:t>
            </a:r>
          </a:p>
          <a:p>
            <a:pPr marL="1085850" lvl="1" indent="-342900">
              <a:spcBef>
                <a:spcPct val="0"/>
              </a:spcBef>
              <a:buFont typeface="Arial" panose="020B0604020202020204" pitchFamily="34" charset="0"/>
              <a:buChar char="•"/>
              <a:defRPr/>
            </a:pPr>
            <a:r>
              <a:rPr lang="en-US" altLang="en-US" sz="2000" dirty="0">
                <a:solidFill>
                  <a:srgbClr val="FF0000"/>
                </a:solidFill>
                <a:latin typeface="+mj-lt"/>
              </a:rPr>
              <a:t>His third grade daughter, Linda, had to travel one mile to get to her black school, even though the white school was a lot closer.</a:t>
            </a:r>
          </a:p>
          <a:p>
            <a:pPr marL="1085850" lvl="1" indent="-342900">
              <a:spcBef>
                <a:spcPct val="0"/>
              </a:spcBef>
              <a:buFont typeface="Arial" panose="020B0604020202020204" pitchFamily="34" charset="0"/>
              <a:buChar char="•"/>
              <a:defRPr/>
            </a:pPr>
            <a:endParaRPr lang="en-US" altLang="en-US" sz="2000" dirty="0">
              <a:solidFill>
                <a:srgbClr val="FF0000"/>
              </a:solidFill>
              <a:latin typeface="+mj-lt"/>
            </a:endParaRPr>
          </a:p>
          <a:p>
            <a:pPr marL="342900" indent="-342900">
              <a:spcBef>
                <a:spcPct val="0"/>
              </a:spcBef>
              <a:buFont typeface="Arial" panose="020B0604020202020204" pitchFamily="34" charset="0"/>
              <a:buChar char="•"/>
              <a:defRPr/>
            </a:pPr>
            <a:r>
              <a:rPr lang="en-US" altLang="en-US" sz="2000" b="1" dirty="0">
                <a:solidFill>
                  <a:srgbClr val="FF0000"/>
                </a:solidFill>
                <a:latin typeface="+mj-lt"/>
              </a:rPr>
              <a:t>In 1954, the Supreme Court handed down a unanimous decision that greatly impacted Georgia and the rest of the South.</a:t>
            </a:r>
          </a:p>
          <a:p>
            <a:pPr marL="1085850" lvl="1" indent="-342900">
              <a:spcBef>
                <a:spcPct val="0"/>
              </a:spcBef>
              <a:buFont typeface="Arial" panose="020B0604020202020204" pitchFamily="34" charset="0"/>
              <a:buChar char="•"/>
              <a:defRPr/>
            </a:pPr>
            <a:r>
              <a:rPr lang="en-US" sz="2000" dirty="0">
                <a:solidFill>
                  <a:srgbClr val="FF0000"/>
                </a:solidFill>
                <a:latin typeface="+mj-lt"/>
                <a:ea typeface="KBScaredStraight" panose="02000603000000000000" pitchFamily="2" charset="0"/>
              </a:rPr>
              <a:t>In a 9-0 decision the court ruled that segregation was unconstitutional, and public schools across America began to integrate.</a:t>
            </a:r>
          </a:p>
          <a:p>
            <a:pPr marL="342900" indent="-342900">
              <a:spcBef>
                <a:spcPct val="0"/>
              </a:spcBef>
              <a:buFont typeface="Arial" panose="020B0604020202020204" pitchFamily="34" charset="0"/>
              <a:buChar char="•"/>
              <a:defRPr/>
            </a:pPr>
            <a:endParaRPr lang="en-US" altLang="en-US" sz="2000" b="1" dirty="0">
              <a:solidFill>
                <a:srgbClr val="FF0000"/>
              </a:solidFill>
              <a:latin typeface="+mj-lt"/>
            </a:endParaRPr>
          </a:p>
          <a:p>
            <a:pPr marL="1085850" lvl="1" indent="-342900">
              <a:spcBef>
                <a:spcPct val="0"/>
              </a:spcBef>
              <a:buFont typeface="Arial" panose="020B0604020202020204" pitchFamily="34" charset="0"/>
              <a:buChar char="•"/>
              <a:defRPr/>
            </a:pPr>
            <a:endParaRPr lang="en-US" altLang="en-US" sz="2000" b="1" dirty="0">
              <a:solidFill>
                <a:srgbClr val="FF0000"/>
              </a:solidFill>
              <a:latin typeface="+mj-lt"/>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8" name="Picture 7">
            <a:extLst>
              <a:ext uri="{FF2B5EF4-FFF2-40B4-BE49-F238E27FC236}">
                <a16:creationId xmlns:a16="http://schemas.microsoft.com/office/drawing/2014/main" id="{1B9A266A-8CD3-4D7E-A3C4-A09930F24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895" y="1707343"/>
            <a:ext cx="2779094" cy="344331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5166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D47F7-1F19-4C9C-BE9B-B931339F24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D4BE0E-BBC7-4B32-B610-3491841B47E3}"/>
              </a:ext>
            </a:extLst>
          </p:cNvPr>
          <p:cNvSpPr>
            <a:spLocks noGrp="1"/>
          </p:cNvSpPr>
          <p:nvPr>
            <p:ph idx="1"/>
          </p:nvPr>
        </p:nvSpPr>
        <p:spPr/>
        <p:txBody>
          <a:bodyPr/>
          <a:lstStyle/>
          <a:p>
            <a:endParaRPr lang="en-US"/>
          </a:p>
        </p:txBody>
      </p:sp>
      <p:pic>
        <p:nvPicPr>
          <p:cNvPr id="4" name="Picture 2" descr="Image result for brown vs board of education">
            <a:extLst>
              <a:ext uri="{FF2B5EF4-FFF2-40B4-BE49-F238E27FC236}">
                <a16:creationId xmlns:a16="http://schemas.microsoft.com/office/drawing/2014/main" id="{B54CABA6-C705-4F5B-9380-A449F98EB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1363" y="196439"/>
            <a:ext cx="6080006" cy="34173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4393545-7627-4B09-8C3C-478FB8C1B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31" y="2473553"/>
            <a:ext cx="5191280" cy="402865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8153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SS8H11a – Explain Georgia’s response to Brown v. Board of Education including the 1956 flag and the Sibley Commission.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Brown v. Board of Education</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mj-lt"/>
              </a:rPr>
              <a:t>This case overturned the earlier 1896 Plessy v. Ferguson case that declared the “separate but equal” doctrine.</a:t>
            </a:r>
          </a:p>
          <a:p>
            <a:pPr marL="342900" indent="-342900">
              <a:spcBef>
                <a:spcPct val="0"/>
              </a:spcBef>
              <a:buFont typeface="Arial" panose="020B0604020202020204" pitchFamily="34" charset="0"/>
              <a:buChar char="•"/>
              <a:defRPr/>
            </a:pPr>
            <a:endParaRPr lang="en-US" altLang="en-US" sz="2000" b="1" dirty="0">
              <a:solidFill>
                <a:srgbClr val="FF0000"/>
              </a:solidFill>
              <a:latin typeface="+mj-lt"/>
            </a:endParaRPr>
          </a:p>
          <a:p>
            <a:pPr marL="342900" indent="-342900">
              <a:spcBef>
                <a:spcPct val="0"/>
              </a:spcBef>
              <a:buFont typeface="Arial" panose="020B0604020202020204" pitchFamily="34" charset="0"/>
              <a:buChar char="•"/>
              <a:defRPr/>
            </a:pPr>
            <a:r>
              <a:rPr lang="en-US" altLang="en-US" sz="2000" b="1" dirty="0">
                <a:solidFill>
                  <a:srgbClr val="FF0000"/>
                </a:solidFill>
                <a:latin typeface="+mj-lt"/>
              </a:rPr>
              <a:t>Even though all 9 of the justices ruled that any separation would not be equal, many southern states refused to segregate their schools.</a:t>
            </a:r>
          </a:p>
          <a:p>
            <a:pPr marL="342900" indent="-342900">
              <a:spcBef>
                <a:spcPct val="0"/>
              </a:spcBef>
              <a:buFont typeface="Arial" panose="020B0604020202020204" pitchFamily="34" charset="0"/>
              <a:buChar char="•"/>
              <a:defRPr/>
            </a:pPr>
            <a:endParaRPr lang="en-US" altLang="en-US" sz="2000" b="1" dirty="0">
              <a:solidFill>
                <a:srgbClr val="FF0000"/>
              </a:solidFill>
              <a:latin typeface="+mj-lt"/>
            </a:endParaRPr>
          </a:p>
          <a:p>
            <a:pPr marL="342900" indent="-342900">
              <a:spcBef>
                <a:spcPct val="0"/>
              </a:spcBef>
              <a:buFont typeface="Arial" panose="020B0604020202020204" pitchFamily="34" charset="0"/>
              <a:buChar char="•"/>
              <a:defRPr/>
            </a:pPr>
            <a:r>
              <a:rPr lang="en-US" altLang="en-US" sz="2000" b="1" dirty="0">
                <a:solidFill>
                  <a:srgbClr val="FF0000"/>
                </a:solidFill>
                <a:latin typeface="+mj-lt"/>
              </a:rPr>
              <a:t>Georgia’s governor, Herman Talmadge, strongly opposed the decision and encouraged Georgia’s legislature to rebel against the ruling.</a:t>
            </a:r>
          </a:p>
          <a:p>
            <a:pPr marL="342900" indent="-342900">
              <a:spcBef>
                <a:spcPct val="0"/>
              </a:spcBef>
              <a:buFont typeface="Arial" panose="020B0604020202020204" pitchFamily="34" charset="0"/>
              <a:buChar char="•"/>
              <a:defRPr/>
            </a:pPr>
            <a:endParaRPr lang="en-US" altLang="en-US" sz="2000" b="1" dirty="0">
              <a:solidFill>
                <a:srgbClr val="FF0000"/>
              </a:solidFill>
              <a:latin typeface="+mj-lt"/>
            </a:endParaRPr>
          </a:p>
          <a:p>
            <a:pPr marL="1085850" lvl="1" indent="-342900">
              <a:spcBef>
                <a:spcPct val="0"/>
              </a:spcBef>
              <a:buFont typeface="Arial" panose="020B0604020202020204" pitchFamily="34" charset="0"/>
              <a:buChar char="•"/>
              <a:defRPr/>
            </a:pPr>
            <a:endParaRPr lang="en-US" altLang="en-US" sz="2000" b="1" dirty="0">
              <a:solidFill>
                <a:srgbClr val="FF0000"/>
              </a:solidFill>
              <a:latin typeface="+mj-lt"/>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9" name="Picture 8">
            <a:extLst>
              <a:ext uri="{FF2B5EF4-FFF2-40B4-BE49-F238E27FC236}">
                <a16:creationId xmlns:a16="http://schemas.microsoft.com/office/drawing/2014/main" id="{93DD1D1A-64BE-4D95-98DC-478C3107FD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9943" y="1923536"/>
            <a:ext cx="4755188" cy="3136917"/>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8213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SS8H11a – Explain Georgia’s response to Brown v. Board of Education including the 1956 flag and the Sibley Commission.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1956 State Flag</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1"/>
            <a:ext cx="567890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mj-lt"/>
              </a:rPr>
              <a:t>In 1956, the Georgia Assembly approved the state’s most controversial flag.</a:t>
            </a:r>
          </a:p>
          <a:p>
            <a:pPr marL="342900" indent="-342900">
              <a:spcBef>
                <a:spcPct val="0"/>
              </a:spcBef>
              <a:buFont typeface="Arial" panose="020B0604020202020204" pitchFamily="34" charset="0"/>
              <a:buChar char="•"/>
              <a:defRPr/>
            </a:pPr>
            <a:endParaRPr lang="en-US" altLang="en-US" sz="2000" b="1" dirty="0">
              <a:solidFill>
                <a:srgbClr val="FF0000"/>
              </a:solidFill>
              <a:latin typeface="+mj-lt"/>
            </a:endParaRPr>
          </a:p>
          <a:p>
            <a:pPr marL="342900" indent="-342900">
              <a:spcBef>
                <a:spcPct val="0"/>
              </a:spcBef>
              <a:buFont typeface="Arial" panose="020B0604020202020204" pitchFamily="34" charset="0"/>
              <a:buChar char="•"/>
              <a:defRPr/>
            </a:pPr>
            <a:r>
              <a:rPr lang="en-US" altLang="en-US" sz="2000" b="1" dirty="0">
                <a:solidFill>
                  <a:srgbClr val="FF0000"/>
                </a:solidFill>
                <a:latin typeface="+mj-lt"/>
              </a:rPr>
              <a:t>While legislators denied that the change in flag design was an overt display of opposition to desegregation, the new flag design was almost certainly racially motivated</a:t>
            </a:r>
          </a:p>
          <a:p>
            <a:pPr marL="342900" indent="-342900">
              <a:spcBef>
                <a:spcPct val="0"/>
              </a:spcBef>
              <a:buFont typeface="Arial" panose="020B0604020202020204" pitchFamily="34" charset="0"/>
              <a:buChar char="•"/>
              <a:defRPr/>
            </a:pPr>
            <a:endParaRPr lang="en-US" altLang="en-US" sz="2000" b="1" dirty="0">
              <a:solidFill>
                <a:srgbClr val="FF0000"/>
              </a:solidFill>
              <a:latin typeface="+mj-lt"/>
            </a:endParaRPr>
          </a:p>
          <a:p>
            <a:pPr marL="342900" indent="-342900">
              <a:spcBef>
                <a:spcPct val="0"/>
              </a:spcBef>
              <a:buFont typeface="Arial" panose="020B0604020202020204" pitchFamily="34" charset="0"/>
              <a:buChar char="•"/>
              <a:defRPr/>
            </a:pPr>
            <a:r>
              <a:rPr lang="en-US" altLang="en-US" sz="2000" b="1" dirty="0">
                <a:solidFill>
                  <a:srgbClr val="FF0000"/>
                </a:solidFill>
                <a:latin typeface="+mj-lt"/>
              </a:rPr>
              <a:t>The flag represented Georgia for 45 years until it was finally replaced in 2001. </a:t>
            </a:r>
          </a:p>
          <a:p>
            <a:pPr marL="342900" indent="-342900">
              <a:spcBef>
                <a:spcPct val="0"/>
              </a:spcBef>
              <a:buFont typeface="Arial" panose="020B0604020202020204" pitchFamily="34" charset="0"/>
              <a:buChar char="•"/>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10" name="Picture 9">
            <a:extLst>
              <a:ext uri="{FF2B5EF4-FFF2-40B4-BE49-F238E27FC236}">
                <a16:creationId xmlns:a16="http://schemas.microsoft.com/office/drawing/2014/main" id="{D8B84927-3D5C-4F9E-804F-DAB8957DC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9775" y="1705043"/>
            <a:ext cx="5462231" cy="36576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0444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12EE4-ABBB-408D-839B-EFEE2791FE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D1B4C7-C73A-4C87-8EEF-501818A61B0C}"/>
              </a:ext>
            </a:extLst>
          </p:cNvPr>
          <p:cNvSpPr>
            <a:spLocks noGrp="1"/>
          </p:cNvSpPr>
          <p:nvPr>
            <p:ph idx="1"/>
          </p:nvPr>
        </p:nvSpPr>
        <p:spPr/>
        <p:txBody>
          <a:bodyPr/>
          <a:lstStyle/>
          <a:p>
            <a:pPr lvl="8"/>
            <a:r>
              <a:rPr lang="en-US" b="1" dirty="0">
                <a:solidFill>
                  <a:srgbClr val="FF0000"/>
                </a:solidFill>
              </a:rPr>
              <a:t>       1956- 2001</a:t>
            </a:r>
          </a:p>
          <a:p>
            <a:endParaRPr lang="en-US" sz="2000" b="1" dirty="0">
              <a:solidFill>
                <a:srgbClr val="FF0000"/>
              </a:solidFill>
            </a:endParaRPr>
          </a:p>
          <a:p>
            <a:pPr marL="0" indent="0">
              <a:buNone/>
            </a:pPr>
            <a:r>
              <a:rPr lang="en-US" sz="2000" b="1" dirty="0">
                <a:solidFill>
                  <a:srgbClr val="FF0000"/>
                </a:solidFill>
              </a:rPr>
              <a:t>	1920- 1956						           2001-Today</a:t>
            </a:r>
          </a:p>
        </p:txBody>
      </p:sp>
      <p:pic>
        <p:nvPicPr>
          <p:cNvPr id="36866" name="Picture 2" descr="Image result for georgia flags">
            <a:extLst>
              <a:ext uri="{FF2B5EF4-FFF2-40B4-BE49-F238E27FC236}">
                <a16:creationId xmlns:a16="http://schemas.microsoft.com/office/drawing/2014/main" id="{80BB66BA-6B34-441A-B37E-934794601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7" y="410895"/>
            <a:ext cx="4679533" cy="280772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Image result for georgia flags">
            <a:extLst>
              <a:ext uri="{FF2B5EF4-FFF2-40B4-BE49-F238E27FC236}">
                <a16:creationId xmlns:a16="http://schemas.microsoft.com/office/drawing/2014/main" id="{DA260256-02EA-427C-8AF7-66AF7146D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747" y="397845"/>
            <a:ext cx="4523876" cy="2820770"/>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georgia flags">
            <a:extLst>
              <a:ext uri="{FF2B5EF4-FFF2-40B4-BE49-F238E27FC236}">
                <a16:creationId xmlns:a16="http://schemas.microsoft.com/office/drawing/2014/main" id="{4BE8309B-C878-44EF-8180-39A323A0C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257" y="3584157"/>
            <a:ext cx="4279485" cy="287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721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SS8H11a – Explain Georgia’s response to Brown v. Board of Education including the 1956 flag and the Sibley Commission.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Sibley Commission</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mj-lt"/>
              </a:rPr>
              <a:t>After schools were forced to desegregate by law in 1954, Georgia refused to cooperate.</a:t>
            </a:r>
          </a:p>
          <a:p>
            <a:pPr marL="1085850" lvl="1" indent="-342900">
              <a:spcBef>
                <a:spcPct val="0"/>
              </a:spcBef>
              <a:buFont typeface="Arial" panose="020B0604020202020204" pitchFamily="34" charset="0"/>
              <a:buChar char="•"/>
              <a:defRPr/>
            </a:pPr>
            <a:r>
              <a:rPr lang="en-US" altLang="en-US" sz="2000" dirty="0">
                <a:solidFill>
                  <a:srgbClr val="FF0000"/>
                </a:solidFill>
                <a:latin typeface="+mj-lt"/>
              </a:rPr>
              <a:t>Governor Ernest Vandiver asked the citizens of the state to render their input regarding the controversy via the Sibley Commission</a:t>
            </a:r>
          </a:p>
          <a:p>
            <a:pPr marL="1085850" lvl="1" indent="-342900">
              <a:spcBef>
                <a:spcPct val="0"/>
              </a:spcBef>
              <a:buFont typeface="Arial" panose="020B0604020202020204" pitchFamily="34" charset="0"/>
              <a:buChar char="•"/>
              <a:defRPr/>
            </a:pPr>
            <a:endParaRPr lang="en-US" altLang="en-US" sz="2000" dirty="0">
              <a:solidFill>
                <a:srgbClr val="FF0000"/>
              </a:solidFill>
              <a:latin typeface="+mj-lt"/>
            </a:endParaRPr>
          </a:p>
          <a:p>
            <a:pPr marL="342900" indent="-342900">
              <a:spcBef>
                <a:spcPct val="0"/>
              </a:spcBef>
              <a:buFont typeface="Arial" panose="020B0604020202020204" pitchFamily="34" charset="0"/>
              <a:buChar char="•"/>
              <a:defRPr/>
            </a:pPr>
            <a:r>
              <a:rPr lang="en-US" altLang="en-US" sz="2000" b="1" dirty="0">
                <a:solidFill>
                  <a:srgbClr val="FF0000"/>
                </a:solidFill>
                <a:latin typeface="+mj-lt"/>
              </a:rPr>
              <a:t>John Sibley led ten hearings across the state to determine if the people felt that they should continue to resist the federal government or change laws to integrate </a:t>
            </a:r>
          </a:p>
          <a:p>
            <a:pPr marL="1085850" lvl="1" indent="-342900">
              <a:spcBef>
                <a:spcPct val="0"/>
              </a:spcBef>
              <a:buFont typeface="Arial" panose="020B0604020202020204" pitchFamily="34" charset="0"/>
              <a:buChar char="•"/>
              <a:defRPr/>
            </a:pPr>
            <a:r>
              <a:rPr lang="en-US" altLang="en-US" sz="2000" dirty="0">
                <a:solidFill>
                  <a:srgbClr val="FF0000"/>
                </a:solidFill>
                <a:latin typeface="+mj-lt"/>
              </a:rPr>
              <a:t>After the sessions, 60% of Georgians claimed that they would rather close the public schools than to integrate</a:t>
            </a:r>
          </a:p>
          <a:p>
            <a:pPr marL="1085850" lvl="1" indent="-342900">
              <a:spcBef>
                <a:spcPct val="0"/>
              </a:spcBef>
              <a:buFont typeface="Arial" panose="020B0604020202020204" pitchFamily="34" charset="0"/>
              <a:buChar char="•"/>
              <a:defRPr/>
            </a:pPr>
            <a:endParaRPr lang="en-US" altLang="en-US" sz="1600" b="1" dirty="0">
              <a:solidFill>
                <a:srgbClr val="FF0000"/>
              </a:solidFill>
              <a:latin typeface="+mj-lt"/>
            </a:endParaRPr>
          </a:p>
          <a:p>
            <a:pPr marL="1085850" lvl="1" indent="-342900">
              <a:spcBef>
                <a:spcPct val="0"/>
              </a:spcBef>
              <a:buFont typeface="Arial" panose="020B0604020202020204" pitchFamily="34" charset="0"/>
              <a:buChar char="•"/>
              <a:defRPr/>
            </a:pPr>
            <a:endParaRPr lang="en-US" altLang="en-US" sz="1600" b="1" dirty="0">
              <a:solidFill>
                <a:srgbClr val="FF0000"/>
              </a:solidFill>
              <a:latin typeface="+mj-lt"/>
            </a:endParaRPr>
          </a:p>
          <a:p>
            <a:pPr marL="1085850" lvl="1" indent="-342900">
              <a:spcBef>
                <a:spcPct val="0"/>
              </a:spcBef>
              <a:buFont typeface="Arial" panose="020B0604020202020204" pitchFamily="34" charset="0"/>
              <a:buChar char="•"/>
              <a:defRPr/>
            </a:pPr>
            <a:endParaRPr lang="en-US" altLang="en-US" sz="1600" b="1" dirty="0">
              <a:solidFill>
                <a:srgbClr val="FF0000"/>
              </a:solidFill>
              <a:latin typeface="+mj-lt"/>
            </a:endParaRPr>
          </a:p>
          <a:p>
            <a:pPr marL="342900" indent="-342900">
              <a:spcBef>
                <a:spcPct val="0"/>
              </a:spcBef>
              <a:buFont typeface="Arial" panose="020B0604020202020204" pitchFamily="34" charset="0"/>
              <a:buChar char="•"/>
              <a:defRPr/>
            </a:pPr>
            <a:endParaRPr lang="en-US" altLang="en-US" sz="2000" b="1" dirty="0">
              <a:solidFill>
                <a:srgbClr val="FF0000"/>
              </a:solidFill>
              <a:latin typeface="+mj-lt"/>
            </a:endParaRPr>
          </a:p>
          <a:p>
            <a:pPr marL="1085850" lvl="1" indent="-342900">
              <a:spcBef>
                <a:spcPct val="0"/>
              </a:spcBef>
              <a:buFont typeface="Arial" panose="020B0604020202020204" pitchFamily="34" charset="0"/>
              <a:buChar char="•"/>
              <a:defRPr/>
            </a:pPr>
            <a:endParaRPr lang="en-US" altLang="en-US" sz="2000" b="1" dirty="0">
              <a:solidFill>
                <a:srgbClr val="FF0000"/>
              </a:solidFill>
              <a:latin typeface="+mj-lt"/>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9" name="Picture 8">
            <a:extLst>
              <a:ext uri="{FF2B5EF4-FFF2-40B4-BE49-F238E27FC236}">
                <a16:creationId xmlns:a16="http://schemas.microsoft.com/office/drawing/2014/main" id="{93DD1D1A-64BE-4D95-98DC-478C3107FD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9943" y="1923536"/>
            <a:ext cx="4755188" cy="3136917"/>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505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SS8H10a – Explain how technology transformed agriculture and created a population shift within the state</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Population shift from rural to urban</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000" b="1" dirty="0">
                <a:solidFill>
                  <a:srgbClr val="FF0000"/>
                </a:solidFill>
                <a:latin typeface="Georgia" panose="02040502050405020303" pitchFamily="18" charset="0"/>
              </a:rPr>
              <a:t>Reasons for the shift in population before WW2</a:t>
            </a:r>
          </a:p>
          <a:p>
            <a:pPr marL="342900" indent="-342900">
              <a:spcBef>
                <a:spcPct val="0"/>
              </a:spcBef>
              <a:defRPr/>
            </a:pPr>
            <a:r>
              <a:rPr lang="en-US" altLang="en-US" sz="2000" dirty="0">
                <a:solidFill>
                  <a:srgbClr val="FF0000"/>
                </a:solidFill>
                <a:latin typeface="Georgia" panose="02040502050405020303" pitchFamily="18" charset="0"/>
              </a:rPr>
              <a:t>Destruction of cotton crop by the Boll Weevil</a:t>
            </a:r>
          </a:p>
          <a:p>
            <a:pPr marL="342900" indent="-342900">
              <a:spcBef>
                <a:spcPct val="0"/>
              </a:spcBef>
              <a:defRPr/>
            </a:pPr>
            <a:r>
              <a:rPr lang="en-US" altLang="en-US" sz="2000" dirty="0">
                <a:solidFill>
                  <a:srgbClr val="FF0000"/>
                </a:solidFill>
                <a:latin typeface="Georgia" panose="02040502050405020303" pitchFamily="18" charset="0"/>
              </a:rPr>
              <a:t>Great Migration of African Americans to the North</a:t>
            </a:r>
          </a:p>
          <a:p>
            <a:pPr marL="342900" indent="-342900">
              <a:spcBef>
                <a:spcPct val="0"/>
              </a:spcBef>
              <a:defRPr/>
            </a:pPr>
            <a:r>
              <a:rPr lang="en-US" altLang="en-US" sz="2000" dirty="0">
                <a:solidFill>
                  <a:srgbClr val="FF0000"/>
                </a:solidFill>
                <a:latin typeface="Georgia" panose="02040502050405020303" pitchFamily="18" charset="0"/>
              </a:rPr>
              <a:t>Movement of both blacks and whites to Georgia’s industrial centers and factories during both World Wars</a:t>
            </a:r>
          </a:p>
          <a:p>
            <a:pPr marL="342900" indent="-342900">
              <a:spcBef>
                <a:spcPct val="0"/>
              </a:spcBef>
              <a:defRPr/>
            </a:pPr>
            <a:r>
              <a:rPr lang="en-US" altLang="en-US" sz="2000" dirty="0">
                <a:solidFill>
                  <a:srgbClr val="FF0000"/>
                </a:solidFill>
                <a:latin typeface="Georgia" panose="02040502050405020303" pitchFamily="18" charset="0"/>
              </a:rPr>
              <a:t>AAA’s payments to farmers to stop them from growing crops</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spTree>
    <p:extLst>
      <p:ext uri="{BB962C8B-B14F-4D97-AF65-F5344CB8AC3E}">
        <p14:creationId xmlns:p14="http://schemas.microsoft.com/office/powerpoint/2010/main" val="821466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SS8H11b – Describe the role of individuals (Martin Luther King Jr. and John Lewis), groups (SNCC and SCLC) and events (Albany Movement and March on Washington) in the Civil Rights Movement.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Martin Luther King Jr. (1929- 1968)</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312132" y="1515215"/>
            <a:ext cx="820759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Influential leader of the Civil Rights Movement, arguably the most well known Georgian.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Born in Atlanta, graduated high school at 15 and attended Morehouse College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Would later get his Ph.D. in Divinity from Boston University</a:t>
            </a:r>
          </a:p>
          <a:p>
            <a:pPr marL="1085850" lvl="1"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Led several successful endeavors including the:</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Montgomery Bus Boycott</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March on Washington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Creation of the SCLC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His voter registration campaign in Selma, Alabama (which ultimately led to the Voting Rights Act of 1965)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Won the Nobel Peace Prize.</a:t>
            </a:r>
          </a:p>
          <a:p>
            <a:pPr>
              <a:spcBef>
                <a:spcPct val="0"/>
              </a:spcBef>
              <a:buNone/>
              <a:defRPr/>
            </a:pPr>
            <a:endParaRPr lang="en-US" altLang="en-US" sz="2000" b="1" dirty="0">
              <a:solidFill>
                <a:srgbClr val="FF0000"/>
              </a:solidFill>
              <a:latin typeface="Georgia" panose="02040502050405020303" pitchFamily="18" charset="0"/>
            </a:endParaRPr>
          </a:p>
        </p:txBody>
      </p:sp>
      <p:pic>
        <p:nvPicPr>
          <p:cNvPr id="33796" name="Picture 4" descr="Image result for mlk">
            <a:extLst>
              <a:ext uri="{FF2B5EF4-FFF2-40B4-BE49-F238E27FC236}">
                <a16:creationId xmlns:a16="http://schemas.microsoft.com/office/drawing/2014/main" id="{46195D44-DEEC-47A2-BC4E-2F1A873EE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9731" y="1515215"/>
            <a:ext cx="3078713" cy="4352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087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SS8H11b – Describe the role of individuals (Martin Luther King Jr. and John Lewis), groups (SNCC and SCLC) and events (Albany Movement and March on Washington) in the Civil Rights Movement.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Martin Luther King Jr. (1929- 1968)</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312133" y="1515214"/>
            <a:ext cx="5783868"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The only African American to have a federal holiday named in his honor  and the only African American non-president to have a memorial on the National Mall in D.C.</a:t>
            </a:r>
          </a:p>
          <a:p>
            <a:pPr marL="1085850" lvl="1"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44036" name="Picture 4" descr="https://www.wsbradio.com/rf/image_lowres/Pub/p9/WSBRadio/2018/04/03/Images/AP_6612150620.jpg">
            <a:extLst>
              <a:ext uri="{FF2B5EF4-FFF2-40B4-BE49-F238E27FC236}">
                <a16:creationId xmlns:a16="http://schemas.microsoft.com/office/drawing/2014/main" id="{0CFEEFDA-3661-4091-AFA8-65BAF4A7B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788" y="1640991"/>
            <a:ext cx="5540080" cy="363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1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ABE8-EE8A-42F3-8D4B-1DE89C744B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F009EE-0A82-46F9-953C-A1EF75FE05B8}"/>
              </a:ext>
            </a:extLst>
          </p:cNvPr>
          <p:cNvSpPr>
            <a:spLocks noGrp="1"/>
          </p:cNvSpPr>
          <p:nvPr>
            <p:ph idx="1"/>
          </p:nvPr>
        </p:nvSpPr>
        <p:spPr/>
        <p:txBody>
          <a:bodyPr/>
          <a:lstStyle/>
          <a:p>
            <a:endParaRPr lang="en-US"/>
          </a:p>
        </p:txBody>
      </p:sp>
      <p:pic>
        <p:nvPicPr>
          <p:cNvPr id="46082" name="Picture 2" descr="Let Freedom Ring: 15 Rare Photos Of Dr. Martin Luther King Jr. (PHOTOS)">
            <a:extLst>
              <a:ext uri="{FF2B5EF4-FFF2-40B4-BE49-F238E27FC236}">
                <a16:creationId xmlns:a16="http://schemas.microsoft.com/office/drawing/2014/main" id="{041D60EF-21C1-4008-939E-7AC081AB8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7322"/>
            <a:ext cx="4244370" cy="3125755"/>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Related image">
            <a:extLst>
              <a:ext uri="{FF2B5EF4-FFF2-40B4-BE49-F238E27FC236}">
                <a16:creationId xmlns:a16="http://schemas.microsoft.com/office/drawing/2014/main" id="{4F0E6CC2-47CF-420C-BC88-3D35EB431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331" y="117605"/>
            <a:ext cx="5885181" cy="3311395"/>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Image result for martin luther king pictures">
            <a:extLst>
              <a:ext uri="{FF2B5EF4-FFF2-40B4-BE49-F238E27FC236}">
                <a16:creationId xmlns:a16="http://schemas.microsoft.com/office/drawing/2014/main" id="{99F8AE14-7C28-43E1-8341-6EE7BDC19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69" y="3239278"/>
            <a:ext cx="520961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6090" name="Picture 10" descr="Related image">
            <a:extLst>
              <a:ext uri="{FF2B5EF4-FFF2-40B4-BE49-F238E27FC236}">
                <a16:creationId xmlns:a16="http://schemas.microsoft.com/office/drawing/2014/main" id="{2FCFF4E5-3C7D-4294-8025-4235D1725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883" y="3546605"/>
            <a:ext cx="5008075" cy="331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322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SS8H11b – Describe the role of individuals (Martin Luther King Jr. and John Lewis), groups (SNCC and SCLC) and events (Albany Movement and March on Washington) in the Civil Rights Movement.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John Lewis (1940- )</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Born to sharecroppers in Pikes county, Alabama, Lewis became an integral part of the Civil Rights Movement.</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John Lewis participated in several Civil rights events: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1960’s sit-ins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Freedom Rides of the early 1960’s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Became the chair of the SNCC</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Keynote speaker at the 1963 March on Washington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Led over 600 marchers across the Edmund Pettus Bridge in Selma</a:t>
            </a:r>
          </a:p>
          <a:p>
            <a:pPr marL="1085850" lvl="1"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43010" name="Picture 2" descr="Image result for john lewis">
            <a:extLst>
              <a:ext uri="{FF2B5EF4-FFF2-40B4-BE49-F238E27FC236}">
                <a16:creationId xmlns:a16="http://schemas.microsoft.com/office/drawing/2014/main" id="{4B6A7D9E-C710-4693-A621-4A410C7D0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802" y="2287694"/>
            <a:ext cx="4943089" cy="278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553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SS8H11b – Describe the role of individuals (Martin Luther King Jr. and John Lewis), groups (SNCC and SCLC) and events (Albany Movement and March on Washington) in the Civil Rights Movement.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John Lewis (1940- )</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In the late 1960’s and 70’s, Lewis continued his dedication to seeking civil rights through voter registration and volunteer programs. </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Eventually was elected to Atlanta City Council in 1981, and in November of 1986 was elected to Congress as the representative for the 5</a:t>
            </a:r>
            <a:r>
              <a:rPr lang="en-US" altLang="en-US" sz="2000" b="1" baseline="30000" dirty="0">
                <a:solidFill>
                  <a:srgbClr val="FF0000"/>
                </a:solidFill>
                <a:latin typeface="Georgia" panose="02040502050405020303" pitchFamily="18" charset="0"/>
              </a:rPr>
              <a:t>th</a:t>
            </a:r>
            <a:r>
              <a:rPr lang="en-US" altLang="en-US" sz="2000" b="1" dirty="0">
                <a:solidFill>
                  <a:srgbClr val="FF0000"/>
                </a:solidFill>
                <a:latin typeface="Georgia" panose="02040502050405020303" pitchFamily="18" charset="0"/>
              </a:rPr>
              <a:t> district where he continues to serve today.</a:t>
            </a:r>
            <a:endParaRPr lang="en-US" altLang="en-US" sz="2000" dirty="0">
              <a:solidFill>
                <a:srgbClr val="FF0000"/>
              </a:solidFill>
              <a:latin typeface="Georgia" panose="02040502050405020303" pitchFamily="18" charset="0"/>
            </a:endParaRPr>
          </a:p>
          <a:p>
            <a:pPr marL="1085850" lvl="1"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48130" name="Picture 2" descr="Image result for john lewis">
            <a:extLst>
              <a:ext uri="{FF2B5EF4-FFF2-40B4-BE49-F238E27FC236}">
                <a16:creationId xmlns:a16="http://schemas.microsoft.com/office/drawing/2014/main" id="{59C528EB-F9DC-4553-96E2-5FC312DFE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4083" y="1264670"/>
            <a:ext cx="3109256" cy="466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25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B911-4A26-45BE-8EBD-D5F2EB2C4E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5C06C6-1993-49B3-942E-2E611D8FB5B1}"/>
              </a:ext>
            </a:extLst>
          </p:cNvPr>
          <p:cNvSpPr>
            <a:spLocks noGrp="1"/>
          </p:cNvSpPr>
          <p:nvPr>
            <p:ph idx="1"/>
          </p:nvPr>
        </p:nvSpPr>
        <p:spPr/>
        <p:txBody>
          <a:bodyPr/>
          <a:lstStyle/>
          <a:p>
            <a:endParaRPr lang="en-US" dirty="0"/>
          </a:p>
        </p:txBody>
      </p:sp>
      <p:pic>
        <p:nvPicPr>
          <p:cNvPr id="47106" name="Picture 2" descr="Image result for john lewis attacked in selma">
            <a:extLst>
              <a:ext uri="{FF2B5EF4-FFF2-40B4-BE49-F238E27FC236}">
                <a16:creationId xmlns:a16="http://schemas.microsoft.com/office/drawing/2014/main" id="{C4166454-644F-48E8-AF7F-1B897EEC3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537" y="95258"/>
            <a:ext cx="6107781" cy="3436834"/>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Image result for john lewis">
            <a:extLst>
              <a:ext uri="{FF2B5EF4-FFF2-40B4-BE49-F238E27FC236}">
                <a16:creationId xmlns:a16="http://schemas.microsoft.com/office/drawing/2014/main" id="{C2D74C53-388A-45A6-B876-5470FE4CF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16721"/>
            <a:ext cx="5919537" cy="414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51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SS8H11b – Describe the role of individuals (Martin Luther King Jr. and John Lewis), groups (SNCC and SCLC) and events (Albany Movement and March on Washington) in the Civil Rights Movement.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830997"/>
          </a:xfrm>
          <a:prstGeom prst="rect">
            <a:avLst/>
          </a:prstGeom>
          <a:noFill/>
        </p:spPr>
        <p:txBody>
          <a:bodyPr wrap="square" rtlCol="0">
            <a:spAutoFit/>
          </a:bodyPr>
          <a:lstStyle/>
          <a:p>
            <a:pPr algn="ctr"/>
            <a:r>
              <a:rPr lang="en-US" sz="2400" b="1" dirty="0">
                <a:solidFill>
                  <a:srgbClr val="FF0000"/>
                </a:solidFill>
                <a:latin typeface="+mj-lt"/>
              </a:rPr>
              <a:t>Student Nonviolent Coordinating Committee- SNCC</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563078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One of the major civil rights organizations of the 1960’s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Formed in North Carolina, it worked with the SCLC and focused on orchestrating peaceful, nonviolent protests</a:t>
            </a:r>
          </a:p>
          <a:p>
            <a:pPr lvl="1" indent="0">
              <a:spcBef>
                <a:spcPct val="0"/>
              </a:spcBef>
              <a:buNone/>
              <a:defRPr/>
            </a:pPr>
            <a:endParaRPr lang="en-US" altLang="en-US" sz="2000"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The group, made up of high school and college-aged students, became known for sit ins, freedom rides, and the “freedom summer” in Mississippi.</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41986" name="Picture 2" descr="Image result for sncc civil rights">
            <a:extLst>
              <a:ext uri="{FF2B5EF4-FFF2-40B4-BE49-F238E27FC236}">
                <a16:creationId xmlns:a16="http://schemas.microsoft.com/office/drawing/2014/main" id="{BD5288F5-352A-405E-B2B9-C7B733EEB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506" y="1596211"/>
            <a:ext cx="5699463" cy="397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315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SS8H11b – Describe the role of individuals (Martin Luther King Jr. and John Lewis), groups (SNCC and SCLC) and events (Albany Movement and March on Washington) in the Civil Rights Movement.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830997"/>
          </a:xfrm>
          <a:prstGeom prst="rect">
            <a:avLst/>
          </a:prstGeom>
          <a:noFill/>
        </p:spPr>
        <p:txBody>
          <a:bodyPr wrap="square" rtlCol="0">
            <a:spAutoFit/>
          </a:bodyPr>
          <a:lstStyle/>
          <a:p>
            <a:pPr algn="ctr"/>
            <a:r>
              <a:rPr lang="en-US" sz="2400" b="1" dirty="0">
                <a:solidFill>
                  <a:srgbClr val="FF0000"/>
                </a:solidFill>
                <a:latin typeface="+mj-lt"/>
              </a:rPr>
              <a:t>Student Nonviolent Coordinating Committee- SNCC</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7" y="1579462"/>
            <a:ext cx="56257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In Georgia SNCC began its focus on the cities of Albany and Atlanta.</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SNCC was at the forefront of the Albany Movement and although many considered it to be unsuccessful it helped the group later organize more successful protests</a:t>
            </a:r>
          </a:p>
          <a:p>
            <a:pPr lvl="1" indent="0">
              <a:spcBef>
                <a:spcPct val="0"/>
              </a:spcBef>
              <a:buNone/>
              <a:defRPr/>
            </a:pPr>
            <a:endParaRPr lang="en-US" altLang="en-US" sz="2000"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400" b="1" dirty="0">
                <a:solidFill>
                  <a:srgbClr val="FF0000"/>
                </a:solidFill>
                <a:latin typeface="Georgia" panose="02040502050405020303" pitchFamily="18" charset="0"/>
              </a:rPr>
              <a:t>After moving their focus back to Atlanta in 1964, the group was successful in helping African Americans gain several General Assembly seats</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49154" name="Picture 2" descr="Image result for student nonviolent coordinating committee (sncc) albany movement">
            <a:extLst>
              <a:ext uri="{FF2B5EF4-FFF2-40B4-BE49-F238E27FC236}">
                <a16:creationId xmlns:a16="http://schemas.microsoft.com/office/drawing/2014/main" id="{8E326FEB-06F4-4C0C-BBB6-2627377E7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475" y="1723834"/>
            <a:ext cx="5625750" cy="422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256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SS8H11b – Describe the role of individuals (Martin Luther King Jr. and John Lewis), groups (SNCC and SCLC) and events (Albany Movement and March on Washington) in the Civil Rights Movement.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Southern Christian Leadership Conference- SCLC</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Created in 1957  in Montgomery, Alabama in reaction to the Montgomery Bus Boycott</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Was led by MLK Jr. , who lived in Montgomery at the time and was supported by Southern religious leaders</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The headquarters for the SCLC moved to Atlanta and filed lawsuits, planned rallies, marches and boycotts all to end segregation.</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Though active throughout the Civil Rights movement the SCLC continues to strive for change today</a:t>
            </a:r>
            <a:endParaRPr lang="en-US" altLang="en-US" sz="16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50182" name="Picture 6" descr="Image result for sclc">
            <a:extLst>
              <a:ext uri="{FF2B5EF4-FFF2-40B4-BE49-F238E27FC236}">
                <a16:creationId xmlns:a16="http://schemas.microsoft.com/office/drawing/2014/main" id="{77AB180A-1FAE-4587-95F8-D329CB820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5518" y="1264002"/>
            <a:ext cx="3575216" cy="2383477"/>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Image result for sclc building">
            <a:extLst>
              <a:ext uri="{FF2B5EF4-FFF2-40B4-BE49-F238E27FC236}">
                <a16:creationId xmlns:a16="http://schemas.microsoft.com/office/drawing/2014/main" id="{A22D58C2-94AE-4379-9308-7A40B2F36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52" y="3751497"/>
            <a:ext cx="3940800" cy="262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842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SS8H11b – Describe the role of individuals (Martin Luther King Jr. and John Lewis), groups (SNCC and SCLC) and events (Albany Movement and March on Washington) in the Civil Rights Movement.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Albany Movement</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7351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In 1961 SNCC and local community members began to protest the segregationist policies of the city of Albany, GA.</a:t>
            </a:r>
            <a:endParaRPr lang="en-US" altLang="en-US" sz="2000" dirty="0">
              <a:solidFill>
                <a:srgbClr val="FF0000"/>
              </a:solidFill>
              <a:latin typeface="Georgia" panose="02040502050405020303" pitchFamily="18" charset="0"/>
            </a:endParaRP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Led to over 500 protesters landing in jail</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Unlike other protests Albany’s black middle class did not support the protests and the police chief used non-violent tactics to arrest the protesters</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SNCC invited MLK to draw attention but nothing changed</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While viewed as a failed attempt it was a valuable learning experience and led to the removal of segregationist laws</a:t>
            </a: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53250" name="Picture 2" descr="Image result for albany movement pictures">
            <a:extLst>
              <a:ext uri="{FF2B5EF4-FFF2-40B4-BE49-F238E27FC236}">
                <a16:creationId xmlns:a16="http://schemas.microsoft.com/office/drawing/2014/main" id="{7C780164-D397-4D83-A504-50DF48D14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3592" y="1676768"/>
            <a:ext cx="4762500"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45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SS8H10a – Explain how technology transformed agriculture and created a population shift within the state</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rPr>
              <a:t>Population shift from rural to urban</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000" b="1" dirty="0">
                <a:solidFill>
                  <a:srgbClr val="FF0000"/>
                </a:solidFill>
                <a:latin typeface="Georgia" panose="02040502050405020303" pitchFamily="18" charset="0"/>
              </a:rPr>
              <a:t>Reasons for the shift in population after WW2</a:t>
            </a:r>
          </a:p>
          <a:p>
            <a:pPr marL="342900" indent="-342900">
              <a:spcBef>
                <a:spcPct val="0"/>
              </a:spcBef>
              <a:defRPr/>
            </a:pPr>
            <a:r>
              <a:rPr lang="en-US" altLang="en-US" sz="2000" dirty="0">
                <a:solidFill>
                  <a:srgbClr val="FF0000"/>
                </a:solidFill>
                <a:latin typeface="Georgia" panose="02040502050405020303" pitchFamily="18" charset="0"/>
              </a:rPr>
              <a:t>Major technological change in agricultural equipment lessened the need for large numbers of agricultural workers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Larger tractors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Reapers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Increase in machinery</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Fertilizer</a:t>
            </a:r>
          </a:p>
          <a:p>
            <a:pPr marL="1085850" lvl="1"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All this led to more crops being grown with less manpower</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It’s important to know that although the rural population is less than 25% today faming still brings $56 billion a year to the state</a:t>
            </a:r>
          </a:p>
          <a:p>
            <a:pPr eaLnBrk="1" hangingPunct="1">
              <a:spcBef>
                <a:spcPct val="0"/>
              </a:spcBef>
              <a:buFontTx/>
              <a:buNone/>
              <a:defRPr/>
            </a:pPr>
            <a:endParaRPr lang="en-US" altLang="en-US" sz="20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2" name="Picture 1">
            <a:extLst>
              <a:ext uri="{FF2B5EF4-FFF2-40B4-BE49-F238E27FC236}">
                <a16:creationId xmlns:a16="http://schemas.microsoft.com/office/drawing/2014/main" id="{F8780201-3E9E-4456-86AA-44ED0352B621}"/>
              </a:ext>
            </a:extLst>
          </p:cNvPr>
          <p:cNvPicPr>
            <a:picLocks noChangeAspect="1"/>
          </p:cNvPicPr>
          <p:nvPr/>
        </p:nvPicPr>
        <p:blipFill>
          <a:blip r:embed="rId2"/>
          <a:stretch>
            <a:fillRect/>
          </a:stretch>
        </p:blipFill>
        <p:spPr>
          <a:xfrm>
            <a:off x="7495394" y="2608009"/>
            <a:ext cx="4572396" cy="3429297"/>
          </a:xfrm>
          <a:prstGeom prst="rect">
            <a:avLst/>
          </a:prstGeom>
        </p:spPr>
      </p:pic>
    </p:spTree>
    <p:extLst>
      <p:ext uri="{BB962C8B-B14F-4D97-AF65-F5344CB8AC3E}">
        <p14:creationId xmlns:p14="http://schemas.microsoft.com/office/powerpoint/2010/main" val="3570042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SS8H11b – Describe the role of individuals (Martin Luther King Jr. and John Lewis), groups (SNCC and SCLC) and events (Albany Movement and March on Washington) in the Civil Rights Movement.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March on Washington (for Jobs and Freedom)</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5630781"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In 1963 over 250,000 civil rights activists gathered in Washington D.C. to promote their cause and push for civil rights legislation.</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MLK gave his famous “I Have a Dream” speech</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The March on Washington encouraged the passage of the Civil Rights Acts of 1964 &amp; The Voting Rights Act of 1965</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It also made MLK the most well known spokesperson of the Civil Rights Movement </a:t>
            </a: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52226" name="Picture 2" descr="Image result for march on washington">
            <a:extLst>
              <a:ext uri="{FF2B5EF4-FFF2-40B4-BE49-F238E27FC236}">
                <a16:creationId xmlns:a16="http://schemas.microsoft.com/office/drawing/2014/main" id="{FDA72F19-3ED2-4D5D-AB45-81ACD5B75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337" y="2040687"/>
            <a:ext cx="5909476" cy="335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875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SS8H11c – Explain the resistance to the 1964 Civil Rights Act, emphasizing the role of Lester Maddox.</a:t>
            </a: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1964 Civil Rights Act</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7" y="1579462"/>
            <a:ext cx="587141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Signed by President Lyndon B. Johnson this act forbade discrimination on the basis of sex and race in hiring, promoting and firing. </a:t>
            </a:r>
          </a:p>
          <a:p>
            <a:pPr>
              <a:spcBef>
                <a:spcPct val="0"/>
              </a:spcBef>
              <a:buNone/>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Southern Congressional Democrats, led by Senator Richard Russell, strongly opposed the passage of the legislation</a:t>
            </a:r>
          </a:p>
          <a:p>
            <a:pPr>
              <a:spcBef>
                <a:spcPct val="0"/>
              </a:spcBef>
              <a:buNone/>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While some segregationist were determined to ignore the new law and respond with violence, most just accepted the law without passage</a:t>
            </a:r>
          </a:p>
          <a:p>
            <a:pPr marL="1085850" lvl="1" indent="-342900">
              <a:spcBef>
                <a:spcPct val="0"/>
              </a:spcBef>
              <a:buFont typeface="Arial" panose="020B0604020202020204" pitchFamily="34" charset="0"/>
              <a:buChar char="•"/>
              <a:defRPr/>
            </a:pPr>
            <a:endParaRPr lang="en-US" altLang="en-US" sz="16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32770" name="Picture 2" descr="Image result for 1964 civil rights act">
            <a:extLst>
              <a:ext uri="{FF2B5EF4-FFF2-40B4-BE49-F238E27FC236}">
                <a16:creationId xmlns:a16="http://schemas.microsoft.com/office/drawing/2014/main" id="{0374174F-632D-415B-B5D5-D17274B2F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9137" y="1649969"/>
            <a:ext cx="5124088" cy="399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678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SS8H11c – Explain the resistance to the 1964 Civil Rights Act, emphasizing the role of Lester Maddox.</a:t>
            </a: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SS8H11-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the role of Georgia in the modern civil rights movement..</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Lester Maddox</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0" y="1419041"/>
            <a:ext cx="7748338"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In 1947, Lester Maddox opened the </a:t>
            </a:r>
            <a:r>
              <a:rPr lang="en-US" altLang="en-US" sz="2000" b="1" dirty="0" err="1">
                <a:solidFill>
                  <a:srgbClr val="FF0000"/>
                </a:solidFill>
                <a:latin typeface="Georgia" panose="02040502050405020303" pitchFamily="18" charset="0"/>
              </a:rPr>
              <a:t>Pickrick</a:t>
            </a:r>
            <a:r>
              <a:rPr lang="en-US" altLang="en-US" sz="2000" b="1" dirty="0">
                <a:solidFill>
                  <a:srgbClr val="FF0000"/>
                </a:solidFill>
                <a:latin typeface="Georgia" panose="02040502050405020303" pitchFamily="18" charset="0"/>
              </a:rPr>
              <a:t> Cafeteria and refused to serve Black customers.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He was infamous for using axe handles, and on one occasion a gun, to remove African Americans from his restaurant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He later would close his restaurant rather than let it be integrated when he lost a court case</a:t>
            </a:r>
          </a:p>
          <a:p>
            <a:pPr marL="1085850" lvl="1" indent="-342900">
              <a:spcBef>
                <a:spcPct val="0"/>
              </a:spcBef>
              <a:buFont typeface="Arial" panose="020B0604020202020204" pitchFamily="34" charset="0"/>
              <a:buChar char="•"/>
              <a:defRPr/>
            </a:pPr>
            <a:endParaRPr lang="en-US" altLang="en-US" sz="16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In 1966 Lester Maddox was selected by the GA Legislature as Governor, becoming the last overtly segregationist governor in the state’s history</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Ironically he appointed more African Americans to government positions than all prior governors combined</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He continued to fight against the civil rights platform during his career</a:t>
            </a:r>
          </a:p>
          <a:p>
            <a:pPr marL="1085850" lvl="1"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marL="1085850" lvl="1" indent="-342900">
              <a:spcBef>
                <a:spcPct val="0"/>
              </a:spcBef>
              <a:buFont typeface="Arial" panose="020B0604020202020204" pitchFamily="34" charset="0"/>
              <a:buChar char="•"/>
              <a:defRPr/>
            </a:pPr>
            <a:endParaRPr lang="en-US" altLang="en-US" sz="16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55298" name="Picture 2" descr="Image result for lester maddox">
            <a:extLst>
              <a:ext uri="{FF2B5EF4-FFF2-40B4-BE49-F238E27FC236}">
                <a16:creationId xmlns:a16="http://schemas.microsoft.com/office/drawing/2014/main" id="{C84AD3A9-4046-4687-B3B5-0C89D8FC9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338" y="1810074"/>
            <a:ext cx="4303657" cy="401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194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782F3-8558-46A0-91A7-214FA433296D}"/>
              </a:ext>
            </a:extLst>
          </p:cNvPr>
          <p:cNvSpPr>
            <a:spLocks noGrp="1"/>
          </p:cNvSpPr>
          <p:nvPr>
            <p:ph type="ctrTitle"/>
          </p:nvPr>
        </p:nvSpPr>
        <p:spPr/>
        <p:txBody>
          <a:bodyPr/>
          <a:lstStyle/>
          <a:p>
            <a:r>
              <a:rPr lang="en-US" b="1" dirty="0">
                <a:solidFill>
                  <a:srgbClr val="FF0000"/>
                </a:solidFill>
              </a:rPr>
              <a:t>Modern Georgia: Developments in the late 20</a:t>
            </a:r>
            <a:r>
              <a:rPr lang="en-US" b="1" baseline="30000" dirty="0">
                <a:solidFill>
                  <a:srgbClr val="FF0000"/>
                </a:solidFill>
              </a:rPr>
              <a:t>th</a:t>
            </a:r>
            <a:r>
              <a:rPr lang="en-US" b="1" dirty="0">
                <a:solidFill>
                  <a:srgbClr val="FF0000"/>
                </a:solidFill>
              </a:rPr>
              <a:t> century</a:t>
            </a:r>
          </a:p>
        </p:txBody>
      </p:sp>
      <p:sp>
        <p:nvSpPr>
          <p:cNvPr id="3" name="Subtitle 2">
            <a:extLst>
              <a:ext uri="{FF2B5EF4-FFF2-40B4-BE49-F238E27FC236}">
                <a16:creationId xmlns:a16="http://schemas.microsoft.com/office/drawing/2014/main" id="{BD245767-2542-4F65-8BF7-3E578C23462B}"/>
              </a:ext>
            </a:extLst>
          </p:cNvPr>
          <p:cNvSpPr>
            <a:spLocks noGrp="1"/>
          </p:cNvSpPr>
          <p:nvPr>
            <p:ph type="subTitle" idx="1"/>
          </p:nvPr>
        </p:nvSpPr>
        <p:spPr/>
        <p:txBody>
          <a:bodyPr/>
          <a:lstStyle/>
          <a:p>
            <a:endParaRPr lang="en-US" dirty="0">
              <a:solidFill>
                <a:srgbClr val="FF0000"/>
              </a:solidFill>
            </a:endParaRPr>
          </a:p>
        </p:txBody>
      </p:sp>
    </p:spTree>
    <p:extLst>
      <p:ext uri="{BB962C8B-B14F-4D97-AF65-F5344CB8AC3E}">
        <p14:creationId xmlns:p14="http://schemas.microsoft.com/office/powerpoint/2010/main" val="3751277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B6C4D-0C2F-40F7-84E5-CE47FC35F1E0}"/>
              </a:ext>
            </a:extLst>
          </p:cNvPr>
          <p:cNvSpPr>
            <a:spLocks noGrp="1"/>
          </p:cNvSpPr>
          <p:nvPr>
            <p:ph type="title"/>
          </p:nvPr>
        </p:nvSpPr>
        <p:spPr/>
        <p:txBody>
          <a:bodyPr/>
          <a:lstStyle/>
          <a:p>
            <a:endParaRPr lang="en-US" sz="2000" b="1" dirty="0">
              <a:solidFill>
                <a:srgbClr val="FF0000"/>
              </a:solidFill>
            </a:endParaRPr>
          </a:p>
        </p:txBody>
      </p:sp>
      <p:sp>
        <p:nvSpPr>
          <p:cNvPr id="3" name="Content Placeholder 2">
            <a:extLst>
              <a:ext uri="{FF2B5EF4-FFF2-40B4-BE49-F238E27FC236}">
                <a16:creationId xmlns:a16="http://schemas.microsoft.com/office/drawing/2014/main" id="{BDF2A3B4-1E74-4560-93DE-1114A28D39CB}"/>
              </a:ext>
            </a:extLst>
          </p:cNvPr>
          <p:cNvSpPr>
            <a:spLocks noGrp="1"/>
          </p:cNvSpPr>
          <p:nvPr>
            <p:ph idx="1"/>
          </p:nvPr>
        </p:nvSpPr>
        <p:spPr>
          <a:xfrm>
            <a:off x="914400" y="1331495"/>
            <a:ext cx="10363200" cy="4764505"/>
          </a:xfrm>
        </p:spPr>
        <p:txBody>
          <a:bodyPr/>
          <a:lstStyle/>
          <a:p>
            <a:pPr marL="0" indent="0">
              <a:buNone/>
            </a:pPr>
            <a:r>
              <a:rPr lang="en-US" sz="2400" b="1" dirty="0">
                <a:solidFill>
                  <a:srgbClr val="FF0000"/>
                </a:solidFill>
              </a:rPr>
              <a:t>AKS 42: explain the importance of developments in Georgia since the late 20th century</a:t>
            </a:r>
          </a:p>
          <a:p>
            <a:endParaRPr lang="en-US" sz="2400" b="1" dirty="0">
              <a:solidFill>
                <a:srgbClr val="FF0000"/>
              </a:solidFill>
            </a:endParaRPr>
          </a:p>
          <a:p>
            <a:pPr marL="457200" indent="-457200">
              <a:buFont typeface="+mj-lt"/>
              <a:buAutoNum type="alphaLcPeriod"/>
            </a:pPr>
            <a:r>
              <a:rPr lang="en-US" sz="2400" dirty="0">
                <a:solidFill>
                  <a:srgbClr val="FF0000"/>
                </a:solidFill>
                <a:latin typeface="Georgia" panose="02040502050405020303" pitchFamily="18" charset="0"/>
              </a:rPr>
              <a:t>Explain how the continued development of Atlanta under mayors Maynard Jackson and Andrew Young impacted the state. </a:t>
            </a:r>
          </a:p>
          <a:p>
            <a:pPr marL="457200" indent="-457200">
              <a:buFont typeface="+mj-lt"/>
              <a:buAutoNum type="alphaLcPeriod"/>
            </a:pPr>
            <a:r>
              <a:rPr lang="en-US" sz="2400" dirty="0">
                <a:solidFill>
                  <a:srgbClr val="FF0000"/>
                </a:solidFill>
                <a:latin typeface="Georgia" panose="02040502050405020303" pitchFamily="18" charset="0"/>
              </a:rPr>
              <a:t>Describe the role of Jimmy Carter in Georgia as state senator, governor, president, and past president. </a:t>
            </a:r>
          </a:p>
          <a:p>
            <a:pPr marL="457200" indent="-457200">
              <a:buFont typeface="+mj-lt"/>
              <a:buAutoNum type="alphaLcPeriod"/>
            </a:pPr>
            <a:r>
              <a:rPr lang="en-US" sz="2400" dirty="0">
                <a:solidFill>
                  <a:srgbClr val="FF0000"/>
                </a:solidFill>
                <a:latin typeface="Georgia" panose="02040502050405020303" pitchFamily="18" charset="0"/>
              </a:rPr>
              <a:t>Evaluate the short-term and long-term impacts of hosting the 1996 Olympics on Georgia’s economic and population growth.   </a:t>
            </a:r>
          </a:p>
          <a:p>
            <a:pPr marL="457200" indent="-457200">
              <a:buFont typeface="+mj-lt"/>
              <a:buAutoNum type="alphaLcPeriod"/>
            </a:pPr>
            <a:r>
              <a:rPr lang="en-US" sz="2400" dirty="0">
                <a:solidFill>
                  <a:srgbClr val="FF0000"/>
                </a:solidFill>
                <a:latin typeface="Georgia" panose="02040502050405020303" pitchFamily="18" charset="0"/>
              </a:rPr>
              <a:t>Analyze Georgia’s role in the national and global economy of the 21st Century, with regard to tourism, Savannah port expansion, and the film industry.</a:t>
            </a:r>
            <a:endParaRPr lang="en-US" sz="2400" b="1" dirty="0">
              <a:solidFill>
                <a:srgbClr val="FF0000"/>
              </a:solidFill>
            </a:endParaRPr>
          </a:p>
          <a:p>
            <a:pPr marL="457200" indent="-457200">
              <a:buFont typeface="+mj-lt"/>
              <a:buAutoNum type="alphaLcPeriod"/>
            </a:pPr>
            <a:endParaRPr lang="en-US" sz="2400" dirty="0"/>
          </a:p>
        </p:txBody>
      </p:sp>
    </p:spTree>
    <p:extLst>
      <p:ext uri="{BB962C8B-B14F-4D97-AF65-F5344CB8AC3E}">
        <p14:creationId xmlns:p14="http://schemas.microsoft.com/office/powerpoint/2010/main" val="1838047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SS8H12a – Explain how the continued development of Atlanta under mayors Maynard Jackson and Andrew Young impacted the state.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SS8H12- The student will </a:t>
            </a:r>
            <a:r>
              <a:rPr lang="en-US" altLang="en-US" sz="1400" b="1" i="1" dirty="0">
                <a:solidFill>
                  <a:srgbClr val="FF0000"/>
                </a:solidFill>
                <a:latin typeface="Book Antiqua" panose="02040602050305030304" pitchFamily="18" charset="0"/>
                <a:cs typeface="Arial" panose="020B0604020202020204" pitchFamily="34" charset="0"/>
              </a:rPr>
              <a:t>explain</a:t>
            </a:r>
            <a:r>
              <a:rPr lang="en-US" altLang="en-US" sz="1400" b="1" dirty="0">
                <a:solidFill>
                  <a:srgbClr val="000000"/>
                </a:solidFill>
                <a:latin typeface="Book Antiqua" panose="02040602050305030304" pitchFamily="18" charset="0"/>
                <a:cs typeface="Arial" panose="020B0604020202020204" pitchFamily="34" charset="0"/>
              </a:rPr>
              <a:t>  the importance of developments in Georgia since the late 20th century</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Maynard Jackson (1938- 2003)</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278461" y="1455912"/>
            <a:ext cx="8117304"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First Black mayor of a major southern city</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Was only 35 at the time of his election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Served as mayor from 1973- 1981 and again from 1990- 1994</a:t>
            </a:r>
          </a:p>
          <a:p>
            <a:pPr marL="1085850" lvl="1"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Helped develop Atlanta into a major city by:</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Provide more work for black-owned businesses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Expand Hartsfield Atlanta International Airport</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Sought to add more Black police officers and make sure blacks were promoted in the department</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Encouraged Atlanta to become a financial center and distribution hub for the Southeast</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Expanded international convention facilities and sold Atlanta’s image as a major convention center to the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Improved city housing and social conditions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Improved the mass transit system</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Helped to bring the 96’ Olympics to the city</a:t>
            </a:r>
          </a:p>
          <a:p>
            <a:pPr marL="1085850" lvl="1"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marL="1085850" lvl="1" indent="-342900">
              <a:spcBef>
                <a:spcPct val="0"/>
              </a:spcBef>
              <a:buFont typeface="Arial" panose="020B0604020202020204" pitchFamily="34" charset="0"/>
              <a:buChar char="•"/>
              <a:defRPr/>
            </a:pPr>
            <a:endParaRPr lang="en-US" altLang="en-US" sz="16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63490" name="Picture 2" descr="Image result for maynard jackson">
            <a:extLst>
              <a:ext uri="{FF2B5EF4-FFF2-40B4-BE49-F238E27FC236}">
                <a16:creationId xmlns:a16="http://schemas.microsoft.com/office/drawing/2014/main" id="{BD5BFD71-7AF8-4343-A799-7FAC25F0C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5764" y="1263072"/>
            <a:ext cx="3517775" cy="445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165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SS8H12a – Explain how the continued development of Atlanta under mayors Maynard Jackson and Andrew Young impacted the state. </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SS8H12- The student will </a:t>
            </a:r>
            <a:r>
              <a:rPr lang="en-US" altLang="en-US" sz="1400" b="1" i="1" dirty="0">
                <a:solidFill>
                  <a:srgbClr val="FF0000"/>
                </a:solidFill>
                <a:latin typeface="Book Antiqua" panose="02040602050305030304" pitchFamily="18" charset="0"/>
                <a:cs typeface="Arial" panose="020B0604020202020204" pitchFamily="34" charset="0"/>
              </a:rPr>
              <a:t>explain</a:t>
            </a:r>
            <a:r>
              <a:rPr lang="en-US" altLang="en-US" sz="1400" b="1" dirty="0">
                <a:solidFill>
                  <a:srgbClr val="000000"/>
                </a:solidFill>
                <a:latin typeface="Book Antiqua" panose="02040602050305030304" pitchFamily="18" charset="0"/>
                <a:cs typeface="Arial" panose="020B0604020202020204" pitchFamily="34" charset="0"/>
              </a:rPr>
              <a:t>  the importance of developments in Georgia since the late 20th century</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Andrew Young (1932- )</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285188" y="1352216"/>
            <a:ext cx="8666307"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Moved to GA when he accepted the position of pastor and became heavily involved with the SCLC.</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In 1972 he was elected as GA’s first Black Congressman since Reconstruction and was appointed by Jimmy Carter as ambassador to the UN in 1977.</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Was elected as mayor of Atlanta in 1981 and:</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Brought $70 billion in new private investment to the city of Atlanta, 1,100 new businesses and one million jobs to the region</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Expanded programs for including minority and female-owned businesses in all city contracts.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Tripled college scholarships given to Atlanta public school graduates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Overhauled Zoo Atlanta</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Helped bring Olympics to GA</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59394" name="Picture 2" descr="Image result for aNDREW YOUNG">
            <a:extLst>
              <a:ext uri="{FF2B5EF4-FFF2-40B4-BE49-F238E27FC236}">
                <a16:creationId xmlns:a16="http://schemas.microsoft.com/office/drawing/2014/main" id="{F684F6F8-2B73-4E8F-8D71-38730013E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7293" y="1492007"/>
            <a:ext cx="3311813" cy="413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63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SS8H12b – Describe the role of Jimmy Carter in Georgia as state senator, governor, president, and past president.</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SS8H12- The student will </a:t>
            </a:r>
            <a:r>
              <a:rPr lang="en-US" altLang="en-US" sz="1400" b="1" i="1" dirty="0">
                <a:solidFill>
                  <a:srgbClr val="FF0000"/>
                </a:solidFill>
                <a:latin typeface="Book Antiqua" panose="02040602050305030304" pitchFamily="18" charset="0"/>
                <a:cs typeface="Arial" panose="020B0604020202020204" pitchFamily="34" charset="0"/>
              </a:rPr>
              <a:t>explain</a:t>
            </a:r>
            <a:r>
              <a:rPr lang="en-US" altLang="en-US" sz="1400" b="1" dirty="0">
                <a:solidFill>
                  <a:srgbClr val="000000"/>
                </a:solidFill>
                <a:latin typeface="Book Antiqua" panose="02040602050305030304" pitchFamily="18" charset="0"/>
                <a:cs typeface="Arial" panose="020B0604020202020204" pitchFamily="34" charset="0"/>
              </a:rPr>
              <a:t>  the importance of developments in Georgia since the late 20th century</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Jimmy Carter (1924- )</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811730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State senator, governor, only person from Georgia to be elected as president and winner of the Nobel Peace Prize</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As State Senator</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Advocated for education and served as the chairman of the Senate Education Committee</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Encouraged integration and had a pro-environment stand</a:t>
            </a:r>
          </a:p>
          <a:p>
            <a:pPr marL="1085850" lvl="1" indent="-342900">
              <a:spcBef>
                <a:spcPct val="0"/>
              </a:spcBef>
              <a:buFont typeface="Arial" panose="020B0604020202020204" pitchFamily="34" charset="0"/>
              <a:buChar char="•"/>
              <a:defRPr/>
            </a:pPr>
            <a:endParaRPr lang="en-US" altLang="en-US" sz="16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As Governor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Reorganized state government</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Improved Georgia’s educational, justice, mental health systems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Appointed more women and minorities to governmental positions than all of Georgia’s previous governors combined. </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65538" name="Picture 2" descr="Image result for jimmy carter">
            <a:extLst>
              <a:ext uri="{FF2B5EF4-FFF2-40B4-BE49-F238E27FC236}">
                <a16:creationId xmlns:a16="http://schemas.microsoft.com/office/drawing/2014/main" id="{3C6D31DD-F0F1-411E-A2F8-CE8C4A0C0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6591" y="1359071"/>
            <a:ext cx="3373217" cy="413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92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SS8H12b – Describe the role of Jimmy Carter in Georgia as state senator, governor, president, and past president.</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SS8H12- The student will </a:t>
            </a:r>
            <a:r>
              <a:rPr lang="en-US" altLang="en-US" sz="1400" b="1" i="1" dirty="0">
                <a:solidFill>
                  <a:srgbClr val="FF0000"/>
                </a:solidFill>
                <a:latin typeface="Book Antiqua" panose="02040602050305030304" pitchFamily="18" charset="0"/>
                <a:cs typeface="Arial" panose="020B0604020202020204" pitchFamily="34" charset="0"/>
              </a:rPr>
              <a:t>explain</a:t>
            </a:r>
            <a:r>
              <a:rPr lang="en-US" altLang="en-US" sz="1400" b="1" dirty="0">
                <a:solidFill>
                  <a:srgbClr val="000000"/>
                </a:solidFill>
                <a:latin typeface="Book Antiqua" panose="02040602050305030304" pitchFamily="18" charset="0"/>
                <a:cs typeface="Arial" panose="020B0604020202020204" pitchFamily="34" charset="0"/>
              </a:rPr>
              <a:t>  the importance of developments in Georgia since the late 20th century</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Jimmy Carter (1924- )</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226405" y="1343530"/>
            <a:ext cx="83820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Presidential Achievements:</a:t>
            </a:r>
            <a:endParaRPr lang="en-US" altLang="en-US" sz="1600" b="1" dirty="0">
              <a:solidFill>
                <a:srgbClr val="FF0000"/>
              </a:solidFill>
              <a:latin typeface="Georgia" panose="02040502050405020303" pitchFamily="18" charset="0"/>
            </a:endParaRP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Camp David Peace Accords between Egypt and Israel</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Strategic Arms Limitation Treaty (SALT II) with the Soviet Union</a:t>
            </a:r>
          </a:p>
          <a:p>
            <a:pPr marL="1085850" lvl="1" indent="-342900">
              <a:spcBef>
                <a:spcPct val="0"/>
              </a:spcBef>
              <a:buFont typeface="Arial" panose="020B0604020202020204" pitchFamily="34" charset="0"/>
              <a:buChar char="•"/>
              <a:defRPr/>
            </a:pPr>
            <a:endParaRPr lang="en-US" altLang="en-US" sz="2000"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Presidential Disappointments: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Boycott of the 1980 Olympic games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His management of the Iranian Hostage Crisis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And the overall perception that he did not do enough to fix the crippling U.S. economy</a:t>
            </a:r>
          </a:p>
          <a:p>
            <a:pPr lvl="1" indent="0">
              <a:spcBef>
                <a:spcPct val="0"/>
              </a:spcBef>
              <a:buNone/>
              <a:defRPr/>
            </a:pPr>
            <a:endParaRPr lang="en-US" altLang="en-US" sz="16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After Presidency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Founded the Carter Center which  has monitored elections, resolved conflicts, and treated diseases world-wide.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Has supported and increased awareness of the Habitat for Humanity program</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64518" name="Picture 6" descr="Image result for jimmy carter">
            <a:extLst>
              <a:ext uri="{FF2B5EF4-FFF2-40B4-BE49-F238E27FC236}">
                <a16:creationId xmlns:a16="http://schemas.microsoft.com/office/drawing/2014/main" id="{A8F32DD4-0801-4C75-9CC8-6E04E7FFF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6006" y="1465643"/>
            <a:ext cx="3509589" cy="468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118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SS8H12c – Evaluate the short-term and long-term impacts of hosting the 1996 Olympics on Georgia’s economic and population growth.</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SS8H12- The student will </a:t>
            </a:r>
            <a:r>
              <a:rPr lang="en-US" altLang="en-US" sz="1400" b="1" i="1" dirty="0">
                <a:solidFill>
                  <a:srgbClr val="FF0000"/>
                </a:solidFill>
                <a:latin typeface="Book Antiqua" panose="02040602050305030304" pitchFamily="18" charset="0"/>
                <a:cs typeface="Arial" panose="020B0604020202020204" pitchFamily="34" charset="0"/>
              </a:rPr>
              <a:t>explain</a:t>
            </a:r>
            <a:r>
              <a:rPr lang="en-US" altLang="en-US" sz="1400" b="1" dirty="0">
                <a:solidFill>
                  <a:srgbClr val="000000"/>
                </a:solidFill>
                <a:latin typeface="Book Antiqua" panose="02040602050305030304" pitchFamily="18" charset="0"/>
                <a:cs typeface="Arial" panose="020B0604020202020204" pitchFamily="34" charset="0"/>
              </a:rPr>
              <a:t>  the importance of developments in Georgia since the late 20th century</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1996 Olympics</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256672" y="1264670"/>
            <a:ext cx="925629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Short-term impacts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New apartments, hotels and business structures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Infrastructure developments (road improvements, more sidewalks/ streetlights)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The clean up led to more people wanting to visit and enjoy the games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Improvements created interest in developing new attractions (Georgia Aquarium)</a:t>
            </a:r>
          </a:p>
          <a:p>
            <a:pPr lvl="1" indent="0">
              <a:spcBef>
                <a:spcPct val="0"/>
              </a:spcBef>
              <a:buNone/>
              <a:defRPr/>
            </a:pPr>
            <a:endParaRPr lang="en-US" altLang="en-US" sz="16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Long-term impacts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Number of hotel rooms in the city expanded to over 60,000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International recognition as a hub for conventions and sporting events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Population growth (3.5 million in 1996 to 5.5 million in 2011)</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Olympics generated 5.1 billion dollars for the state</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Declining housing market and traffic concerns</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57346" name="Picture 2" descr="Image result for 1996 olympics">
            <a:extLst>
              <a:ext uri="{FF2B5EF4-FFF2-40B4-BE49-F238E27FC236}">
                <a16:creationId xmlns:a16="http://schemas.microsoft.com/office/drawing/2014/main" id="{552C7B9D-9139-44E8-9652-33DAD4DAD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5497" y="946683"/>
            <a:ext cx="3012605" cy="530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875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SS8H10b – Explain how the development of Atlanta under mayors William B. Hartsfield and Ivan Allen, Jr. impacted the state.</a:t>
            </a: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William B. Hartsfield</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Longest serving mayor (1937- 1941; 1942- 1961)</a:t>
            </a:r>
          </a:p>
          <a:p>
            <a:pPr lvl="1" indent="0">
              <a:spcBef>
                <a:spcPct val="0"/>
              </a:spcBef>
              <a:buNone/>
              <a:defRPr/>
            </a:pPr>
            <a:endParaRPr lang="en-US" altLang="en-US" sz="16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Primarily known for two things</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Bringing air transportation to the state</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Coinage of the phrase “The city too busy to hate”</a:t>
            </a:r>
          </a:p>
          <a:p>
            <a:pPr marL="1085850" lvl="1" indent="-342900">
              <a:spcBef>
                <a:spcPct val="0"/>
              </a:spcBef>
              <a:buFont typeface="Arial" panose="020B0604020202020204" pitchFamily="34" charset="0"/>
              <a:buChar char="•"/>
              <a:defRPr/>
            </a:pPr>
            <a:endParaRPr lang="en-US" altLang="en-US" sz="16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Supported Civil Rights movements that kept racial violence from Atlanta</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He built a coalition of white businessmen and key African American leaders who worked to deal with racial issues and integration in peaceful ways.</a:t>
            </a:r>
          </a:p>
          <a:p>
            <a:pPr marL="1085850" lvl="1" indent="-342900">
              <a:spcBef>
                <a:spcPct val="0"/>
              </a:spcBef>
              <a:buFont typeface="Arial" panose="020B0604020202020204" pitchFamily="34" charset="0"/>
              <a:buChar char="•"/>
              <a:defRPr/>
            </a:pPr>
            <a:endParaRPr lang="en-US" altLang="en-US" sz="16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7" name="Picture 6">
            <a:extLst>
              <a:ext uri="{FF2B5EF4-FFF2-40B4-BE49-F238E27FC236}">
                <a16:creationId xmlns:a16="http://schemas.microsoft.com/office/drawing/2014/main" id="{4FF98538-3188-4A5E-82DD-B6B918F0F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5297" y="1792998"/>
            <a:ext cx="4243147" cy="3644214"/>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5311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SS8H12d – Analyze Georgia’s role in the national and global economy of the 21st Century, with regard to tourism, Savannah port expansion, and the film industry</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SS8H12- The student will </a:t>
            </a:r>
            <a:r>
              <a:rPr lang="en-US" altLang="en-US" sz="1400" b="1" i="1" dirty="0">
                <a:solidFill>
                  <a:srgbClr val="FF0000"/>
                </a:solidFill>
                <a:latin typeface="Book Antiqua" panose="02040602050305030304" pitchFamily="18" charset="0"/>
                <a:cs typeface="Arial" panose="020B0604020202020204" pitchFamily="34" charset="0"/>
              </a:rPr>
              <a:t>explain</a:t>
            </a:r>
            <a:r>
              <a:rPr lang="en-US" altLang="en-US" sz="1400" b="1" dirty="0">
                <a:solidFill>
                  <a:srgbClr val="000000"/>
                </a:solidFill>
                <a:latin typeface="Book Antiqua" panose="02040602050305030304" pitchFamily="18" charset="0"/>
                <a:cs typeface="Arial" panose="020B0604020202020204" pitchFamily="34" charset="0"/>
              </a:rPr>
              <a:t>  the importance of developments in Georgia since the late 20th century</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Georgia- Tourism</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7" y="1579462"/>
            <a:ext cx="5374106"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One of the state’s largest industries</a:t>
            </a:r>
          </a:p>
          <a:p>
            <a:pPr>
              <a:spcBef>
                <a:spcPct val="0"/>
              </a:spcBef>
              <a:buNone/>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Has become the 5</a:t>
            </a:r>
            <a:r>
              <a:rPr lang="en-US" altLang="en-US" sz="2000" b="1" baseline="30000" dirty="0">
                <a:solidFill>
                  <a:srgbClr val="FF0000"/>
                </a:solidFill>
                <a:latin typeface="Georgia" panose="02040502050405020303" pitchFamily="18" charset="0"/>
              </a:rPr>
              <a:t>th</a:t>
            </a:r>
            <a:r>
              <a:rPr lang="en-US" altLang="en-US" sz="2000" b="1" dirty="0">
                <a:solidFill>
                  <a:srgbClr val="FF0000"/>
                </a:solidFill>
                <a:latin typeface="Georgia" panose="02040502050405020303" pitchFamily="18" charset="0"/>
              </a:rPr>
              <a:t> largest employer in the state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$59 billion dollars in revenue providing 439,000 jobs</a:t>
            </a:r>
          </a:p>
          <a:p>
            <a:pPr marL="1085850" lvl="1" indent="-342900">
              <a:spcBef>
                <a:spcPct val="0"/>
              </a:spcBef>
              <a:buFont typeface="Arial" panose="020B0604020202020204" pitchFamily="34" charset="0"/>
              <a:buChar char="•"/>
              <a:defRPr/>
            </a:pPr>
            <a:endParaRPr lang="en-US" altLang="en-US" sz="16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In 2016 the tourism industry generated $3 billion in taxes and employed 10.2% of Georgia’s workforce</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1/3 of tourists were Georgians enjoying regional attractions</a:t>
            </a:r>
          </a:p>
          <a:p>
            <a:pPr marL="1085850" lvl="1" indent="-342900">
              <a:spcBef>
                <a:spcPct val="0"/>
              </a:spcBef>
              <a:buFont typeface="Arial" panose="020B0604020202020204" pitchFamily="34" charset="0"/>
              <a:buChar char="•"/>
              <a:defRPr/>
            </a:pPr>
            <a:endParaRPr lang="en-US" altLang="en-US" sz="1600" b="1"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56322" name="Picture 2" descr="Image result for georgia usa tourism">
            <a:extLst>
              <a:ext uri="{FF2B5EF4-FFF2-40B4-BE49-F238E27FC236}">
                <a16:creationId xmlns:a16="http://schemas.microsoft.com/office/drawing/2014/main" id="{5665F95E-87EF-43D5-88CE-E4BE52E0C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810" y="1144892"/>
            <a:ext cx="3881683" cy="2613667"/>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Image result for georgia usa tourism">
            <a:extLst>
              <a:ext uri="{FF2B5EF4-FFF2-40B4-BE49-F238E27FC236}">
                <a16:creationId xmlns:a16="http://schemas.microsoft.com/office/drawing/2014/main" id="{918BB007-4A61-4018-838F-26FC866D5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485" y="3758559"/>
            <a:ext cx="4042324" cy="261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59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SS8H12d – Analyze Georgia’s role in the national and global economy of the 21st Century, with regard to tourism, Savannah port expansion, and the film industry</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SS8H12- The student will </a:t>
            </a:r>
            <a:r>
              <a:rPr lang="en-US" altLang="en-US" sz="1400" b="1" i="1" dirty="0">
                <a:solidFill>
                  <a:srgbClr val="FF0000"/>
                </a:solidFill>
                <a:latin typeface="Book Antiqua" panose="02040602050305030304" pitchFamily="18" charset="0"/>
                <a:cs typeface="Arial" panose="020B0604020202020204" pitchFamily="34" charset="0"/>
              </a:rPr>
              <a:t>explain</a:t>
            </a:r>
            <a:r>
              <a:rPr lang="en-US" altLang="en-US" sz="1400" b="1" dirty="0">
                <a:solidFill>
                  <a:srgbClr val="000000"/>
                </a:solidFill>
                <a:latin typeface="Book Antiqua" panose="02040602050305030304" pitchFamily="18" charset="0"/>
                <a:cs typeface="Arial" panose="020B0604020202020204" pitchFamily="34" charset="0"/>
              </a:rPr>
              <a:t>  the importance of developments in Georgia since the late 20th century</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Georgia- Savannah Port Expansion</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976964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Savannah’s port is the fourth-busiest container port in the U. S. and is the fastest growing port. </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The expansion project will deepen the outer port allowing larger shipments to go though the canal</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The expansion of Savannah Harbor will generate $67 billion in revenue.</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More than 350,000 jobs will be impacted and about $18.5 billion in personal income will impact the region. </a:t>
            </a:r>
          </a:p>
          <a:p>
            <a:pPr marL="1085850" lvl="1" indent="-342900">
              <a:spcBef>
                <a:spcPct val="0"/>
              </a:spcBef>
              <a:buFont typeface="Arial" panose="020B0604020202020204" pitchFamily="34" charset="0"/>
              <a:buChar char="•"/>
              <a:defRPr/>
            </a:pPr>
            <a:r>
              <a:rPr lang="en-US" altLang="en-US" sz="2000" dirty="0">
                <a:solidFill>
                  <a:srgbClr val="FF0000"/>
                </a:solidFill>
                <a:latin typeface="Georgia" panose="02040502050405020303" pitchFamily="18" charset="0"/>
              </a:rPr>
              <a:t>The expansion will help manufacturers on the national and global level</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spTree>
    <p:extLst>
      <p:ext uri="{BB962C8B-B14F-4D97-AF65-F5344CB8AC3E}">
        <p14:creationId xmlns:p14="http://schemas.microsoft.com/office/powerpoint/2010/main" val="3533163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5CBC-0AE2-4F44-A896-A060CDEB76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03B1FC-92EA-446D-8A85-7ED9AFA8ED0C}"/>
              </a:ext>
            </a:extLst>
          </p:cNvPr>
          <p:cNvSpPr>
            <a:spLocks noGrp="1"/>
          </p:cNvSpPr>
          <p:nvPr>
            <p:ph idx="1"/>
          </p:nvPr>
        </p:nvSpPr>
        <p:spPr/>
        <p:txBody>
          <a:bodyPr/>
          <a:lstStyle/>
          <a:p>
            <a:endParaRPr lang="en-US"/>
          </a:p>
        </p:txBody>
      </p:sp>
      <p:pic>
        <p:nvPicPr>
          <p:cNvPr id="4" name="Picture 2" descr="Image result for savannah harbor expansion project">
            <a:extLst>
              <a:ext uri="{FF2B5EF4-FFF2-40B4-BE49-F238E27FC236}">
                <a16:creationId xmlns:a16="http://schemas.microsoft.com/office/drawing/2014/main" id="{8118436E-1F71-4A2C-A287-E03A648EB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847" y="84894"/>
            <a:ext cx="8908306" cy="668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133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SS8H12d – Analyze Georgia’s role in the national and global economy of the 21st Century, with regard to tourism, Savannah port expansion, and the film industry</a:t>
            </a: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SS8H12- The student will </a:t>
            </a:r>
            <a:r>
              <a:rPr lang="en-US" altLang="en-US" sz="1400" b="1" i="1" dirty="0">
                <a:solidFill>
                  <a:srgbClr val="FF0000"/>
                </a:solidFill>
                <a:latin typeface="Book Antiqua" panose="02040602050305030304" pitchFamily="18" charset="0"/>
                <a:cs typeface="Arial" panose="020B0604020202020204" pitchFamily="34" charset="0"/>
              </a:rPr>
              <a:t>explain</a:t>
            </a:r>
            <a:r>
              <a:rPr lang="en-US" altLang="en-US" sz="1400" b="1" dirty="0">
                <a:solidFill>
                  <a:srgbClr val="000000"/>
                </a:solidFill>
                <a:latin typeface="Book Antiqua" panose="02040602050305030304" pitchFamily="18" charset="0"/>
                <a:cs typeface="Arial" panose="020B0604020202020204" pitchFamily="34" charset="0"/>
              </a:rPr>
              <a:t>  the importance of developments in Georgia since the late 20th century</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Georgia- Film Industry</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72136" y="1691143"/>
            <a:ext cx="8117304"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Due to financial incentives, diversity of locations for filming and growing resources/ support Georgia is the destination in the southeast for film production</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Moderate climate allows for year round productions and the airport allows for quick transportation</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The film industry had a $7 billion impact in 2016</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The Georgia Film Academy and colleges and universities will help fill the projected 3,500 - 5,500 job opportunities by 2021</a:t>
            </a:r>
          </a:p>
          <a:p>
            <a:pPr marL="342900" indent="-342900">
              <a:spcBef>
                <a:spcPct val="0"/>
              </a:spcBef>
              <a:buFont typeface="Arial" panose="020B0604020202020204" pitchFamily="34" charset="0"/>
              <a:buChar char="•"/>
              <a:defRPr/>
            </a:pPr>
            <a:endParaRPr lang="en-US" altLang="en-US" sz="2000" b="1" dirty="0">
              <a:solidFill>
                <a:srgbClr val="FF0000"/>
              </a:solidFill>
              <a:latin typeface="Georgia" panose="02040502050405020303" pitchFamily="18" charset="0"/>
            </a:endParaRPr>
          </a:p>
          <a:p>
            <a:pPr marL="342900" indent="-342900">
              <a:spcBef>
                <a:spcPct val="0"/>
              </a:spcBef>
              <a:buFont typeface="Arial" panose="020B0604020202020204" pitchFamily="34" charset="0"/>
              <a:buChar char="•"/>
              <a:defRPr/>
            </a:pPr>
            <a:r>
              <a:rPr lang="en-US" altLang="en-US" sz="2000" b="1" dirty="0">
                <a:solidFill>
                  <a:srgbClr val="FF0000"/>
                </a:solidFill>
                <a:latin typeface="Georgia" panose="02040502050405020303" pitchFamily="18" charset="0"/>
              </a:rPr>
              <a:t>With 800 film and television projects since 1972</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60424" name="Picture 8" descr="Image result for avenger infinity war">
            <a:extLst>
              <a:ext uri="{FF2B5EF4-FFF2-40B4-BE49-F238E27FC236}">
                <a16:creationId xmlns:a16="http://schemas.microsoft.com/office/drawing/2014/main" id="{4CCE1607-E8BE-4652-9132-528FEEB53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9440" y="1247755"/>
            <a:ext cx="3344835" cy="495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339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WordArt 4">
            <a:extLst>
              <a:ext uri="{FF2B5EF4-FFF2-40B4-BE49-F238E27FC236}">
                <a16:creationId xmlns:a16="http://schemas.microsoft.com/office/drawing/2014/main" id="{9B681642-7DAB-46CE-BB22-F8ED20E1C414}"/>
              </a:ext>
            </a:extLst>
          </p:cNvPr>
          <p:cNvSpPr>
            <a:spLocks noChangeArrowheads="1" noChangeShapeType="1" noTextEdit="1"/>
          </p:cNvSpPr>
          <p:nvPr/>
        </p:nvSpPr>
        <p:spPr bwMode="auto">
          <a:xfrm>
            <a:off x="657725" y="1579462"/>
            <a:ext cx="7234991" cy="4457844"/>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3600" kern="10">
              <a:ln w="19050">
                <a:solidFill>
                  <a:srgbClr val="FFFFFF"/>
                </a:solidFill>
                <a:round/>
                <a:headEnd/>
                <a:tailEnd/>
              </a:ln>
              <a:solidFill>
                <a:srgbClr val="000066"/>
              </a:solidFill>
              <a:effectLst>
                <a:outerShdw dist="35921" dir="2700000" algn="ctr" rotWithShape="0">
                  <a:srgbClr val="000000"/>
                </a:outerShdw>
              </a:effectLst>
              <a:latin typeface="Georgia" panose="02040502050405020303" pitchFamily="18" charset="0"/>
              <a:cs typeface="Arial" panose="020B0604020202020204" pitchFamily="34" charset="0"/>
            </a:endParaRPr>
          </a:p>
        </p:txBody>
      </p:sp>
      <p:sp>
        <p:nvSpPr>
          <p:cNvPr id="5124" name="Rectangle 2">
            <a:extLst>
              <a:ext uri="{FF2B5EF4-FFF2-40B4-BE49-F238E27FC236}">
                <a16:creationId xmlns:a16="http://schemas.microsoft.com/office/drawing/2014/main" id="{DAF2DB5D-8A94-4A01-B9C0-32D37F612288}"/>
              </a:ext>
            </a:extLst>
          </p:cNvPr>
          <p:cNvSpPr>
            <a:spLocks noChangeArrowheads="1"/>
          </p:cNvSpPr>
          <p:nvPr/>
        </p:nvSpPr>
        <p:spPr bwMode="auto">
          <a:xfrm>
            <a:off x="1600200" y="26988"/>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600" b="1" dirty="0">
                <a:solidFill>
                  <a:srgbClr val="000000"/>
                </a:solidFill>
                <a:latin typeface="Book Antiqua" panose="02040602050305030304" pitchFamily="18" charset="0"/>
                <a:cs typeface="Arial" panose="020B0604020202020204" pitchFamily="34" charset="0"/>
              </a:rPr>
              <a:t>SS8H10b – Explain how the development of Atlanta under mayors William B. Hartsfield and Ivan Allen, Jr. impacted the state.</a:t>
            </a:r>
          </a:p>
          <a:p>
            <a:pPr algn="ctr" fontAlgn="base">
              <a:spcBef>
                <a:spcPct val="0"/>
              </a:spcBef>
              <a:spcAft>
                <a:spcPct val="0"/>
              </a:spcAft>
              <a:buNone/>
            </a:pPr>
            <a:endParaRPr lang="en-US" altLang="en-US" sz="1600" dirty="0">
              <a:solidFill>
                <a:srgbClr val="000000"/>
              </a:solidFill>
              <a:latin typeface="Book Antiqua" panose="02040602050305030304" pitchFamily="18" charset="0"/>
              <a:cs typeface="Arial" panose="020B0604020202020204" pitchFamily="34" charset="0"/>
            </a:endParaRPr>
          </a:p>
        </p:txBody>
      </p:sp>
      <p:sp>
        <p:nvSpPr>
          <p:cNvPr id="5125" name="Rectangle 3">
            <a:extLst>
              <a:ext uri="{FF2B5EF4-FFF2-40B4-BE49-F238E27FC236}">
                <a16:creationId xmlns:a16="http://schemas.microsoft.com/office/drawing/2014/main" id="{8EAADB23-460B-4379-8AE0-05EB49B28575}"/>
              </a:ext>
            </a:extLst>
          </p:cNvPr>
          <p:cNvSpPr>
            <a:spLocks noChangeArrowheads="1"/>
          </p:cNvSpPr>
          <p:nvPr/>
        </p:nvSpPr>
        <p:spPr bwMode="auto">
          <a:xfrm>
            <a:off x="1981200" y="6372226"/>
            <a:ext cx="838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Georgia" panose="02040502050405020303" pitchFamily="18" charset="0"/>
              </a:defRPr>
            </a:lvl1pPr>
            <a:lvl2pPr marL="742950" indent="-285750">
              <a:spcBef>
                <a:spcPct val="20000"/>
              </a:spcBef>
              <a:buChar char="–"/>
              <a:defRPr sz="2800">
                <a:solidFill>
                  <a:schemeClr val="tx1"/>
                </a:solidFill>
                <a:latin typeface="Georgia" panose="02040502050405020303" pitchFamily="18" charset="0"/>
              </a:defRPr>
            </a:lvl2pPr>
            <a:lvl3pPr marL="1143000" indent="-228600">
              <a:spcBef>
                <a:spcPct val="20000"/>
              </a:spcBef>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fontAlgn="base">
              <a:spcBef>
                <a:spcPct val="0"/>
              </a:spcBef>
              <a:spcAft>
                <a:spcPct val="0"/>
              </a:spcAft>
              <a:buNone/>
            </a:pPr>
            <a:r>
              <a:rPr lang="en-US" altLang="en-US" sz="1400" b="1" dirty="0">
                <a:solidFill>
                  <a:srgbClr val="000000"/>
                </a:solidFill>
                <a:latin typeface="Book Antiqua" panose="02040602050305030304" pitchFamily="18" charset="0"/>
                <a:cs typeface="Arial" panose="020B0604020202020204" pitchFamily="34" charset="0"/>
              </a:rPr>
              <a:t>SS8H10- The student will </a:t>
            </a:r>
            <a:r>
              <a:rPr lang="en-US" altLang="en-US" sz="1400" b="1" i="1" dirty="0">
                <a:solidFill>
                  <a:srgbClr val="FF0000"/>
                </a:solidFill>
                <a:latin typeface="Book Antiqua" panose="02040602050305030304" pitchFamily="18" charset="0"/>
                <a:cs typeface="Arial" panose="020B0604020202020204" pitchFamily="34" charset="0"/>
              </a:rPr>
              <a:t>evaluate</a:t>
            </a:r>
            <a:r>
              <a:rPr lang="en-US" altLang="en-US" sz="1400" b="1" dirty="0">
                <a:solidFill>
                  <a:srgbClr val="000000"/>
                </a:solidFill>
                <a:latin typeface="Book Antiqua" panose="02040602050305030304" pitchFamily="18" charset="0"/>
                <a:cs typeface="Arial" panose="020B0604020202020204" pitchFamily="34" charset="0"/>
              </a:rPr>
              <a:t> key post-World War II developments in Georgia.</a:t>
            </a:r>
            <a:endParaRPr lang="en-US" altLang="en-US" sz="1400" dirty="0">
              <a:solidFill>
                <a:srgbClr val="000000"/>
              </a:solidFill>
              <a:latin typeface="Book Antiqua" panose="02040602050305030304" pitchFamily="18" charset="0"/>
              <a:cs typeface="Arial" panose="020B0604020202020204" pitchFamily="34" charset="0"/>
            </a:endParaRPr>
          </a:p>
        </p:txBody>
      </p:sp>
      <p:sp>
        <p:nvSpPr>
          <p:cNvPr id="3" name="TextBox 2">
            <a:extLst>
              <a:ext uri="{FF2B5EF4-FFF2-40B4-BE49-F238E27FC236}">
                <a16:creationId xmlns:a16="http://schemas.microsoft.com/office/drawing/2014/main" id="{CF0FC15D-FC5F-48D2-93B0-31E6718D5C15}"/>
              </a:ext>
            </a:extLst>
          </p:cNvPr>
          <p:cNvSpPr txBox="1"/>
          <p:nvPr/>
        </p:nvSpPr>
        <p:spPr>
          <a:xfrm>
            <a:off x="2037347" y="803005"/>
            <a:ext cx="8117305" cy="461665"/>
          </a:xfrm>
          <a:prstGeom prst="rect">
            <a:avLst/>
          </a:prstGeom>
          <a:noFill/>
        </p:spPr>
        <p:txBody>
          <a:bodyPr wrap="square" rtlCol="0">
            <a:spAutoFit/>
          </a:bodyPr>
          <a:lstStyle/>
          <a:p>
            <a:pPr algn="ctr"/>
            <a:r>
              <a:rPr lang="en-US" sz="2400" b="1" dirty="0">
                <a:solidFill>
                  <a:srgbClr val="FF0000"/>
                </a:solidFill>
                <a:latin typeface="+mj-lt"/>
              </a:rPr>
              <a:t>William B. Hartsfield</a:t>
            </a:r>
          </a:p>
        </p:txBody>
      </p:sp>
      <p:sp>
        <p:nvSpPr>
          <p:cNvPr id="12" name="Rectangle 1">
            <a:extLst>
              <a:ext uri="{FF2B5EF4-FFF2-40B4-BE49-F238E27FC236}">
                <a16:creationId xmlns:a16="http://schemas.microsoft.com/office/drawing/2014/main" id="{FE00F0E0-7056-4783-A1CA-73B42C3CD7F4}"/>
              </a:ext>
            </a:extLst>
          </p:cNvPr>
          <p:cNvSpPr>
            <a:spLocks noChangeArrowheads="1"/>
          </p:cNvSpPr>
          <p:nvPr/>
        </p:nvSpPr>
        <p:spPr bwMode="auto">
          <a:xfrm>
            <a:off x="593556" y="1579462"/>
            <a:ext cx="6656387"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000" b="1" dirty="0">
                <a:solidFill>
                  <a:srgbClr val="FF0000"/>
                </a:solidFill>
                <a:latin typeface="Georgia" panose="02040502050405020303" pitchFamily="18" charset="0"/>
              </a:rPr>
              <a:t>Airport</a:t>
            </a:r>
          </a:p>
          <a:p>
            <a:pPr marL="342900" indent="-342900">
              <a:spcBef>
                <a:spcPct val="0"/>
              </a:spcBef>
              <a:defRPr/>
            </a:pPr>
            <a:r>
              <a:rPr lang="en-US" altLang="en-US" sz="2000" dirty="0">
                <a:solidFill>
                  <a:srgbClr val="FF0000"/>
                </a:solidFill>
                <a:latin typeface="Georgia" panose="02040502050405020303" pitchFamily="18" charset="0"/>
              </a:rPr>
              <a:t>In the 1920s, he saw the potential for Atlanta as an aviation hub and played a major role in transforming an old speedway into Candler Field, the city’s first airport.</a:t>
            </a:r>
          </a:p>
          <a:p>
            <a:pPr marL="342900" indent="-342900">
              <a:spcBef>
                <a:spcPct val="0"/>
              </a:spcBef>
              <a:defRPr/>
            </a:pPr>
            <a:r>
              <a:rPr lang="en-US" altLang="en-US" sz="2000" dirty="0">
                <a:solidFill>
                  <a:srgbClr val="FF0000"/>
                </a:solidFill>
                <a:latin typeface="Georgia" panose="02040502050405020303" pitchFamily="18" charset="0"/>
              </a:rPr>
              <a:t>Eventually, the airport grew to be the busiest in the country and made Atlanta a major hub for US and international travel.</a:t>
            </a:r>
          </a:p>
          <a:p>
            <a:pPr marL="342900" indent="-342900">
              <a:spcBef>
                <a:spcPct val="0"/>
              </a:spcBef>
              <a:defRPr/>
            </a:pPr>
            <a:r>
              <a:rPr lang="en-US" altLang="en-US" sz="2000" dirty="0">
                <a:solidFill>
                  <a:srgbClr val="FF0000"/>
                </a:solidFill>
                <a:latin typeface="Georgia" panose="02040502050405020303" pitchFamily="18" charset="0"/>
              </a:rPr>
              <a:t>Hartsfield was nicknamed, “the Father of Atlanta Aviation”, and the city renamed the airport after him in 1971.</a:t>
            </a: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a:p>
            <a:pPr eaLnBrk="1" hangingPunct="1">
              <a:spcBef>
                <a:spcPct val="0"/>
              </a:spcBef>
              <a:buFontTx/>
              <a:buNone/>
              <a:defRPr/>
            </a:pPr>
            <a:endParaRPr lang="en-US" altLang="en-US" sz="1600" dirty="0">
              <a:solidFill>
                <a:srgbClr val="FF0000"/>
              </a:solidFill>
              <a:latin typeface="Georgia" panose="02040502050405020303" pitchFamily="18" charset="0"/>
            </a:endParaRPr>
          </a:p>
        </p:txBody>
      </p:sp>
      <p:pic>
        <p:nvPicPr>
          <p:cNvPr id="1026" name="Picture 2" descr="Image result for candler field">
            <a:extLst>
              <a:ext uri="{FF2B5EF4-FFF2-40B4-BE49-F238E27FC236}">
                <a16:creationId xmlns:a16="http://schemas.microsoft.com/office/drawing/2014/main" id="{62A99DAF-AEF7-4B82-BE61-6AEF6DC06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980" y="1722918"/>
            <a:ext cx="4857430" cy="313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41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3363-22C0-4787-8D65-9F204592C2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F93DDC-5B6A-4516-BFDD-AF4AEA600A2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D52AB43-8AC0-4BE4-8FF2-92AC2FDD9A06}"/>
              </a:ext>
            </a:extLst>
          </p:cNvPr>
          <p:cNvPicPr>
            <a:picLocks noChangeAspect="1"/>
          </p:cNvPicPr>
          <p:nvPr/>
        </p:nvPicPr>
        <p:blipFill rotWithShape="1">
          <a:blip r:embed="rId2">
            <a:extLst>
              <a:ext uri="{28A0092B-C50C-407E-A947-70E740481C1C}">
                <a14:useLocalDpi xmlns:a14="http://schemas.microsoft.com/office/drawing/2010/main" val="0"/>
              </a:ext>
            </a:extLst>
          </a:blip>
          <a:srcRect b="17098"/>
          <a:stretch/>
        </p:blipFill>
        <p:spPr>
          <a:xfrm>
            <a:off x="982224" y="775800"/>
            <a:ext cx="10227552" cy="5306401"/>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852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E50D-710C-4AC0-96F7-9C9603C9EB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FE503B-AD71-4406-AF3F-779ED949CFD6}"/>
              </a:ext>
            </a:extLst>
          </p:cNvPr>
          <p:cNvSpPr>
            <a:spLocks noGrp="1"/>
          </p:cNvSpPr>
          <p:nvPr>
            <p:ph idx="1"/>
          </p:nvPr>
        </p:nvSpPr>
        <p:spPr/>
        <p:txBody>
          <a:bodyPr/>
          <a:lstStyle/>
          <a:p>
            <a:endParaRPr lang="en-US" dirty="0"/>
          </a:p>
        </p:txBody>
      </p:sp>
      <p:pic>
        <p:nvPicPr>
          <p:cNvPr id="19458" name="Picture 2" descr="https://georgiainfo.galileo.usg.edu/gastudiesimages/Candler%20Field%201927.jpg">
            <a:extLst>
              <a:ext uri="{FF2B5EF4-FFF2-40B4-BE49-F238E27FC236}">
                <a16:creationId xmlns:a16="http://schemas.microsoft.com/office/drawing/2014/main" id="{42D20AF7-D13A-4939-BF13-8E7483EDC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60" y="141371"/>
            <a:ext cx="505777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e result for candler airport">
            <a:extLst>
              <a:ext uri="{FF2B5EF4-FFF2-40B4-BE49-F238E27FC236}">
                <a16:creationId xmlns:a16="http://schemas.microsoft.com/office/drawing/2014/main" id="{D051EA3F-8B9D-4BA8-BF8E-B83500747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260" y="3429000"/>
            <a:ext cx="4592554" cy="3520198"/>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candler airport">
            <a:extLst>
              <a:ext uri="{FF2B5EF4-FFF2-40B4-BE49-F238E27FC236}">
                <a16:creationId xmlns:a16="http://schemas.microsoft.com/office/drawing/2014/main" id="{61EA39F3-0D33-416C-A419-AD7436E72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915" y="141370"/>
            <a:ext cx="5800432" cy="441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550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60A0-3F4C-4C9A-BF20-5F4C2157BA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2505F5-8871-45BB-B517-08AD0E278B4B}"/>
              </a:ext>
            </a:extLst>
          </p:cNvPr>
          <p:cNvSpPr>
            <a:spLocks noGrp="1"/>
          </p:cNvSpPr>
          <p:nvPr>
            <p:ph idx="1"/>
          </p:nvPr>
        </p:nvSpPr>
        <p:spPr/>
        <p:txBody>
          <a:bodyPr/>
          <a:lstStyle/>
          <a:p>
            <a:endParaRPr lang="en-US"/>
          </a:p>
        </p:txBody>
      </p:sp>
      <p:pic>
        <p:nvPicPr>
          <p:cNvPr id="20482" name="Picture 2" descr="Image result for candler airport">
            <a:extLst>
              <a:ext uri="{FF2B5EF4-FFF2-40B4-BE49-F238E27FC236}">
                <a16:creationId xmlns:a16="http://schemas.microsoft.com/office/drawing/2014/main" id="{B2E36545-2D05-4A54-9FA0-8C7D92BF8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42875"/>
            <a:ext cx="1047750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739475"/>
      </p:ext>
    </p:extLst>
  </p:cSld>
  <p:clrMapOvr>
    <a:masterClrMapping/>
  </p:clrMapOvr>
</p:sld>
</file>

<file path=ppt/theme/theme1.xml><?xml version="1.0" encoding="utf-8"?>
<a:theme xmlns:a="http://schemas.openxmlformats.org/drawingml/2006/main" name="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41175</TotalTime>
  <Words>4624</Words>
  <Application>Microsoft Office PowerPoint</Application>
  <PresentationFormat>Widescreen</PresentationFormat>
  <Paragraphs>450</Paragraphs>
  <Slides>53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Book Antiqua</vt:lpstr>
      <vt:lpstr>Calibri</vt:lpstr>
      <vt:lpstr>Georgia</vt:lpstr>
      <vt:lpstr>Blank</vt:lpstr>
      <vt:lpstr>Modern Georgia:  Societal and Technological growth</vt:lpstr>
      <vt:lpstr>Georgia Post World War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Georgia:  Civil Rights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Georgia: Developments in the late 20th century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Georgia: Societal and Technological growth</dc:title>
  <dc:creator>Jonathan Luciano</dc:creator>
  <cp:lastModifiedBy>Jonathan Luciano</cp:lastModifiedBy>
  <cp:revision>86</cp:revision>
  <dcterms:created xsi:type="dcterms:W3CDTF">2019-01-27T23:41:33Z</dcterms:created>
  <dcterms:modified xsi:type="dcterms:W3CDTF">2019-02-25T13:57:09Z</dcterms:modified>
</cp:coreProperties>
</file>