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3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23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f88252dc4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f88252dc4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37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d5f03791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d5f03791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23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d5f03791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d5f03791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52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d5f03791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d5f03791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71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d5f03791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d5f03791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772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d5f03791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d5f03791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557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d5f03791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d5f03791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12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Confidential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Customized for </a:t>
            </a:r>
            <a:r>
              <a:rPr lang="en-GB" sz="600" b="1">
                <a:latin typeface="Raleway"/>
                <a:ea typeface="Raleway"/>
                <a:cs typeface="Raleway"/>
                <a:sym typeface="Raleway"/>
              </a:rPr>
              <a:t>Lorem Ipsum LLC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Version 1.0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1" name="Google Shape;11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1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6" name="Google Shape;116;p11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1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1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2" name="Google Shape;12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2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p12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2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2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3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6" name="Google Shape;136;p13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3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3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41" name="Google Shape;14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4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14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7" name="Google Shape;147;p14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4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4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15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15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15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15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Confidential</a:t>
            </a:r>
            <a:endParaRPr sz="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Customized for </a:t>
            </a:r>
            <a:r>
              <a:rPr lang="en-GB" sz="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Lorem Ipsum LLC</a:t>
            </a:r>
            <a:endParaRPr sz="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Version 1.0</a:t>
            </a:r>
            <a:endParaRPr sz="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4" name="Google Shape;164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17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17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7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7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5" name="Google Shape;2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3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" name="Google Shape;31;p3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4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4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7" name="Google Shape;47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5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" name="Google Shape;53;p5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5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5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6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6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6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6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TITLE_AND_BODY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 descr="shutterstock_31891705.jpg"/>
          <p:cNvPicPr preferRelativeResize="0"/>
          <p:nvPr/>
        </p:nvPicPr>
        <p:blipFill rotWithShape="1">
          <a:blip r:embed="rId2">
            <a:alphaModFix/>
          </a:blip>
          <a:srcRect t="11971" b="11971"/>
          <a:stretch/>
        </p:blipFill>
        <p:spPr>
          <a:xfrm>
            <a:off x="0" y="487825"/>
            <a:ext cx="9143999" cy="46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7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7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7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7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8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" name="Google Shape;83;p8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8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8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9" name="Google Shape;8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9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9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9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9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0" name="Google Shape;100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0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0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0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0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0755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Basic comparisons with "yīyàng"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“yīyàng” (一样)</a:t>
            </a:r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body" idx="1"/>
          </p:nvPr>
        </p:nvSpPr>
        <p:spPr>
          <a:xfrm>
            <a:off x="1295325" y="2078875"/>
            <a:ext cx="7122900" cy="13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Along with 比 (</a:t>
            </a:r>
            <a:r>
              <a:rPr lang="en-GB" sz="1400" dirty="0" err="1"/>
              <a:t>bǐ</a:t>
            </a:r>
            <a:r>
              <a:rPr lang="en-GB" sz="1400" dirty="0"/>
              <a:t>) and </a:t>
            </a:r>
            <a:r>
              <a:rPr lang="en-GB" sz="1400" dirty="0" err="1"/>
              <a:t>没有</a:t>
            </a:r>
            <a:r>
              <a:rPr lang="en-GB" sz="1400" dirty="0"/>
              <a:t> (</a:t>
            </a:r>
            <a:r>
              <a:rPr lang="en-GB" sz="1400" dirty="0" err="1"/>
              <a:t>méiyǒu</a:t>
            </a:r>
            <a:r>
              <a:rPr lang="en-GB" sz="1400" dirty="0"/>
              <a:t>), </a:t>
            </a:r>
            <a:r>
              <a:rPr lang="en-GB" sz="1400" dirty="0" err="1"/>
              <a:t>一样</a:t>
            </a:r>
            <a:r>
              <a:rPr lang="en-GB" sz="1400" dirty="0"/>
              <a:t> (</a:t>
            </a:r>
            <a:r>
              <a:rPr lang="en-GB" sz="1400" dirty="0" err="1"/>
              <a:t>yīyàng</a:t>
            </a:r>
            <a:r>
              <a:rPr lang="en-GB" sz="1400" dirty="0"/>
              <a:t>) is another way to make basic comparisons. </a:t>
            </a:r>
            <a:br>
              <a:rPr lang="en-GB" sz="1400" dirty="0"/>
            </a:b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However, </a:t>
            </a:r>
            <a:r>
              <a:rPr lang="en-GB" sz="1400" dirty="0" err="1"/>
              <a:t>一样</a:t>
            </a:r>
            <a:r>
              <a:rPr lang="en-GB" sz="1400" dirty="0"/>
              <a:t> (</a:t>
            </a:r>
            <a:r>
              <a:rPr lang="en-GB" sz="1400" dirty="0" err="1"/>
              <a:t>yīyàng</a:t>
            </a:r>
            <a:r>
              <a:rPr lang="en-GB" sz="1400" dirty="0"/>
              <a:t>) is used to express that two things are the same in some way.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 dirty="0"/>
          </a:p>
        </p:txBody>
      </p:sp>
      <p:pic>
        <p:nvPicPr>
          <p:cNvPr id="183" name="Google Shape;183;p19" descr="shutterstock_429987889_edited.jpg"/>
          <p:cNvPicPr preferRelativeResize="0"/>
          <p:nvPr/>
        </p:nvPicPr>
        <p:blipFill rotWithShape="1">
          <a:blip r:embed="rId3">
            <a:alphaModFix/>
          </a:blip>
          <a:srcRect l="12609" t="85988" r="6247" b="1381"/>
          <a:stretch/>
        </p:blipFill>
        <p:spPr>
          <a:xfrm>
            <a:off x="0" y="3835670"/>
            <a:ext cx="9144000" cy="132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729450" y="118564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Sentence Structure</a:t>
            </a:r>
            <a:endParaRPr dirty="0"/>
          </a:p>
        </p:txBody>
      </p:sp>
      <p:sp>
        <p:nvSpPr>
          <p:cNvPr id="189" name="Google Shape;189;p20"/>
          <p:cNvSpPr txBox="1">
            <a:spLocks noGrp="1"/>
          </p:cNvSpPr>
          <p:nvPr>
            <p:ph type="body" idx="1"/>
          </p:nvPr>
        </p:nvSpPr>
        <p:spPr>
          <a:xfrm>
            <a:off x="729450" y="1720846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dirty="0"/>
              <a:t>Noun 1 + </a:t>
            </a:r>
            <a:r>
              <a:rPr lang="en-GB" b="1" u="sng" dirty="0"/>
              <a:t>跟 / 和</a:t>
            </a:r>
            <a:r>
              <a:rPr lang="en-GB" dirty="0"/>
              <a:t> + Noun 2 + </a:t>
            </a:r>
            <a:r>
              <a:rPr lang="en-GB" dirty="0" err="1" smtClean="0"/>
              <a:t>一样</a:t>
            </a:r>
            <a:r>
              <a:rPr lang="en-GB" dirty="0"/>
              <a:t/>
            </a:r>
            <a:br>
              <a:rPr lang="en-GB" dirty="0"/>
            </a:b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 b="1" dirty="0"/>
              <a:t>跟 (</a:t>
            </a:r>
            <a:r>
              <a:rPr lang="en-GB" b="1" dirty="0" err="1"/>
              <a:t>gēn</a:t>
            </a:r>
            <a:r>
              <a:rPr lang="en-GB" b="1" dirty="0"/>
              <a:t>) </a:t>
            </a:r>
            <a:r>
              <a:rPr lang="en-GB" dirty="0"/>
              <a:t>- with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和 (</a:t>
            </a:r>
            <a:r>
              <a:rPr lang="en-GB" b="1" dirty="0" err="1"/>
              <a:t>hé</a:t>
            </a:r>
            <a:r>
              <a:rPr lang="en-GB" b="1" dirty="0"/>
              <a:t>) </a:t>
            </a:r>
            <a:r>
              <a:rPr lang="en-GB" dirty="0"/>
              <a:t>- and</a:t>
            </a:r>
            <a:br>
              <a:rPr lang="en-GB" dirty="0"/>
            </a:b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dirty="0"/>
              <a:t>So in the sentence:</a:t>
            </a:r>
            <a:br>
              <a:rPr lang="en-GB" dirty="0"/>
            </a:b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dirty="0" err="1"/>
              <a:t>高老师</a:t>
            </a:r>
            <a:r>
              <a:rPr lang="en-GB" dirty="0"/>
              <a:t> </a:t>
            </a:r>
            <a:r>
              <a:rPr lang="en-GB" b="1" u="sng" dirty="0"/>
              <a:t>跟/和</a:t>
            </a:r>
            <a:r>
              <a:rPr lang="en-GB" dirty="0"/>
              <a:t> </a:t>
            </a:r>
            <a:r>
              <a:rPr lang="en-GB" dirty="0" err="1"/>
              <a:t>張老师</a:t>
            </a:r>
            <a:r>
              <a:rPr lang="en-GB" dirty="0"/>
              <a:t> </a:t>
            </a:r>
            <a:r>
              <a:rPr lang="en-GB" dirty="0" err="1"/>
              <a:t>一样</a:t>
            </a:r>
            <a:r>
              <a:rPr lang="en-GB" dirty="0"/>
              <a:t> 。</a:t>
            </a:r>
            <a:r>
              <a:rPr lang="en-GB" dirty="0" err="1"/>
              <a:t>Gāo</a:t>
            </a:r>
            <a:r>
              <a:rPr lang="en-GB" dirty="0"/>
              <a:t> </a:t>
            </a:r>
            <a:r>
              <a:rPr lang="en-GB" dirty="0" err="1"/>
              <a:t>lǎoshī</a:t>
            </a:r>
            <a:r>
              <a:rPr lang="en-GB" dirty="0"/>
              <a:t> </a:t>
            </a:r>
            <a:r>
              <a:rPr lang="en-GB" b="1" u="sng" dirty="0" err="1"/>
              <a:t>gēn</a:t>
            </a:r>
            <a:r>
              <a:rPr lang="en-GB" b="1" u="sng" dirty="0"/>
              <a:t>/</a:t>
            </a:r>
            <a:r>
              <a:rPr lang="en-GB" b="1" u="sng" dirty="0" err="1"/>
              <a:t>hé</a:t>
            </a:r>
            <a:r>
              <a:rPr lang="en-GB" dirty="0"/>
              <a:t> </a:t>
            </a:r>
            <a:r>
              <a:rPr lang="en-GB" dirty="0" err="1"/>
              <a:t>Zhāng</a:t>
            </a:r>
            <a:r>
              <a:rPr lang="en-GB" dirty="0"/>
              <a:t> </a:t>
            </a:r>
            <a:r>
              <a:rPr lang="en-GB" dirty="0" err="1"/>
              <a:t>lǎoshī</a:t>
            </a:r>
            <a:r>
              <a:rPr lang="en-GB" dirty="0"/>
              <a:t> </a:t>
            </a:r>
            <a:r>
              <a:rPr lang="en-GB" dirty="0" err="1"/>
              <a:t>yīyàng</a:t>
            </a:r>
            <a:r>
              <a:rPr lang="en-GB" dirty="0"/>
              <a:t>.</a:t>
            </a:r>
            <a:br>
              <a:rPr lang="en-GB" dirty="0"/>
            </a:b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dirty="0"/>
              <a:t>Mrs. Roquemore with/and Mr. Chang the same. 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or (in correct English)	</a:t>
            </a:r>
            <a:endParaRPr dirty="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 dirty="0"/>
              <a:t>Mrs. Roquemore is the same as Mr. Chang.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Examples</a:t>
            </a:r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body" idx="1"/>
          </p:nvPr>
        </p:nvSpPr>
        <p:spPr>
          <a:xfrm>
            <a:off x="468675" y="1925850"/>
            <a:ext cx="8331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我 和 你 </a:t>
            </a:r>
            <a:r>
              <a:rPr lang="en-GB" sz="1800" dirty="0" err="1"/>
              <a:t>一样</a:t>
            </a:r>
            <a:r>
              <a:rPr lang="en-GB" sz="1800" dirty="0"/>
              <a:t> 。</a:t>
            </a:r>
            <a:r>
              <a:rPr lang="en-GB" sz="1800" dirty="0" err="1"/>
              <a:t>Wǒ</a:t>
            </a:r>
            <a:r>
              <a:rPr lang="en-GB" sz="1800" dirty="0"/>
              <a:t> </a:t>
            </a:r>
            <a:r>
              <a:rPr lang="en-GB" sz="1800" b="1" dirty="0" err="1"/>
              <a:t>hé</a:t>
            </a:r>
            <a:r>
              <a:rPr lang="en-GB" sz="1800" dirty="0"/>
              <a:t> </a:t>
            </a:r>
            <a:r>
              <a:rPr lang="en-GB" sz="1800" dirty="0" err="1"/>
              <a:t>nǐ</a:t>
            </a:r>
            <a:r>
              <a:rPr lang="en-GB" sz="1800" dirty="0"/>
              <a:t> </a:t>
            </a:r>
            <a:r>
              <a:rPr lang="en-GB" sz="1800" dirty="0" err="1"/>
              <a:t>yīyàng</a:t>
            </a:r>
            <a:r>
              <a:rPr lang="en-GB" sz="1800" dirty="0"/>
              <a:t>.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dirty="0"/>
              <a:t>I am the same as you.</a:t>
            </a:r>
            <a:br>
              <a:rPr lang="en-GB" sz="1800" dirty="0"/>
            </a:b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他 的 </a:t>
            </a:r>
            <a:r>
              <a:rPr lang="en-GB" sz="1800" dirty="0" err="1"/>
              <a:t>性格</a:t>
            </a:r>
            <a:r>
              <a:rPr lang="en-GB" sz="1800" dirty="0"/>
              <a:t> 跟 他 </a:t>
            </a:r>
            <a:r>
              <a:rPr lang="en-GB" sz="1800" dirty="0" err="1"/>
              <a:t>妈妈</a:t>
            </a:r>
            <a:r>
              <a:rPr lang="en-GB" sz="1800" dirty="0"/>
              <a:t> </a:t>
            </a:r>
            <a:r>
              <a:rPr lang="en-GB" sz="1800" dirty="0" err="1"/>
              <a:t>一样</a:t>
            </a:r>
            <a:r>
              <a:rPr lang="en-GB" sz="1800" dirty="0"/>
              <a:t> 。</a:t>
            </a:r>
            <a:r>
              <a:rPr lang="en-GB" sz="1800" dirty="0" err="1"/>
              <a:t>Tā</a:t>
            </a:r>
            <a:r>
              <a:rPr lang="en-GB" sz="1800" dirty="0"/>
              <a:t> de </a:t>
            </a:r>
            <a:r>
              <a:rPr lang="en-GB" sz="1800" dirty="0" err="1"/>
              <a:t>xìnggé</a:t>
            </a:r>
            <a:r>
              <a:rPr lang="en-GB" sz="1800" dirty="0"/>
              <a:t> (personality) </a:t>
            </a:r>
            <a:r>
              <a:rPr lang="en-GB" sz="1800" b="1" dirty="0" err="1"/>
              <a:t>gēn</a:t>
            </a:r>
            <a:r>
              <a:rPr lang="en-GB" sz="1800" dirty="0"/>
              <a:t> </a:t>
            </a:r>
            <a:r>
              <a:rPr lang="en-GB" sz="1800" dirty="0" err="1"/>
              <a:t>tā</a:t>
            </a:r>
            <a:r>
              <a:rPr lang="en-GB" sz="1800" dirty="0"/>
              <a:t> de </a:t>
            </a:r>
            <a:r>
              <a:rPr lang="en-GB" sz="1800" dirty="0" err="1"/>
              <a:t>māma</a:t>
            </a:r>
            <a:r>
              <a:rPr lang="en-GB" sz="1800" dirty="0"/>
              <a:t> </a:t>
            </a:r>
            <a:r>
              <a:rPr lang="en-GB" sz="1800" dirty="0" err="1"/>
              <a:t>yīyàng</a:t>
            </a:r>
            <a:r>
              <a:rPr lang="en-GB" sz="1800" dirty="0"/>
              <a:t>.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dirty="0" smtClean="0"/>
              <a:t>His personality is the same as </a:t>
            </a:r>
            <a:r>
              <a:rPr lang="en-GB" sz="1800" dirty="0"/>
              <a:t>his mom.</a:t>
            </a:r>
            <a:br>
              <a:rPr lang="en-GB" sz="1800" dirty="0"/>
            </a:b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 err="1"/>
              <a:t>北京</a:t>
            </a:r>
            <a:r>
              <a:rPr lang="en-GB" sz="1800" dirty="0"/>
              <a:t> 的 </a:t>
            </a:r>
            <a:r>
              <a:rPr lang="en-GB" sz="1800" dirty="0" err="1"/>
              <a:t>天气</a:t>
            </a:r>
            <a:r>
              <a:rPr lang="en-GB" sz="1800" dirty="0"/>
              <a:t> 和 </a:t>
            </a:r>
            <a:r>
              <a:rPr lang="en-GB" sz="1800" dirty="0" err="1"/>
              <a:t>上海</a:t>
            </a:r>
            <a:r>
              <a:rPr lang="en-GB" sz="1800" dirty="0"/>
              <a:t> 不 </a:t>
            </a:r>
            <a:r>
              <a:rPr lang="en-GB" sz="1800" dirty="0" err="1"/>
              <a:t>一样</a:t>
            </a:r>
            <a:r>
              <a:rPr lang="en-GB" sz="1800" dirty="0"/>
              <a:t> 。</a:t>
            </a:r>
            <a:r>
              <a:rPr lang="en-GB" sz="1800" dirty="0" err="1"/>
              <a:t>Běijīng</a:t>
            </a:r>
            <a:r>
              <a:rPr lang="en-GB" sz="1800" dirty="0"/>
              <a:t> de </a:t>
            </a:r>
            <a:r>
              <a:rPr lang="en-GB" sz="1800" dirty="0" err="1"/>
              <a:t>tiānqì</a:t>
            </a:r>
            <a:r>
              <a:rPr lang="en-GB" sz="1800" dirty="0"/>
              <a:t> </a:t>
            </a:r>
            <a:r>
              <a:rPr lang="en-GB" sz="1800" b="1" dirty="0" err="1"/>
              <a:t>hé</a:t>
            </a:r>
            <a:r>
              <a:rPr lang="en-GB" sz="1800" dirty="0"/>
              <a:t> </a:t>
            </a:r>
            <a:r>
              <a:rPr lang="en-GB" sz="1800" dirty="0" err="1"/>
              <a:t>Shànghǎi</a:t>
            </a:r>
            <a:r>
              <a:rPr lang="en-GB" sz="1800" dirty="0"/>
              <a:t> </a:t>
            </a:r>
            <a:r>
              <a:rPr lang="en-GB" sz="1800" dirty="0" err="1"/>
              <a:t>bù</a:t>
            </a:r>
            <a:r>
              <a:rPr lang="en-GB" sz="1800" dirty="0"/>
              <a:t> </a:t>
            </a:r>
            <a:r>
              <a:rPr lang="en-GB" sz="1800" dirty="0" err="1"/>
              <a:t>yīyàng</a:t>
            </a:r>
            <a:r>
              <a:rPr lang="en-GB" sz="1800" dirty="0"/>
              <a:t>.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dirty="0"/>
              <a:t>The weather in Beijing and the weather in Shanghai are not alike.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Examples (Continued)</a:t>
            </a:r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这 个 词 的 </a:t>
            </a:r>
            <a:r>
              <a:rPr lang="en-GB" sz="1800" dirty="0" err="1"/>
              <a:t>意思</a:t>
            </a:r>
            <a:r>
              <a:rPr lang="en-GB" sz="1800" dirty="0"/>
              <a:t> 和 那 个 词 </a:t>
            </a:r>
            <a:r>
              <a:rPr lang="en-GB" sz="1800" dirty="0" err="1"/>
              <a:t>一样</a:t>
            </a:r>
            <a:r>
              <a:rPr lang="en-GB" sz="1800" dirty="0"/>
              <a:t> 吗 ？</a:t>
            </a:r>
            <a:r>
              <a:rPr lang="en-GB" sz="1800" dirty="0" err="1"/>
              <a:t>Zhège</a:t>
            </a:r>
            <a:r>
              <a:rPr lang="en-GB" sz="1800" dirty="0"/>
              <a:t> </a:t>
            </a:r>
            <a:r>
              <a:rPr lang="en-GB" sz="1800" dirty="0" err="1"/>
              <a:t>cí</a:t>
            </a:r>
            <a:r>
              <a:rPr lang="en-GB" sz="1800" dirty="0"/>
              <a:t> (phrase) de </a:t>
            </a:r>
            <a:r>
              <a:rPr lang="en-GB" sz="1800" dirty="0" err="1"/>
              <a:t>yìsi</a:t>
            </a:r>
            <a:r>
              <a:rPr lang="en-GB" sz="1800" dirty="0"/>
              <a:t> (meaning) </a:t>
            </a:r>
            <a:r>
              <a:rPr lang="en-GB" sz="1800" b="1" dirty="0" err="1"/>
              <a:t>hé</a:t>
            </a:r>
            <a:r>
              <a:rPr lang="en-GB" sz="1800" dirty="0"/>
              <a:t> </a:t>
            </a:r>
            <a:r>
              <a:rPr lang="en-GB" sz="1800" dirty="0" err="1"/>
              <a:t>nàge</a:t>
            </a:r>
            <a:r>
              <a:rPr lang="en-GB" sz="1800" dirty="0"/>
              <a:t> </a:t>
            </a:r>
            <a:r>
              <a:rPr lang="en-GB" sz="1800" dirty="0" err="1"/>
              <a:t>cí</a:t>
            </a:r>
            <a:r>
              <a:rPr lang="en-GB" sz="1800" dirty="0"/>
              <a:t> </a:t>
            </a:r>
            <a:r>
              <a:rPr lang="en-GB" sz="1800" dirty="0" err="1"/>
              <a:t>yīyàng</a:t>
            </a:r>
            <a:r>
              <a:rPr lang="en-GB" sz="1800" dirty="0"/>
              <a:t> ma?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dirty="0"/>
              <a:t>Are the meanings of this </a:t>
            </a:r>
            <a:r>
              <a:rPr lang="en-GB" sz="1800" dirty="0" smtClean="0"/>
              <a:t>phrase </a:t>
            </a:r>
            <a:r>
              <a:rPr lang="en-GB" sz="1800" dirty="0"/>
              <a:t>and that </a:t>
            </a:r>
            <a:r>
              <a:rPr lang="en-GB" sz="1800" dirty="0" smtClean="0"/>
              <a:t>phrase </a:t>
            </a:r>
            <a:r>
              <a:rPr lang="en-GB" sz="1800" dirty="0"/>
              <a:t>the same?</a:t>
            </a:r>
            <a:br>
              <a:rPr lang="en-GB" sz="1800" dirty="0"/>
            </a:b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 err="1"/>
              <a:t>美国</a:t>
            </a:r>
            <a:r>
              <a:rPr lang="en-GB" sz="1800" dirty="0"/>
              <a:t> </a:t>
            </a:r>
            <a:r>
              <a:rPr lang="en-GB" sz="1800" dirty="0" err="1"/>
              <a:t>文化</a:t>
            </a:r>
            <a:r>
              <a:rPr lang="en-GB" sz="1800" dirty="0"/>
              <a:t> 跟 </a:t>
            </a:r>
            <a:r>
              <a:rPr lang="en-GB" sz="1800" dirty="0" err="1"/>
              <a:t>中国</a:t>
            </a:r>
            <a:r>
              <a:rPr lang="en-GB" sz="1800" dirty="0"/>
              <a:t> </a:t>
            </a:r>
            <a:r>
              <a:rPr lang="en-GB" sz="1800" dirty="0" err="1"/>
              <a:t>文化</a:t>
            </a:r>
            <a:r>
              <a:rPr lang="en-GB" sz="1800" dirty="0"/>
              <a:t> 不 </a:t>
            </a:r>
            <a:r>
              <a:rPr lang="en-GB" sz="1800" dirty="0" err="1"/>
              <a:t>一样</a:t>
            </a:r>
            <a:r>
              <a:rPr lang="en-GB" sz="1800" dirty="0"/>
              <a:t> 。</a:t>
            </a:r>
            <a:r>
              <a:rPr lang="en-GB" sz="1800" dirty="0" err="1"/>
              <a:t>Měiguó</a:t>
            </a:r>
            <a:r>
              <a:rPr lang="en-GB" sz="1800" dirty="0"/>
              <a:t> </a:t>
            </a:r>
            <a:r>
              <a:rPr lang="en-GB" sz="1800" dirty="0" err="1"/>
              <a:t>wénhuà</a:t>
            </a:r>
            <a:r>
              <a:rPr lang="en-GB" sz="1800" dirty="0"/>
              <a:t> (culture) </a:t>
            </a:r>
            <a:r>
              <a:rPr lang="en-GB" sz="1800" b="1" dirty="0" err="1"/>
              <a:t>gēn</a:t>
            </a:r>
            <a:r>
              <a:rPr lang="en-GB" sz="1800" dirty="0"/>
              <a:t> </a:t>
            </a:r>
            <a:r>
              <a:rPr lang="en-GB" sz="1800" dirty="0" err="1"/>
              <a:t>Zhōngguó</a:t>
            </a:r>
            <a:r>
              <a:rPr lang="en-GB" sz="1800" dirty="0"/>
              <a:t> </a:t>
            </a:r>
            <a:r>
              <a:rPr lang="en-GB" sz="1800" dirty="0" err="1"/>
              <a:t>wénhuà</a:t>
            </a:r>
            <a:r>
              <a:rPr lang="en-GB" sz="1800" dirty="0"/>
              <a:t> </a:t>
            </a:r>
            <a:r>
              <a:rPr lang="en-GB" sz="1800" dirty="0" err="1"/>
              <a:t>bù</a:t>
            </a:r>
            <a:r>
              <a:rPr lang="en-GB" sz="1800" dirty="0"/>
              <a:t> </a:t>
            </a:r>
            <a:r>
              <a:rPr lang="en-GB" sz="1800" dirty="0" err="1"/>
              <a:t>yīyàng</a:t>
            </a:r>
            <a:r>
              <a:rPr lang="en-GB" sz="1800" dirty="0"/>
              <a:t>.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dirty="0"/>
              <a:t>American culture and Chinese culture are not the same.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一样</a:t>
            </a:r>
            <a:r>
              <a:rPr lang="en-GB" dirty="0"/>
              <a:t> (</a:t>
            </a:r>
            <a:r>
              <a:rPr lang="en-GB" dirty="0" err="1"/>
              <a:t>yīyàng</a:t>
            </a:r>
            <a:r>
              <a:rPr lang="en-GB" dirty="0"/>
              <a:t>) with Adjectives</a:t>
            </a:r>
            <a:endParaRPr dirty="0"/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922300" y="1853850"/>
            <a:ext cx="7647900" cy="17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Structure</a:t>
            </a:r>
            <a:endParaRPr sz="1400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To add an adjective into the mix, just place it after </a:t>
            </a:r>
            <a:r>
              <a:rPr lang="en-GB" sz="1400" dirty="0" err="1"/>
              <a:t>一样</a:t>
            </a:r>
            <a:r>
              <a:rPr lang="en-GB" sz="1400" dirty="0"/>
              <a:t> (</a:t>
            </a:r>
            <a:r>
              <a:rPr lang="en-GB" sz="1400" dirty="0" err="1"/>
              <a:t>yīyàng</a:t>
            </a:r>
            <a:r>
              <a:rPr lang="en-GB" sz="1400" dirty="0"/>
              <a:t>):</a:t>
            </a:r>
            <a:br>
              <a:rPr lang="en-GB" sz="1400" dirty="0"/>
            </a:b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b="1" dirty="0"/>
              <a:t>Noun 1 + 跟 / 和 + Noun 2 + </a:t>
            </a:r>
            <a:r>
              <a:rPr lang="en-GB" sz="1400" b="1" dirty="0" err="1"/>
              <a:t>一样</a:t>
            </a:r>
            <a:r>
              <a:rPr lang="en-GB" sz="1400" b="1" dirty="0"/>
              <a:t> + Adj.</a:t>
            </a:r>
            <a:r>
              <a:rPr lang="en-GB" sz="1400" dirty="0"/>
              <a:t/>
            </a:r>
            <a:br>
              <a:rPr lang="en-GB" sz="1400" dirty="0"/>
            </a:b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This describes Noun 1 as being </a:t>
            </a:r>
            <a:r>
              <a:rPr lang="en-GB" sz="1400" u="sng" dirty="0"/>
              <a:t>as</a:t>
            </a:r>
            <a:r>
              <a:rPr lang="en-GB" sz="1400" dirty="0"/>
              <a:t> adjective as Noun 2.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 dirty="0"/>
          </a:p>
        </p:txBody>
      </p:sp>
      <p:pic>
        <p:nvPicPr>
          <p:cNvPr id="208" name="Google Shape;208;p23" descr="shutterstock_429987889_edited.jpg"/>
          <p:cNvPicPr preferRelativeResize="0"/>
          <p:nvPr/>
        </p:nvPicPr>
        <p:blipFill rotWithShape="1">
          <a:blip r:embed="rId3">
            <a:alphaModFix/>
          </a:blip>
          <a:srcRect l="12609" t="85988" r="6247" b="1381"/>
          <a:stretch/>
        </p:blipFill>
        <p:spPr>
          <a:xfrm>
            <a:off x="0" y="3835670"/>
            <a:ext cx="9144000" cy="132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Examples</a:t>
            </a:r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body" idx="1"/>
          </p:nvPr>
        </p:nvSpPr>
        <p:spPr>
          <a:xfrm>
            <a:off x="729450" y="1929246"/>
            <a:ext cx="8022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 err="1"/>
              <a:t>你的家</a:t>
            </a:r>
            <a:r>
              <a:rPr lang="en-GB" sz="1800" dirty="0"/>
              <a:t> 跟 </a:t>
            </a:r>
            <a:r>
              <a:rPr lang="en-GB" sz="1800" dirty="0" err="1"/>
              <a:t>我的家</a:t>
            </a:r>
            <a:r>
              <a:rPr lang="en-GB" sz="1800" dirty="0"/>
              <a:t> </a:t>
            </a:r>
            <a:r>
              <a:rPr lang="en-GB" sz="1800" dirty="0" err="1"/>
              <a:t>一样</a:t>
            </a:r>
            <a:r>
              <a:rPr lang="en-GB" sz="1800" dirty="0"/>
              <a:t> </a:t>
            </a:r>
            <a:r>
              <a:rPr lang="en-GB" sz="1800" dirty="0" err="1"/>
              <a:t>大。Nǐ</a:t>
            </a:r>
            <a:r>
              <a:rPr lang="en-GB" sz="1800" dirty="0"/>
              <a:t> de </a:t>
            </a:r>
            <a:r>
              <a:rPr lang="en-GB" sz="1800" dirty="0" err="1"/>
              <a:t>jiā</a:t>
            </a:r>
            <a:r>
              <a:rPr lang="en-GB" sz="1800" dirty="0"/>
              <a:t> </a:t>
            </a:r>
            <a:r>
              <a:rPr lang="en-GB" sz="1800" b="1" dirty="0" err="1"/>
              <a:t>gēn</a:t>
            </a:r>
            <a:r>
              <a:rPr lang="en-GB" sz="1800" dirty="0"/>
              <a:t> </a:t>
            </a:r>
            <a:r>
              <a:rPr lang="en-GB" sz="1800" dirty="0" err="1"/>
              <a:t>wǒ</a:t>
            </a:r>
            <a:r>
              <a:rPr lang="en-GB" sz="1800" dirty="0"/>
              <a:t> de </a:t>
            </a:r>
            <a:r>
              <a:rPr lang="en-GB" sz="1800" dirty="0" err="1"/>
              <a:t>jiā</a:t>
            </a:r>
            <a:r>
              <a:rPr lang="en-GB" sz="1800" dirty="0"/>
              <a:t> </a:t>
            </a:r>
            <a:r>
              <a:rPr lang="en-GB" sz="1800" dirty="0" err="1"/>
              <a:t>yīyàng</a:t>
            </a:r>
            <a:r>
              <a:rPr lang="en-GB" sz="1800" dirty="0"/>
              <a:t> </a:t>
            </a:r>
            <a:r>
              <a:rPr lang="en-GB" sz="1800" dirty="0" err="1"/>
              <a:t>dà</a:t>
            </a:r>
            <a:r>
              <a:rPr lang="en-GB" sz="1800" dirty="0"/>
              <a:t>.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dirty="0"/>
              <a:t>Your house is just as big as mine.</a:t>
            </a:r>
            <a:br>
              <a:rPr lang="en-GB" sz="1800" dirty="0"/>
            </a:b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她 和 </a:t>
            </a:r>
            <a:r>
              <a:rPr lang="en-GB" sz="1800" dirty="0" err="1"/>
              <a:t>她的</a:t>
            </a:r>
            <a:r>
              <a:rPr lang="en-GB" sz="1800" dirty="0"/>
              <a:t> </a:t>
            </a:r>
            <a:r>
              <a:rPr lang="en-GB" sz="1800" dirty="0" err="1"/>
              <a:t>哥哥</a:t>
            </a:r>
            <a:r>
              <a:rPr lang="en-GB" sz="1800" dirty="0"/>
              <a:t> </a:t>
            </a:r>
            <a:r>
              <a:rPr lang="en-GB" sz="1800" dirty="0" err="1"/>
              <a:t>一样</a:t>
            </a:r>
            <a:r>
              <a:rPr lang="en-GB" sz="1800" dirty="0"/>
              <a:t> </a:t>
            </a:r>
            <a:r>
              <a:rPr lang="en-GB" sz="1800" dirty="0" err="1"/>
              <a:t>高。Tā</a:t>
            </a:r>
            <a:r>
              <a:rPr lang="en-GB" sz="1800" dirty="0"/>
              <a:t> </a:t>
            </a:r>
            <a:r>
              <a:rPr lang="en-GB" sz="1800" b="1" dirty="0" err="1"/>
              <a:t>hé</a:t>
            </a:r>
            <a:r>
              <a:rPr lang="en-GB" sz="1800" dirty="0"/>
              <a:t> </a:t>
            </a:r>
            <a:r>
              <a:rPr lang="en-GB" sz="1800" dirty="0" err="1"/>
              <a:t>tā</a:t>
            </a:r>
            <a:r>
              <a:rPr lang="en-GB" sz="1800" dirty="0"/>
              <a:t> de </a:t>
            </a:r>
            <a:r>
              <a:rPr lang="en-GB" sz="1800" dirty="0" err="1"/>
              <a:t>gēge</a:t>
            </a:r>
            <a:r>
              <a:rPr lang="en-GB" sz="1800" dirty="0"/>
              <a:t> </a:t>
            </a:r>
            <a:r>
              <a:rPr lang="en-GB" sz="1800" dirty="0" err="1"/>
              <a:t>yīyàng</a:t>
            </a:r>
            <a:r>
              <a:rPr lang="en-GB" sz="1800" dirty="0"/>
              <a:t> </a:t>
            </a:r>
            <a:r>
              <a:rPr lang="en-GB" sz="1800" dirty="0" err="1"/>
              <a:t>gāo</a:t>
            </a:r>
            <a:r>
              <a:rPr lang="en-GB" sz="1800" dirty="0"/>
              <a:t>.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dirty="0"/>
              <a:t>She and her older brother are equally tall.</a:t>
            </a:r>
            <a:br>
              <a:rPr lang="en-GB" sz="1800" dirty="0"/>
            </a:b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你 的 </a:t>
            </a:r>
            <a:r>
              <a:rPr lang="en-GB" sz="1800" dirty="0" err="1"/>
              <a:t>头发</a:t>
            </a:r>
            <a:r>
              <a:rPr lang="en-GB" sz="1800" dirty="0"/>
              <a:t> 和 </a:t>
            </a:r>
            <a:r>
              <a:rPr lang="en-GB" sz="1800" dirty="0" err="1"/>
              <a:t>我的</a:t>
            </a:r>
            <a:r>
              <a:rPr lang="en-GB" sz="1800" dirty="0"/>
              <a:t> </a:t>
            </a:r>
            <a:r>
              <a:rPr lang="en-GB" sz="1800" dirty="0" err="1"/>
              <a:t>头发</a:t>
            </a:r>
            <a:r>
              <a:rPr lang="en-GB" sz="1800" dirty="0"/>
              <a:t> </a:t>
            </a:r>
            <a:r>
              <a:rPr lang="en-GB" sz="1800" dirty="0" err="1"/>
              <a:t>一样</a:t>
            </a:r>
            <a:r>
              <a:rPr lang="en-GB" sz="1800" dirty="0"/>
              <a:t> </a:t>
            </a:r>
            <a:r>
              <a:rPr lang="en-GB" sz="1800" dirty="0" err="1"/>
              <a:t>长。Nǐ</a:t>
            </a:r>
            <a:r>
              <a:rPr lang="en-GB" sz="1800" dirty="0"/>
              <a:t> de </a:t>
            </a:r>
            <a:r>
              <a:rPr lang="en-GB" sz="1800" dirty="0" err="1"/>
              <a:t>tóufa</a:t>
            </a:r>
            <a:r>
              <a:rPr lang="en-GB" sz="1800" dirty="0"/>
              <a:t> </a:t>
            </a:r>
            <a:r>
              <a:rPr lang="en-GB" sz="1800" b="1" dirty="0" err="1"/>
              <a:t>hé</a:t>
            </a:r>
            <a:r>
              <a:rPr lang="en-GB" sz="1800" dirty="0"/>
              <a:t> </a:t>
            </a:r>
            <a:r>
              <a:rPr lang="en-GB" sz="1800" dirty="0" err="1"/>
              <a:t>wǒ</a:t>
            </a:r>
            <a:r>
              <a:rPr lang="en-GB" sz="1800" dirty="0"/>
              <a:t> de </a:t>
            </a:r>
            <a:r>
              <a:rPr lang="en-GB" sz="1800" dirty="0" err="1"/>
              <a:t>tóufa</a:t>
            </a:r>
            <a:r>
              <a:rPr lang="en-GB" sz="1800" dirty="0"/>
              <a:t> </a:t>
            </a:r>
            <a:r>
              <a:rPr lang="en-GB" sz="1800" dirty="0" err="1"/>
              <a:t>yīyàng</a:t>
            </a:r>
            <a:r>
              <a:rPr lang="en-GB" sz="1800" dirty="0"/>
              <a:t> </a:t>
            </a:r>
            <a:r>
              <a:rPr lang="en-GB" sz="1800" dirty="0" err="1"/>
              <a:t>cháng</a:t>
            </a:r>
            <a:r>
              <a:rPr lang="en-GB" sz="1800" dirty="0"/>
              <a:t>.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dirty="0"/>
              <a:t>Your hair is as long as mine.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Examples (Continued)</a:t>
            </a:r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body" idx="1"/>
          </p:nvPr>
        </p:nvSpPr>
        <p:spPr>
          <a:xfrm>
            <a:off x="729450" y="1914223"/>
            <a:ext cx="8175300" cy="27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 err="1"/>
              <a:t>这里</a:t>
            </a:r>
            <a:r>
              <a:rPr lang="en-GB" sz="1800" dirty="0"/>
              <a:t> 的 </a:t>
            </a:r>
            <a:r>
              <a:rPr lang="en-GB" sz="1800" dirty="0" err="1"/>
              <a:t>天气跟</a:t>
            </a:r>
            <a:r>
              <a:rPr lang="en-GB" sz="1800" dirty="0"/>
              <a:t> 我 </a:t>
            </a:r>
            <a:r>
              <a:rPr lang="en-GB" sz="1800" dirty="0" err="1"/>
              <a:t>老家</a:t>
            </a:r>
            <a:r>
              <a:rPr lang="en-GB" sz="1800" dirty="0"/>
              <a:t> </a:t>
            </a:r>
            <a:r>
              <a:rPr lang="en-GB" sz="1800" dirty="0" err="1"/>
              <a:t>一样</a:t>
            </a:r>
            <a:r>
              <a:rPr lang="en-GB" sz="1800" dirty="0"/>
              <a:t> </a:t>
            </a:r>
            <a:r>
              <a:rPr lang="en-GB" sz="1800" dirty="0" err="1"/>
              <a:t>舒服。Zhèlǐ</a:t>
            </a:r>
            <a:r>
              <a:rPr lang="en-GB" sz="1800" dirty="0"/>
              <a:t> de </a:t>
            </a:r>
            <a:r>
              <a:rPr lang="en-GB" sz="1800" dirty="0" err="1"/>
              <a:t>tiānqì</a:t>
            </a:r>
            <a:r>
              <a:rPr lang="en-GB" sz="1800" dirty="0"/>
              <a:t> </a:t>
            </a:r>
            <a:r>
              <a:rPr lang="en-GB" sz="1800" b="1" dirty="0" err="1"/>
              <a:t>gēn</a:t>
            </a:r>
            <a:r>
              <a:rPr lang="en-GB" sz="1800"/>
              <a:t> </a:t>
            </a:r>
            <a:r>
              <a:rPr lang="en-GB" sz="1800" smtClean="0"/>
              <a:t>Hawaii </a:t>
            </a:r>
            <a:r>
              <a:rPr lang="en-GB" sz="1800" dirty="0" err="1" smtClean="0"/>
              <a:t>yīyàng</a:t>
            </a:r>
            <a:r>
              <a:rPr lang="en-GB" sz="1800" dirty="0" smtClean="0"/>
              <a:t> </a:t>
            </a:r>
            <a:r>
              <a:rPr lang="en-GB" sz="1800" dirty="0" err="1"/>
              <a:t>shūfu</a:t>
            </a:r>
            <a:r>
              <a:rPr lang="en-GB" sz="1800" dirty="0"/>
              <a:t>.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dirty="0"/>
              <a:t>The weather here is just as comfortable as </a:t>
            </a:r>
            <a:r>
              <a:rPr lang="en-GB" sz="1800" dirty="0" smtClean="0"/>
              <a:t>Hawaii’s.</a:t>
            </a:r>
            <a:r>
              <a:rPr lang="en-GB" sz="1800" dirty="0"/>
              <a:t/>
            </a:r>
            <a:br>
              <a:rPr lang="en-GB" sz="1800" dirty="0"/>
            </a:b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你 跟 </a:t>
            </a:r>
            <a:r>
              <a:rPr lang="en-GB" sz="1800" dirty="0" err="1"/>
              <a:t>老板</a:t>
            </a:r>
            <a:r>
              <a:rPr lang="en-GB" sz="1800" dirty="0"/>
              <a:t> </a:t>
            </a:r>
            <a:r>
              <a:rPr lang="en-GB" sz="1800" dirty="0" err="1"/>
              <a:t>一样</a:t>
            </a:r>
            <a:r>
              <a:rPr lang="en-GB" sz="1800" dirty="0"/>
              <a:t> 忙 </a:t>
            </a:r>
            <a:r>
              <a:rPr lang="en-GB" sz="1800" dirty="0" err="1"/>
              <a:t>吗？Nǐ</a:t>
            </a:r>
            <a:r>
              <a:rPr lang="en-GB" sz="1800" dirty="0"/>
              <a:t> </a:t>
            </a:r>
            <a:r>
              <a:rPr lang="en-GB" sz="1800" b="1" dirty="0" err="1"/>
              <a:t>gēn</a:t>
            </a:r>
            <a:r>
              <a:rPr lang="en-GB" sz="1800" dirty="0"/>
              <a:t> </a:t>
            </a:r>
            <a:r>
              <a:rPr lang="en-GB" sz="1800" dirty="0" err="1"/>
              <a:t>lǎobǎn</a:t>
            </a:r>
            <a:r>
              <a:rPr lang="en-GB" sz="1800" dirty="0"/>
              <a:t> (boss) </a:t>
            </a:r>
            <a:r>
              <a:rPr lang="en-GB" sz="1800" dirty="0" err="1"/>
              <a:t>yīyàng</a:t>
            </a:r>
            <a:r>
              <a:rPr lang="en-GB" sz="1800" dirty="0"/>
              <a:t> </a:t>
            </a:r>
            <a:r>
              <a:rPr lang="en-GB" sz="1800" dirty="0" err="1"/>
              <a:t>máng</a:t>
            </a:r>
            <a:r>
              <a:rPr lang="en-GB" sz="1800" dirty="0"/>
              <a:t> ma?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dirty="0"/>
              <a:t>Are you as busy as the boss is?</a:t>
            </a:r>
            <a:br>
              <a:rPr lang="en-GB" sz="1800" dirty="0"/>
            </a:b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 err="1"/>
              <a:t>Zendaya</a:t>
            </a:r>
            <a:r>
              <a:rPr lang="en-GB" sz="1800" dirty="0"/>
              <a:t> 和 Billie </a:t>
            </a:r>
            <a:r>
              <a:rPr lang="en-GB" sz="1800" dirty="0" err="1"/>
              <a:t>Eilish</a:t>
            </a:r>
            <a:r>
              <a:rPr lang="en-GB" sz="1800" dirty="0"/>
              <a:t> </a:t>
            </a:r>
            <a:r>
              <a:rPr lang="en-GB" sz="1800" dirty="0" err="1"/>
              <a:t>一样</a:t>
            </a:r>
            <a:r>
              <a:rPr lang="en-GB" sz="1800" dirty="0"/>
              <a:t> </a:t>
            </a:r>
            <a:r>
              <a:rPr lang="en-GB" sz="1800" dirty="0" err="1"/>
              <a:t>有名</a:t>
            </a:r>
            <a:r>
              <a:rPr lang="en-GB" sz="1800" dirty="0"/>
              <a:t>.  </a:t>
            </a:r>
            <a:r>
              <a:rPr lang="en-GB" sz="1800" dirty="0" err="1"/>
              <a:t>Zendaya</a:t>
            </a:r>
            <a:r>
              <a:rPr lang="en-GB" sz="1800" dirty="0"/>
              <a:t> </a:t>
            </a:r>
            <a:r>
              <a:rPr lang="en-GB" sz="1800" b="1" dirty="0" err="1"/>
              <a:t>hé</a:t>
            </a:r>
            <a:r>
              <a:rPr lang="en-GB" sz="1800" dirty="0"/>
              <a:t> Billie </a:t>
            </a:r>
            <a:r>
              <a:rPr lang="en-GB" sz="1800" dirty="0" err="1"/>
              <a:t>Eilish</a:t>
            </a:r>
            <a:r>
              <a:rPr lang="en-GB" sz="1800" dirty="0"/>
              <a:t> </a:t>
            </a:r>
            <a:r>
              <a:rPr lang="en-GB" sz="1800" dirty="0" err="1"/>
              <a:t>yīyàng</a:t>
            </a:r>
            <a:r>
              <a:rPr lang="en-GB" sz="1800" dirty="0"/>
              <a:t> </a:t>
            </a:r>
            <a:r>
              <a:rPr lang="en-GB" sz="1800" dirty="0" err="1"/>
              <a:t>yǒu</a:t>
            </a:r>
            <a:r>
              <a:rPr lang="en-GB" sz="1800" dirty="0"/>
              <a:t> </a:t>
            </a:r>
            <a:r>
              <a:rPr lang="en-GB" sz="1800" dirty="0" err="1"/>
              <a:t>míng</a:t>
            </a:r>
            <a:r>
              <a:rPr lang="en-GB" sz="1800" dirty="0"/>
              <a:t>.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dirty="0" err="1"/>
              <a:t>Zendaya</a:t>
            </a:r>
            <a:r>
              <a:rPr lang="en-GB" sz="1800" dirty="0"/>
              <a:t> is as famous as Billie </a:t>
            </a:r>
            <a:r>
              <a:rPr lang="en-GB" sz="1800" dirty="0" err="1"/>
              <a:t>Eilish</a:t>
            </a:r>
            <a:r>
              <a:rPr lang="en-GB" sz="1800" dirty="0"/>
              <a:t>.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190</Words>
  <Application>Microsoft Office PowerPoint</Application>
  <PresentationFormat>On-screen Show (16:9)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Lato</vt:lpstr>
      <vt:lpstr>Raleway</vt:lpstr>
      <vt:lpstr>Streamline</vt:lpstr>
      <vt:lpstr>Basic comparisons with "yīyàng"</vt:lpstr>
      <vt:lpstr>Using “yīyàng” (一样)</vt:lpstr>
      <vt:lpstr>Sentence Structure</vt:lpstr>
      <vt:lpstr>Examples</vt:lpstr>
      <vt:lpstr>Examples (Continued)</vt:lpstr>
      <vt:lpstr>一样 (yīyàng) with Adjectives</vt:lpstr>
      <vt:lpstr>Examples</vt:lpstr>
      <vt:lpstr>Examples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comparisons with "yīyàng"</dc:title>
  <cp:lastModifiedBy>Queena Roquemore</cp:lastModifiedBy>
  <cp:revision>5</cp:revision>
  <dcterms:modified xsi:type="dcterms:W3CDTF">2021-05-03T14:59:43Z</dcterms:modified>
</cp:coreProperties>
</file>