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0" r:id="rId1"/>
  </p:sldMasterIdLst>
  <p:sldIdLst>
    <p:sldId id="258" r:id="rId2"/>
    <p:sldId id="272" r:id="rId3"/>
    <p:sldId id="256" r:id="rId4"/>
    <p:sldId id="259" r:id="rId5"/>
    <p:sldId id="270" r:id="rId6"/>
    <p:sldId id="261" r:id="rId7"/>
    <p:sldId id="268" r:id="rId8"/>
    <p:sldId id="269" r:id="rId9"/>
    <p:sldId id="271" r:id="rId10"/>
    <p:sldId id="262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00681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5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5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26142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378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310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6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046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95901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6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557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253838" y="249382"/>
            <a:ext cx="9601196" cy="83602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Review Practice!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734985" y="928651"/>
            <a:ext cx="9545183" cy="577259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500" dirty="0" smtClean="0"/>
              <a:t>Who drinks coffee?</a:t>
            </a:r>
          </a:p>
          <a:p>
            <a:r>
              <a:rPr lang="en-US" altLang="en-US" sz="3200" dirty="0"/>
              <a:t>What (kind of) </a:t>
            </a:r>
            <a:r>
              <a:rPr lang="en-US" altLang="en-US" sz="3200" dirty="0" smtClean="0"/>
              <a:t>Chinese name do you like?</a:t>
            </a:r>
            <a:endParaRPr lang="en-US" altLang="en-US" sz="3200" dirty="0"/>
          </a:p>
          <a:p>
            <a:pPr eaLnBrk="1" hangingPunct="1"/>
            <a:r>
              <a:rPr lang="en-US" altLang="en-US" sz="3500" dirty="0" smtClean="0"/>
              <a:t>When do you drink milk?</a:t>
            </a:r>
          </a:p>
          <a:p>
            <a:pPr eaLnBrk="1" hangingPunct="1"/>
            <a:r>
              <a:rPr lang="en-US" altLang="en-US" sz="3500" dirty="0" smtClean="0"/>
              <a:t>Is she angry? (1</a:t>
            </a:r>
            <a:r>
              <a:rPr lang="en-US" altLang="en-US" sz="3500" baseline="30000" dirty="0" smtClean="0"/>
              <a:t>st</a:t>
            </a:r>
            <a:r>
              <a:rPr lang="en-US" altLang="en-US" sz="3500" dirty="0" smtClean="0"/>
              <a:t> form)</a:t>
            </a:r>
          </a:p>
          <a:p>
            <a:pPr eaLnBrk="1" hangingPunct="1"/>
            <a:r>
              <a:rPr lang="en-US" altLang="en-US" sz="3500" dirty="0" smtClean="0"/>
              <a:t>Who is going to eat this cake?</a:t>
            </a:r>
          </a:p>
          <a:p>
            <a:r>
              <a:rPr lang="en-US" altLang="en-US" sz="3500" dirty="0" smtClean="0"/>
              <a:t>Why do you go to school?</a:t>
            </a:r>
          </a:p>
          <a:p>
            <a:pPr eaLnBrk="1" hangingPunct="1"/>
            <a:r>
              <a:rPr lang="en-US" altLang="en-US" sz="3500" dirty="0" smtClean="0"/>
              <a:t>Does he have blue eyes? (2</a:t>
            </a:r>
            <a:r>
              <a:rPr lang="en-US" altLang="en-US" sz="3500" baseline="30000" dirty="0" smtClean="0"/>
              <a:t>nd</a:t>
            </a:r>
            <a:r>
              <a:rPr lang="en-US" altLang="en-US" sz="3500" dirty="0" smtClean="0"/>
              <a:t> form)</a:t>
            </a:r>
          </a:p>
          <a:p>
            <a:r>
              <a:rPr lang="en-US" altLang="en-US" sz="3500" dirty="0" smtClean="0"/>
              <a:t>What </a:t>
            </a:r>
            <a:r>
              <a:rPr lang="en-US" altLang="en-US" sz="3500" dirty="0"/>
              <a:t>animal (</a:t>
            </a:r>
            <a:r>
              <a:rPr lang="en-US" altLang="en-US" sz="3500" dirty="0" err="1"/>
              <a:t>dòng</a:t>
            </a:r>
            <a:r>
              <a:rPr lang="en-US" altLang="en-US" sz="3500" dirty="0"/>
              <a:t> </a:t>
            </a:r>
            <a:r>
              <a:rPr lang="en-US" altLang="en-US" sz="3500" dirty="0" err="1" smtClean="0"/>
              <a:t>wù</a:t>
            </a:r>
            <a:r>
              <a:rPr lang="en-US" altLang="en-US" sz="3500" dirty="0" smtClean="0"/>
              <a:t>) do you like?</a:t>
            </a:r>
          </a:p>
          <a:p>
            <a:r>
              <a:rPr lang="en-US" altLang="en-US" sz="3500" dirty="0" smtClean="0"/>
              <a:t>When are you going to watch a movie?</a:t>
            </a:r>
          </a:p>
        </p:txBody>
      </p:sp>
    </p:spTree>
    <p:extLst>
      <p:ext uri="{BB962C8B-B14F-4D97-AF65-F5344CB8AC3E}">
        <p14:creationId xmlns:p14="http://schemas.microsoft.com/office/powerpoint/2010/main" val="38418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184" y="127721"/>
            <a:ext cx="9401492" cy="5289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Practice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090" y="2156704"/>
            <a:ext cx="10633166" cy="4385414"/>
          </a:xfrm>
        </p:spPr>
        <p:txBody>
          <a:bodyPr>
            <a:noAutofit/>
          </a:bodyPr>
          <a:lstStyle/>
          <a:p>
            <a:r>
              <a:rPr lang="en-US" altLang="en-US" sz="2200" dirty="0" smtClean="0"/>
              <a:t>Where is he?</a:t>
            </a:r>
          </a:p>
          <a:p>
            <a:r>
              <a:rPr lang="en-US" altLang="en-US" sz="2200" dirty="0"/>
              <a:t>Where is </a:t>
            </a:r>
            <a:r>
              <a:rPr lang="en-US" altLang="en-US" sz="2200" dirty="0" smtClean="0"/>
              <a:t>the telephone?</a:t>
            </a:r>
          </a:p>
          <a:p>
            <a:r>
              <a:rPr lang="en-US" altLang="en-US" sz="2200" dirty="0" smtClean="0"/>
              <a:t>Where are you?</a:t>
            </a:r>
          </a:p>
          <a:p>
            <a:pPr marL="0" indent="0">
              <a:buNone/>
            </a:pPr>
            <a:endParaRPr lang="en-US" altLang="en-US" sz="1500" dirty="0" smtClean="0"/>
          </a:p>
          <a:p>
            <a:r>
              <a:rPr lang="en-US" altLang="en-US" sz="2200" dirty="0" smtClean="0"/>
              <a:t>Where do you like?</a:t>
            </a:r>
          </a:p>
          <a:p>
            <a:r>
              <a:rPr lang="en-US" altLang="en-US" sz="2200" dirty="0"/>
              <a:t>Where are we going</a:t>
            </a:r>
            <a:r>
              <a:rPr lang="en-US" altLang="en-US" sz="2200" dirty="0" smtClean="0"/>
              <a:t>?</a:t>
            </a:r>
          </a:p>
          <a:p>
            <a:pPr marL="0" indent="0">
              <a:buNone/>
            </a:pPr>
            <a:endParaRPr lang="en-US" altLang="en-US" sz="1500" dirty="0" smtClean="0"/>
          </a:p>
          <a:p>
            <a:r>
              <a:rPr lang="en-US" altLang="en-US" sz="2200" dirty="0" smtClean="0"/>
              <a:t>Where are you playing golf (</a:t>
            </a:r>
            <a:r>
              <a:rPr lang="en-US" altLang="en-US" sz="2200" dirty="0" err="1" smtClean="0"/>
              <a:t>g</a:t>
            </a:r>
            <a:r>
              <a:rPr lang="en-US" sz="2200" dirty="0" err="1" smtClean="0"/>
              <a:t>āoěrfū</a:t>
            </a:r>
            <a:r>
              <a:rPr lang="en-US" sz="2200" dirty="0" smtClean="0"/>
              <a:t> </a:t>
            </a:r>
            <a:r>
              <a:rPr lang="en-US" sz="2200" dirty="0" err="1"/>
              <a:t>qiú</a:t>
            </a:r>
            <a:r>
              <a:rPr lang="en-US" altLang="en-US" sz="2200" dirty="0" smtClean="0"/>
              <a:t>) (at)?</a:t>
            </a:r>
            <a:r>
              <a:rPr lang="en-US" altLang="en-US" sz="2200" dirty="0" smtClean="0"/>
              <a:t>	</a:t>
            </a:r>
            <a:r>
              <a:rPr lang="en-US" altLang="en-US" sz="2200" dirty="0" smtClean="0"/>
              <a:t>	“</a:t>
            </a:r>
            <a:r>
              <a:rPr lang="en-US" altLang="en-US" sz="2200" dirty="0" smtClean="0"/>
              <a:t>You at where play golf?”</a:t>
            </a:r>
          </a:p>
          <a:p>
            <a:r>
              <a:rPr lang="en-US" altLang="en-US" sz="2200" dirty="0" smtClean="0"/>
              <a:t>Where are you drinking </a:t>
            </a:r>
            <a:r>
              <a:rPr lang="en-US" altLang="en-US" sz="2200" dirty="0" smtClean="0"/>
              <a:t>soda (at)?</a:t>
            </a:r>
            <a:r>
              <a:rPr lang="en-US" altLang="en-US" sz="2200" dirty="0" smtClean="0"/>
              <a:t>		</a:t>
            </a:r>
            <a:r>
              <a:rPr lang="en-US" altLang="en-US" sz="2200" dirty="0"/>
              <a:t>	</a:t>
            </a:r>
            <a:r>
              <a:rPr lang="en-US" altLang="en-US" sz="2200" dirty="0" smtClean="0"/>
              <a:t>“You at where drink soda?”</a:t>
            </a:r>
          </a:p>
          <a:p>
            <a:r>
              <a:rPr lang="en-US" altLang="en-US" sz="2200" dirty="0" smtClean="0"/>
              <a:t>Where are you eating </a:t>
            </a:r>
            <a:r>
              <a:rPr lang="en-US" altLang="en-US" sz="2200" dirty="0" smtClean="0"/>
              <a:t>pizza (at)?</a:t>
            </a:r>
            <a:r>
              <a:rPr lang="en-US" altLang="en-US" sz="2200" dirty="0" smtClean="0"/>
              <a:t>			“You at where eat pizza?”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8090" y="656705"/>
            <a:ext cx="83958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b="1" dirty="0" smtClean="0"/>
              <a:t>Structure</a:t>
            </a:r>
            <a:br>
              <a:rPr lang="en-US" sz="2800" b="1" dirty="0" smtClean="0"/>
            </a:br>
            <a:r>
              <a:rPr lang="en-US" sz="2800" b="1" dirty="0" smtClean="0"/>
              <a:t>Q: </a:t>
            </a:r>
            <a:r>
              <a:rPr lang="en-US" sz="2400" dirty="0" smtClean="0">
                <a:solidFill>
                  <a:srgbClr val="C00000"/>
                </a:solidFill>
              </a:rPr>
              <a:t>Subj.</a:t>
            </a:r>
            <a:r>
              <a:rPr lang="en-US" sz="2400" dirty="0" smtClean="0"/>
              <a:t> + </a:t>
            </a:r>
            <a:r>
              <a:rPr lang="en-US" sz="2400" dirty="0" smtClean="0">
                <a:solidFill>
                  <a:srgbClr val="002060"/>
                </a:solidFill>
              </a:rPr>
              <a:t>verb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err="1" smtClean="0">
                <a:solidFill>
                  <a:schemeClr val="accent1"/>
                </a:solidFill>
              </a:rPr>
              <a:t>nǎlǐ</a:t>
            </a:r>
            <a:r>
              <a:rPr lang="en-US" altLang="ja-JP" sz="2400" dirty="0" smtClean="0"/>
              <a:t>?</a:t>
            </a:r>
            <a:r>
              <a:rPr lang="en-US" dirty="0" smtClean="0"/>
              <a:t> </a:t>
            </a:r>
          </a:p>
          <a:p>
            <a:pPr marL="0" lvl="2"/>
            <a:r>
              <a:rPr lang="en-US" sz="2800" b="1" dirty="0" smtClean="0"/>
              <a:t>Q </a:t>
            </a:r>
            <a:r>
              <a:rPr lang="en-US" sz="2400" b="1" dirty="0" smtClean="0"/>
              <a:t>(with </a:t>
            </a:r>
            <a:r>
              <a:rPr lang="en-US" sz="2400" b="1" dirty="0" err="1" smtClean="0">
                <a:solidFill>
                  <a:schemeClr val="accent6"/>
                </a:solidFill>
              </a:rPr>
              <a:t>zài</a:t>
            </a:r>
            <a:r>
              <a:rPr lang="en-US" sz="2400" b="1" dirty="0" smtClean="0">
                <a:sym typeface="Wingdings" panose="05000000000000000000" pitchFamily="2" charset="2"/>
              </a:rPr>
              <a:t>):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Subj.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>
                <a:solidFill>
                  <a:srgbClr val="002060"/>
                </a:solidFill>
              </a:rPr>
              <a:t>(fluff verb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err="1">
                <a:solidFill>
                  <a:schemeClr val="accent6"/>
                </a:solidFill>
              </a:rPr>
              <a:t>zài</a:t>
            </a:r>
            <a:r>
              <a:rPr lang="en-US" sz="2400" dirty="0" smtClean="0"/>
              <a:t> </a:t>
            </a:r>
            <a:r>
              <a:rPr lang="en-US" sz="2400" dirty="0" err="1">
                <a:solidFill>
                  <a:schemeClr val="accent1"/>
                </a:solidFill>
              </a:rPr>
              <a:t>nǎlǐ</a:t>
            </a:r>
            <a:r>
              <a:rPr lang="en-US" sz="2400" dirty="0"/>
              <a:t> + </a:t>
            </a:r>
            <a:r>
              <a:rPr lang="en-US" sz="2400" dirty="0">
                <a:solidFill>
                  <a:schemeClr val="accent4"/>
                </a:solidFill>
              </a:rPr>
              <a:t>predicate</a:t>
            </a:r>
            <a:r>
              <a:rPr lang="en-US" sz="2400" dirty="0"/>
              <a:t>?</a:t>
            </a:r>
          </a:p>
          <a:p>
            <a:r>
              <a:rPr lang="en-US" sz="2800" dirty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035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0629"/>
            <a:ext cx="8596668" cy="9013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Mixed Review!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1500" dirty="0" smtClean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lang="en-US" sz="15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Whoohoo</a:t>
            </a:r>
            <a:r>
              <a:rPr lang="en-US" sz="1500" dirty="0" smtClean="0">
                <a:solidFill>
                  <a:schemeClr val="tx1"/>
                </a:solidFill>
                <a:sym typeface="Wingdings" panose="05000000000000000000" pitchFamily="2" charset="2"/>
              </a:rPr>
              <a:t>! Almost there!)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51" y="1031966"/>
            <a:ext cx="4807130" cy="568234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Do you drink apple juice?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drink grape juice?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What (kind of) </a:t>
            </a:r>
            <a:r>
              <a:rPr lang="en-US" sz="2000" dirty="0"/>
              <a:t>juice do </a:t>
            </a:r>
            <a:r>
              <a:rPr lang="en-US" sz="2000" dirty="0" smtClean="0"/>
              <a:t>you </a:t>
            </a:r>
            <a:r>
              <a:rPr lang="en-US" sz="2000" dirty="0"/>
              <a:t>drink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Why do you drink juice?</a:t>
            </a:r>
          </a:p>
          <a:p>
            <a:r>
              <a:rPr lang="en-US" sz="2000" dirty="0" smtClean="0"/>
              <a:t>When do you drink juice?</a:t>
            </a:r>
          </a:p>
          <a:p>
            <a:r>
              <a:rPr lang="en-US" sz="2000" dirty="0" smtClean="0"/>
              <a:t>Who drinks grape juice?</a:t>
            </a:r>
          </a:p>
          <a:p>
            <a:r>
              <a:rPr lang="en-US" dirty="0" smtClean="0"/>
              <a:t>Where do you drink </a:t>
            </a:r>
            <a:r>
              <a:rPr lang="en-US" dirty="0" smtClean="0"/>
              <a:t>juice (at)?</a:t>
            </a:r>
            <a:endParaRPr lang="en-US" sz="2000" dirty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Do you eat Skittles?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eat M&amp;Ms?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What (kind of) candy do you eat? </a:t>
            </a:r>
          </a:p>
          <a:p>
            <a:r>
              <a:rPr lang="en-US" sz="2000" dirty="0" smtClean="0"/>
              <a:t>Why do you not eat candy?</a:t>
            </a:r>
          </a:p>
          <a:p>
            <a:r>
              <a:rPr lang="en-US" sz="2000" dirty="0" smtClean="0"/>
              <a:t>When do you eat candy?</a:t>
            </a:r>
          </a:p>
          <a:p>
            <a:r>
              <a:rPr lang="en-US" sz="2000" dirty="0" smtClean="0"/>
              <a:t>Who likes to eat Snickers?</a:t>
            </a:r>
          </a:p>
          <a:p>
            <a:r>
              <a:rPr lang="en-US" dirty="0" smtClean="0"/>
              <a:t>Where do you eat </a:t>
            </a:r>
            <a:r>
              <a:rPr lang="en-US" dirty="0" smtClean="0"/>
              <a:t>candy (at)?</a:t>
            </a:r>
            <a:endParaRPr lang="en-US" sz="20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70437" y="1104181"/>
            <a:ext cx="4807130" cy="55479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píng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/>
              <a:t> ma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pú</a:t>
            </a:r>
            <a:r>
              <a:rPr lang="en-US" dirty="0"/>
              <a:t> </a:t>
            </a:r>
            <a:r>
              <a:rPr lang="en-US" dirty="0" err="1"/>
              <a:t>táo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 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wèi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 smtClean="0"/>
              <a:t>shén</a:t>
            </a:r>
            <a:r>
              <a:rPr lang="en-US" dirty="0" smtClean="0"/>
              <a:t> me </a:t>
            </a:r>
            <a:r>
              <a:rPr lang="en-US" dirty="0" err="1" smtClean="0"/>
              <a:t>shí</a:t>
            </a:r>
            <a:r>
              <a:rPr lang="en-US" dirty="0" smtClean="0"/>
              <a:t> </a:t>
            </a:r>
            <a:r>
              <a:rPr lang="en-US" dirty="0" err="1" smtClean="0"/>
              <a:t>hòu</a:t>
            </a:r>
            <a:r>
              <a:rPr lang="en-US" dirty="0" smtClean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 smtClean="0"/>
              <a:t>guǒ</a:t>
            </a:r>
            <a:r>
              <a:rPr lang="en-US" dirty="0" smtClean="0"/>
              <a:t> </a:t>
            </a:r>
            <a:r>
              <a:rPr lang="en-US" dirty="0" err="1" smtClean="0"/>
              <a:t>zhī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Shéi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pú</a:t>
            </a:r>
            <a:r>
              <a:rPr lang="en-US" dirty="0"/>
              <a:t> </a:t>
            </a:r>
            <a:r>
              <a:rPr lang="en-US" dirty="0" err="1"/>
              <a:t>táo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zài</a:t>
            </a:r>
            <a:r>
              <a:rPr lang="en-US" dirty="0"/>
              <a:t> </a:t>
            </a:r>
            <a:r>
              <a:rPr lang="en-US" dirty="0" err="1" smtClean="0"/>
              <a:t>nǎlǐ</a:t>
            </a:r>
            <a:r>
              <a:rPr lang="en-US" dirty="0" smtClean="0"/>
              <a:t> </a:t>
            </a:r>
            <a:r>
              <a:rPr lang="en-US" dirty="0" err="1" smtClean="0"/>
              <a:t>hē</a:t>
            </a:r>
            <a:r>
              <a:rPr lang="en-US" dirty="0" smtClean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 smtClean="0"/>
              <a:t>zhī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Skittles ma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M&amp;Ms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 </a:t>
            </a:r>
            <a:r>
              <a:rPr lang="en-US" dirty="0" err="1"/>
              <a:t>táng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wèi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 </a:t>
            </a:r>
            <a:r>
              <a:rPr lang="en-US" dirty="0" err="1"/>
              <a:t>bù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tang </a:t>
            </a:r>
            <a:r>
              <a:rPr lang="en-US" dirty="0" err="1"/>
              <a:t>guǒ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 smtClean="0"/>
              <a:t>shén</a:t>
            </a:r>
            <a:r>
              <a:rPr lang="en-US" dirty="0" smtClean="0"/>
              <a:t> me </a:t>
            </a:r>
            <a:r>
              <a:rPr lang="en-US" dirty="0" err="1" smtClean="0"/>
              <a:t>shí</a:t>
            </a:r>
            <a:r>
              <a:rPr lang="en-US" dirty="0" smtClean="0"/>
              <a:t> </a:t>
            </a:r>
            <a:r>
              <a:rPr lang="en-US" dirty="0" err="1" smtClean="0"/>
              <a:t>hòu</a:t>
            </a:r>
            <a:r>
              <a:rPr lang="en-US" dirty="0" smtClean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smtClean="0"/>
              <a:t>tang </a:t>
            </a:r>
            <a:r>
              <a:rPr lang="en-US" dirty="0" err="1" smtClean="0"/>
              <a:t>guǒ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Shéi</a:t>
            </a:r>
            <a:r>
              <a:rPr lang="en-US" dirty="0"/>
              <a:t> </a:t>
            </a:r>
            <a:r>
              <a:rPr lang="en-US" dirty="0" err="1"/>
              <a:t>xǐ</a:t>
            </a:r>
            <a:r>
              <a:rPr lang="en-US" dirty="0"/>
              <a:t> </a:t>
            </a:r>
            <a:r>
              <a:rPr lang="en-US" dirty="0" err="1"/>
              <a:t>huān</a:t>
            </a:r>
            <a:r>
              <a:rPr lang="en-US" dirty="0"/>
              <a:t> </a:t>
            </a:r>
            <a:r>
              <a:rPr lang="en-US" dirty="0" err="1" smtClean="0"/>
              <a:t>chī</a:t>
            </a:r>
            <a:r>
              <a:rPr lang="en-US" dirty="0" smtClean="0"/>
              <a:t> Snickers?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zài</a:t>
            </a:r>
            <a:r>
              <a:rPr lang="en-US" dirty="0"/>
              <a:t> </a:t>
            </a:r>
            <a:r>
              <a:rPr lang="en-US" dirty="0" err="1"/>
              <a:t>nǎlǐ</a:t>
            </a:r>
            <a:r>
              <a:rPr lang="en-US" dirty="0"/>
              <a:t> </a:t>
            </a:r>
            <a:r>
              <a:rPr lang="en-US" dirty="0" err="1" smtClean="0"/>
              <a:t>chī</a:t>
            </a:r>
            <a:r>
              <a:rPr lang="en-US" dirty="0" smtClean="0"/>
              <a:t> </a:t>
            </a:r>
            <a:r>
              <a:rPr lang="en-US" dirty="0" err="1"/>
              <a:t>táng</a:t>
            </a:r>
            <a:r>
              <a:rPr lang="en-US" dirty="0"/>
              <a:t> </a:t>
            </a:r>
            <a:r>
              <a:rPr lang="en-US" dirty="0" err="1" smtClean="0"/>
              <a:t>guǒ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Image result for cand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82" b="29309"/>
          <a:stretch/>
        </p:blipFill>
        <p:spPr bwMode="auto">
          <a:xfrm rot="618905">
            <a:off x="9766193" y="447150"/>
            <a:ext cx="1841137" cy="95069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grape ju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4721">
            <a:off x="4961241" y="2969062"/>
            <a:ext cx="1416079" cy="108754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8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5760"/>
            <a:ext cx="8596668" cy="1564640"/>
          </a:xfrm>
        </p:spPr>
        <p:txBody>
          <a:bodyPr/>
          <a:lstStyle/>
          <a:p>
            <a:pPr algn="ctr"/>
            <a:r>
              <a:rPr lang="en-US" dirty="0" smtClean="0"/>
              <a:t>Mixed Review!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1500" dirty="0" smtClean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lang="en-US" sz="15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whoohoo</a:t>
            </a:r>
            <a:r>
              <a:rPr lang="en-US" sz="1500" dirty="0" smtClean="0">
                <a:solidFill>
                  <a:schemeClr val="tx1"/>
                </a:solidFill>
                <a:sym typeface="Wingdings" panose="05000000000000000000" pitchFamily="2" charset="2"/>
              </a:rPr>
              <a:t>! </a:t>
            </a:r>
            <a:r>
              <a:rPr lang="en-US" sz="1500" smtClean="0">
                <a:solidFill>
                  <a:schemeClr val="tx1"/>
                </a:solidFill>
                <a:sym typeface="Wingdings" panose="05000000000000000000" pitchFamily="2" charset="2"/>
              </a:rPr>
              <a:t>Almost there!)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51" y="1541416"/>
            <a:ext cx="5394958" cy="48593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What is this movie?</a:t>
            </a:r>
          </a:p>
          <a:p>
            <a:r>
              <a:rPr lang="en-US" sz="2000" dirty="0" smtClean="0"/>
              <a:t>What (kind of) movie do you like?</a:t>
            </a:r>
          </a:p>
          <a:p>
            <a:r>
              <a:rPr lang="en-US" sz="2000" dirty="0" smtClean="0"/>
              <a:t>Do you like to watch Toy Story?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like to watch </a:t>
            </a:r>
            <a:r>
              <a:rPr lang="en-US" sz="2000" dirty="0" err="1" smtClean="0"/>
              <a:t>Zootopia</a:t>
            </a:r>
            <a:r>
              <a:rPr lang="en-US" sz="2000" dirty="0" smtClean="0"/>
              <a:t>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Why do you watch movies?</a:t>
            </a:r>
          </a:p>
          <a:p>
            <a:r>
              <a:rPr lang="en-US" sz="2000" dirty="0" smtClean="0"/>
              <a:t>Why do you not like to watch movies?</a:t>
            </a:r>
          </a:p>
          <a:p>
            <a:r>
              <a:rPr lang="en-US" sz="2000" dirty="0" smtClean="0"/>
              <a:t>When do you watch scary (</a:t>
            </a:r>
            <a:r>
              <a:rPr lang="en-US" sz="2000" dirty="0" err="1"/>
              <a:t>k</a:t>
            </a:r>
            <a:r>
              <a:rPr lang="en-US" sz="2000" dirty="0" err="1" smtClean="0"/>
              <a:t>ǒng</a:t>
            </a:r>
            <a:r>
              <a:rPr lang="en-US" sz="2000" dirty="0" smtClean="0"/>
              <a:t> </a:t>
            </a:r>
            <a:r>
              <a:rPr lang="en-US" sz="2000" dirty="0" err="1" smtClean="0"/>
              <a:t>bù</a:t>
            </a:r>
            <a:r>
              <a:rPr lang="en-US" sz="2000" dirty="0" smtClean="0"/>
              <a:t>) movies?</a:t>
            </a:r>
          </a:p>
          <a:p>
            <a:r>
              <a:rPr lang="en-US" sz="2000" dirty="0" smtClean="0"/>
              <a:t>Who likes to watch Despicable Me?</a:t>
            </a:r>
          </a:p>
          <a:p>
            <a:r>
              <a:rPr lang="en-US" sz="2000" dirty="0" smtClean="0"/>
              <a:t>Who does not like scary movies?</a:t>
            </a:r>
          </a:p>
          <a:p>
            <a:r>
              <a:rPr lang="en-US" dirty="0" smtClean="0"/>
              <a:t>Where do you watch </a:t>
            </a:r>
            <a:r>
              <a:rPr lang="en-US" dirty="0" smtClean="0"/>
              <a:t>movies (at)?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625243" y="1930400"/>
            <a:ext cx="5112327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Zhè</a:t>
            </a:r>
            <a:r>
              <a:rPr lang="en-US" sz="2000" dirty="0" smtClean="0"/>
              <a:t> </a:t>
            </a:r>
            <a:r>
              <a:rPr lang="en-US" sz="2000" dirty="0" err="1" smtClean="0"/>
              <a:t>shì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me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 smtClean="0"/>
              <a:t>huān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</a:t>
            </a:r>
            <a:r>
              <a:rPr lang="en-US" sz="2000" dirty="0"/>
              <a:t>me</a:t>
            </a:r>
            <a:r>
              <a:rPr lang="en-US" sz="2000" dirty="0" smtClean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xǐ</a:t>
            </a:r>
            <a:r>
              <a:rPr lang="en-US" sz="2000" dirty="0"/>
              <a:t> </a:t>
            </a:r>
            <a:r>
              <a:rPr lang="en-US" sz="2000" dirty="0" err="1"/>
              <a:t>huān</a:t>
            </a:r>
            <a:r>
              <a:rPr lang="en-US" sz="2000" dirty="0"/>
              <a:t> </a:t>
            </a:r>
            <a:r>
              <a:rPr lang="en-US" sz="2000" dirty="0" err="1"/>
              <a:t>kàn</a:t>
            </a:r>
            <a:r>
              <a:rPr lang="en-US" sz="2000" dirty="0" smtClean="0"/>
              <a:t> Toy Story </a:t>
            </a:r>
            <a:r>
              <a:rPr lang="en-US" sz="2000" dirty="0"/>
              <a:t>ma</a:t>
            </a:r>
            <a:r>
              <a:rPr lang="en-US" sz="2000" dirty="0" smtClean="0"/>
              <a:t>?</a:t>
            </a:r>
            <a:endParaRPr lang="en-US" sz="800" dirty="0" smtClean="0"/>
          </a:p>
          <a:p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xǐ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xǐ</a:t>
            </a:r>
            <a:r>
              <a:rPr lang="en-US" sz="2000" dirty="0"/>
              <a:t> </a:t>
            </a:r>
            <a:r>
              <a:rPr lang="en-US" sz="2000" dirty="0" err="1"/>
              <a:t>huān</a:t>
            </a:r>
            <a:r>
              <a:rPr lang="en-US" sz="2000" dirty="0"/>
              <a:t> </a:t>
            </a:r>
            <a:r>
              <a:rPr lang="en-US" sz="2000" dirty="0" err="1"/>
              <a:t>kàn</a:t>
            </a:r>
            <a:r>
              <a:rPr lang="en-US" sz="2000" dirty="0" smtClean="0"/>
              <a:t> </a:t>
            </a:r>
            <a:r>
              <a:rPr lang="en-US" sz="2000" dirty="0" err="1" smtClean="0"/>
              <a:t>Zootopia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/>
              <a:t>wèi</a:t>
            </a:r>
            <a:r>
              <a:rPr lang="en-US" sz="2000" dirty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</a:t>
            </a:r>
            <a:r>
              <a:rPr lang="en-US" sz="2000" dirty="0"/>
              <a:t>me </a:t>
            </a:r>
            <a:r>
              <a:rPr lang="en-US" sz="2000" dirty="0" err="1"/>
              <a:t>k</a:t>
            </a:r>
            <a:r>
              <a:rPr lang="en-US" sz="2000" dirty="0" err="1" smtClean="0"/>
              <a:t>àn</a:t>
            </a:r>
            <a:r>
              <a:rPr lang="en-US" sz="2000" dirty="0" smtClean="0"/>
              <a:t>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wèi</a:t>
            </a:r>
            <a:r>
              <a:rPr lang="en-US" sz="2000" dirty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</a:t>
            </a:r>
            <a:r>
              <a:rPr lang="en-US" sz="2000" dirty="0"/>
              <a:t>me </a:t>
            </a:r>
            <a:r>
              <a:rPr lang="en-US" sz="2000" dirty="0" err="1"/>
              <a:t>b</a:t>
            </a:r>
            <a:r>
              <a:rPr lang="en-US" sz="2000" dirty="0" err="1" smtClean="0"/>
              <a:t>ù</a:t>
            </a:r>
            <a:r>
              <a:rPr lang="en-US" sz="2000" dirty="0" smtClean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 smtClean="0"/>
              <a:t>huān</a:t>
            </a:r>
            <a:r>
              <a:rPr lang="en-US" sz="2000" dirty="0" smtClean="0"/>
              <a:t> </a:t>
            </a:r>
            <a:r>
              <a:rPr lang="en-US" sz="2000" dirty="0" err="1" smtClean="0"/>
              <a:t>kàn</a:t>
            </a:r>
            <a:r>
              <a:rPr lang="en-US" sz="2000" dirty="0" smtClean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me </a:t>
            </a:r>
            <a:r>
              <a:rPr lang="en-US" sz="2000" dirty="0" err="1" smtClean="0"/>
              <a:t>shí</a:t>
            </a:r>
            <a:r>
              <a:rPr lang="en-US" sz="2000" dirty="0" smtClean="0"/>
              <a:t> </a:t>
            </a:r>
            <a:r>
              <a:rPr lang="en-US" sz="2000" dirty="0" err="1" smtClean="0"/>
              <a:t>hòu</a:t>
            </a:r>
            <a:r>
              <a:rPr lang="en-US" sz="2000" dirty="0" smtClean="0"/>
              <a:t> </a:t>
            </a:r>
            <a:r>
              <a:rPr lang="en-US" sz="2000" dirty="0" err="1" smtClean="0"/>
              <a:t>kàn</a:t>
            </a:r>
            <a:r>
              <a:rPr lang="en-US" sz="2000" dirty="0" smtClean="0"/>
              <a:t> </a:t>
            </a:r>
            <a:r>
              <a:rPr lang="en-US" sz="2000" dirty="0" err="1"/>
              <a:t>kǒng</a:t>
            </a:r>
            <a:r>
              <a:rPr lang="en-US" sz="2000" dirty="0"/>
              <a:t> </a:t>
            </a:r>
            <a:r>
              <a:rPr lang="en-US" sz="2000" dirty="0" err="1"/>
              <a:t>bù</a:t>
            </a:r>
            <a:r>
              <a:rPr lang="en-US" sz="2000" dirty="0" smtClean="0"/>
              <a:t>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Shéi</a:t>
            </a:r>
            <a:r>
              <a:rPr lang="en-US" sz="2000" dirty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 smtClean="0"/>
              <a:t>huān</a:t>
            </a:r>
            <a:r>
              <a:rPr lang="en-US" sz="2000" dirty="0" smtClean="0"/>
              <a:t> </a:t>
            </a:r>
            <a:r>
              <a:rPr lang="en-US" sz="2000" dirty="0" err="1" smtClean="0"/>
              <a:t>kàn</a:t>
            </a:r>
            <a:r>
              <a:rPr lang="en-US" sz="2000" dirty="0" smtClean="0"/>
              <a:t> Despicable Me?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Shéi</a:t>
            </a:r>
            <a:r>
              <a:rPr lang="en-US" sz="2000" dirty="0" smtClean="0"/>
              <a:t> </a:t>
            </a:r>
            <a:r>
              <a:rPr lang="en-US" sz="2000" dirty="0" err="1"/>
              <a:t>bù</a:t>
            </a:r>
            <a:r>
              <a:rPr lang="en-US" sz="2000" dirty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/>
              <a:t>huān</a:t>
            </a:r>
            <a:r>
              <a:rPr lang="en-US" sz="2000" dirty="0"/>
              <a:t> </a:t>
            </a:r>
            <a:r>
              <a:rPr lang="en-US" sz="2000" dirty="0" err="1" smtClean="0"/>
              <a:t>kǒng</a:t>
            </a:r>
            <a:r>
              <a:rPr lang="en-US" sz="2000" dirty="0" smtClean="0"/>
              <a:t> </a:t>
            </a:r>
            <a:r>
              <a:rPr lang="en-US" sz="2000" dirty="0" err="1"/>
              <a:t>bù</a:t>
            </a:r>
            <a:r>
              <a:rPr lang="en-US" sz="2000" dirty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  <a:endParaRPr lang="en-US" sz="1600" dirty="0"/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zài</a:t>
            </a:r>
            <a:r>
              <a:rPr lang="en-US" sz="2000" dirty="0"/>
              <a:t> </a:t>
            </a:r>
            <a:r>
              <a:rPr lang="en-US" sz="2000" dirty="0" err="1" smtClean="0"/>
              <a:t>nǎlǐ</a:t>
            </a:r>
            <a:r>
              <a:rPr lang="en-US" sz="2000" dirty="0" smtClean="0"/>
              <a:t> </a:t>
            </a:r>
            <a:r>
              <a:rPr lang="en-US" sz="2000" dirty="0" err="1"/>
              <a:t>kàn</a:t>
            </a:r>
            <a:r>
              <a:rPr lang="en-US" sz="2000" dirty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/>
              <a:t>yǐng</a:t>
            </a:r>
            <a:r>
              <a:rPr lang="en-US" sz="2000" dirty="0" smtClean="0"/>
              <a:t>?</a:t>
            </a:r>
          </a:p>
        </p:txBody>
      </p:sp>
      <p:pic>
        <p:nvPicPr>
          <p:cNvPr id="1028" name="Picture 4" descr="Image result for zootop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6118">
            <a:off x="10432181" y="288266"/>
            <a:ext cx="1380649" cy="22877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88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10" y="243840"/>
            <a:ext cx="11316789" cy="64468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Location Words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753988" y="1030780"/>
            <a:ext cx="352459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Place – </a:t>
            </a:r>
            <a:r>
              <a:rPr lang="en-US" dirty="0" err="1" smtClean="0"/>
              <a:t>dì</a:t>
            </a:r>
            <a:r>
              <a:rPr lang="en-US" dirty="0" smtClean="0"/>
              <a:t> </a:t>
            </a:r>
            <a:r>
              <a:rPr lang="en-US" dirty="0" err="1" smtClean="0"/>
              <a:t>fāng</a:t>
            </a:r>
            <a:r>
              <a:rPr lang="en-US" dirty="0" smtClean="0"/>
              <a:t> 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Here – </a:t>
            </a:r>
            <a:r>
              <a:rPr lang="en-US" dirty="0" err="1" smtClean="0"/>
              <a:t>zhè</a:t>
            </a:r>
            <a:r>
              <a:rPr lang="en-US" dirty="0" smtClean="0"/>
              <a:t> </a:t>
            </a:r>
            <a:r>
              <a:rPr lang="en-US" dirty="0" err="1" smtClean="0"/>
              <a:t>lǐ</a:t>
            </a:r>
            <a:r>
              <a:rPr lang="en-US" dirty="0" smtClean="0"/>
              <a:t> (this inside) 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There – </a:t>
            </a:r>
            <a:r>
              <a:rPr lang="en-US" dirty="0" err="1" smtClean="0"/>
              <a:t>nà</a:t>
            </a:r>
            <a:r>
              <a:rPr lang="en-US" dirty="0" smtClean="0"/>
              <a:t> </a:t>
            </a:r>
            <a:r>
              <a:rPr lang="en-US" dirty="0" err="1" smtClean="0"/>
              <a:t>lǐ</a:t>
            </a:r>
            <a:r>
              <a:rPr lang="en-US" dirty="0" smtClean="0"/>
              <a:t> (that inside)</a:t>
            </a:r>
            <a:endParaRPr lang="en-US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Home/House – </a:t>
            </a:r>
            <a:r>
              <a:rPr lang="en-US" dirty="0" err="1" smtClean="0"/>
              <a:t>jiā</a:t>
            </a:r>
            <a:r>
              <a:rPr lang="en-US" dirty="0" smtClean="0"/>
              <a:t> 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Kitchen – </a:t>
            </a:r>
            <a:r>
              <a:rPr lang="en-US" dirty="0" err="1"/>
              <a:t>c</a:t>
            </a:r>
            <a:r>
              <a:rPr lang="en-US" dirty="0" err="1" smtClean="0"/>
              <a:t>hú</a:t>
            </a:r>
            <a:r>
              <a:rPr lang="en-US" dirty="0" smtClean="0"/>
              <a:t> </a:t>
            </a:r>
            <a:r>
              <a:rPr lang="en-US" dirty="0" err="1" smtClean="0"/>
              <a:t>fáng</a:t>
            </a:r>
            <a:r>
              <a:rPr lang="en-US" dirty="0" smtClean="0"/>
              <a:t> 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Bedroom – </a:t>
            </a:r>
            <a:r>
              <a:rPr lang="en-US" dirty="0" err="1" smtClean="0"/>
              <a:t>wò</a:t>
            </a:r>
            <a:r>
              <a:rPr lang="en-US" dirty="0" smtClean="0"/>
              <a:t> </a:t>
            </a:r>
            <a:r>
              <a:rPr lang="en-US" dirty="0" err="1" smtClean="0"/>
              <a:t>shì</a:t>
            </a:r>
            <a:r>
              <a:rPr lang="en-US" dirty="0" smtClean="0"/>
              <a:t> 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Living room – </a:t>
            </a:r>
            <a:r>
              <a:rPr lang="en-US" dirty="0" err="1" smtClean="0"/>
              <a:t>kè</a:t>
            </a:r>
            <a:r>
              <a:rPr lang="en-US" dirty="0" smtClean="0"/>
              <a:t> </a:t>
            </a:r>
            <a:r>
              <a:rPr lang="en-US" dirty="0" err="1" smtClean="0"/>
              <a:t>tīng</a:t>
            </a:r>
            <a:r>
              <a:rPr lang="en-US" dirty="0" smtClean="0"/>
              <a:t> 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6"/>
                </a:solidFill>
              </a:rPr>
              <a:t>Room </a:t>
            </a:r>
            <a:r>
              <a:rPr lang="en-US" dirty="0" smtClean="0">
                <a:solidFill>
                  <a:schemeClr val="accent6"/>
                </a:solidFill>
              </a:rPr>
              <a:t>– </a:t>
            </a:r>
            <a:r>
              <a:rPr lang="en-US" dirty="0" err="1"/>
              <a:t>fáng</a:t>
            </a:r>
            <a:r>
              <a:rPr lang="en-US" dirty="0"/>
              <a:t> </a:t>
            </a:r>
            <a:r>
              <a:rPr lang="en-US" dirty="0" err="1" smtClean="0"/>
              <a:t>jiān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6"/>
                </a:solidFill>
              </a:rPr>
              <a:t>Road – </a:t>
            </a:r>
            <a:r>
              <a:rPr lang="en-US" dirty="0" err="1" smtClean="0"/>
              <a:t>lù</a:t>
            </a:r>
            <a:r>
              <a:rPr lang="en-US" dirty="0" smtClean="0"/>
              <a:t> 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Car – </a:t>
            </a:r>
            <a:r>
              <a:rPr lang="en-US" dirty="0" err="1"/>
              <a:t>chē</a:t>
            </a:r>
            <a:r>
              <a:rPr lang="en-US" dirty="0"/>
              <a:t> 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Airplane – </a:t>
            </a:r>
            <a:r>
              <a:rPr lang="en-US" dirty="0" err="1" smtClean="0"/>
              <a:t>fēi</a:t>
            </a:r>
            <a:r>
              <a:rPr lang="en-US" dirty="0" smtClean="0"/>
              <a:t> </a:t>
            </a:r>
            <a:r>
              <a:rPr lang="en-US" dirty="0" err="1" smtClean="0"/>
              <a:t>jī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Subway train – </a:t>
            </a:r>
            <a:r>
              <a:rPr lang="en-US" dirty="0" err="1" smtClean="0"/>
              <a:t>dì</a:t>
            </a:r>
            <a:r>
              <a:rPr lang="en-US" dirty="0" smtClean="0"/>
              <a:t> </a:t>
            </a:r>
            <a:r>
              <a:rPr lang="en-US" dirty="0" err="1" smtClean="0"/>
              <a:t>tiě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6"/>
                </a:solidFill>
              </a:rPr>
              <a:t>Ocean – </a:t>
            </a:r>
            <a:r>
              <a:rPr lang="en-US" dirty="0" err="1"/>
              <a:t>hǎi</a:t>
            </a:r>
            <a:r>
              <a:rPr lang="en-US" dirty="0"/>
              <a:t> </a:t>
            </a:r>
            <a:r>
              <a:rPr lang="en-US" dirty="0" err="1"/>
              <a:t>yáng</a:t>
            </a:r>
            <a:r>
              <a:rPr lang="en-US" dirty="0"/>
              <a:t> </a:t>
            </a:r>
            <a:endParaRPr lang="en-US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6"/>
                </a:solidFill>
              </a:rPr>
              <a:t>Beach – </a:t>
            </a:r>
            <a:r>
              <a:rPr lang="en-US" dirty="0" err="1"/>
              <a:t>hǎi</a:t>
            </a:r>
            <a:r>
              <a:rPr lang="en-US" dirty="0"/>
              <a:t> </a:t>
            </a:r>
            <a:r>
              <a:rPr lang="en-US" dirty="0" err="1"/>
              <a:t>tān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u="sng" dirty="0" smtClean="0"/>
              <a:t>or</a:t>
            </a:r>
            <a:r>
              <a:rPr lang="en-US" dirty="0" smtClean="0"/>
              <a:t>  </a:t>
            </a:r>
            <a:r>
              <a:rPr lang="en-US" dirty="0" err="1" smtClean="0"/>
              <a:t>shā</a:t>
            </a:r>
            <a:r>
              <a:rPr lang="en-US" dirty="0" smtClean="0"/>
              <a:t> </a:t>
            </a:r>
            <a:r>
              <a:rPr lang="en-US" dirty="0" err="1"/>
              <a:t>tān</a:t>
            </a:r>
            <a:endParaRPr lang="en-US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6"/>
                </a:solidFill>
              </a:rPr>
              <a:t>Mountain – </a:t>
            </a:r>
            <a:r>
              <a:rPr lang="en-US" dirty="0" err="1"/>
              <a:t>shān</a:t>
            </a:r>
            <a:r>
              <a:rPr lang="en-US" dirty="0"/>
              <a:t> </a:t>
            </a:r>
            <a:endParaRPr lang="en-US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6"/>
                </a:solidFill>
              </a:rPr>
              <a:t>River – </a:t>
            </a:r>
            <a:r>
              <a:rPr lang="en-US" dirty="0" err="1"/>
              <a:t>hé</a:t>
            </a:r>
            <a:endParaRPr lang="en-US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6"/>
                </a:solidFill>
              </a:rPr>
              <a:t>Lake – </a:t>
            </a:r>
            <a:r>
              <a:rPr lang="en-US" dirty="0" err="1" smtClean="0"/>
              <a:t>hú</a:t>
            </a:r>
            <a:endParaRPr lang="en-US" dirty="0" smtClean="0">
              <a:solidFill>
                <a:schemeClr val="accent6"/>
              </a:solidFill>
            </a:endParaRPr>
          </a:p>
          <a:p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51666" y="997528"/>
            <a:ext cx="58521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Park – </a:t>
            </a:r>
            <a:r>
              <a:rPr lang="en-US" dirty="0" err="1"/>
              <a:t>gōng</a:t>
            </a:r>
            <a:r>
              <a:rPr lang="en-US" dirty="0"/>
              <a:t> </a:t>
            </a:r>
            <a:r>
              <a:rPr lang="en-US" dirty="0" err="1" smtClean="0"/>
              <a:t>yuán</a:t>
            </a:r>
            <a:r>
              <a:rPr lang="en-US" dirty="0" smtClean="0"/>
              <a:t> 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Library –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shū</a:t>
            </a:r>
            <a:r>
              <a:rPr lang="en-US" dirty="0" smtClean="0"/>
              <a:t> </a:t>
            </a:r>
            <a:r>
              <a:rPr lang="en-US" dirty="0" err="1"/>
              <a:t>guǎn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Stadium – </a:t>
            </a:r>
            <a:r>
              <a:rPr lang="en-US" dirty="0" smtClean="0"/>
              <a:t>(</a:t>
            </a:r>
            <a:r>
              <a:rPr lang="en-US" dirty="0" err="1" smtClean="0"/>
              <a:t>tǐ</a:t>
            </a:r>
            <a:r>
              <a:rPr lang="en-US" dirty="0" smtClean="0"/>
              <a:t> </a:t>
            </a:r>
            <a:r>
              <a:rPr lang="en-US" dirty="0" err="1" smtClean="0"/>
              <a:t>yù</a:t>
            </a:r>
            <a:r>
              <a:rPr lang="en-US" dirty="0" smtClean="0"/>
              <a:t>) </a:t>
            </a:r>
            <a:r>
              <a:rPr lang="en-US" dirty="0" err="1" smtClean="0"/>
              <a:t>chǎng</a:t>
            </a:r>
            <a:endParaRPr lang="en-US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School – </a:t>
            </a:r>
            <a:r>
              <a:rPr lang="en-US" dirty="0" err="1" smtClean="0"/>
              <a:t>xué</a:t>
            </a:r>
            <a:r>
              <a:rPr lang="en-US" dirty="0" smtClean="0"/>
              <a:t> </a:t>
            </a:r>
            <a:r>
              <a:rPr lang="en-US" dirty="0" err="1" smtClean="0"/>
              <a:t>xiào</a:t>
            </a:r>
            <a:r>
              <a:rPr lang="en-US" dirty="0" smtClean="0"/>
              <a:t> 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Church – </a:t>
            </a:r>
            <a:r>
              <a:rPr lang="en-US" dirty="0" err="1" smtClean="0"/>
              <a:t>jiào</a:t>
            </a:r>
            <a:r>
              <a:rPr lang="en-US" dirty="0" smtClean="0"/>
              <a:t> </a:t>
            </a:r>
            <a:r>
              <a:rPr lang="en-US" dirty="0" err="1" smtClean="0"/>
              <a:t>táng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Bank – </a:t>
            </a:r>
            <a:r>
              <a:rPr lang="en-US" dirty="0" err="1" smtClean="0"/>
              <a:t>yín</a:t>
            </a:r>
            <a:r>
              <a:rPr lang="en-US" dirty="0" smtClean="0"/>
              <a:t> </a:t>
            </a:r>
            <a:r>
              <a:rPr lang="en-US" dirty="0" err="1" smtClean="0"/>
              <a:t>háng</a:t>
            </a:r>
            <a:r>
              <a:rPr lang="en-US" dirty="0" smtClean="0"/>
              <a:t> 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Movie Theater – </a:t>
            </a:r>
            <a:r>
              <a:rPr lang="en-US" dirty="0" err="1" smtClean="0"/>
              <a:t>diànyǐng</a:t>
            </a:r>
            <a:r>
              <a:rPr lang="en-US" dirty="0" smtClean="0"/>
              <a:t> </a:t>
            </a:r>
            <a:r>
              <a:rPr lang="en-US" dirty="0" err="1" smtClean="0"/>
              <a:t>yuàn</a:t>
            </a:r>
            <a:r>
              <a:rPr lang="en-US" dirty="0" smtClean="0"/>
              <a:t> 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Doctor – </a:t>
            </a:r>
            <a:r>
              <a:rPr lang="en-US" dirty="0" err="1" smtClean="0"/>
              <a:t>yī</a:t>
            </a:r>
            <a:r>
              <a:rPr lang="en-US" dirty="0" smtClean="0"/>
              <a:t> </a:t>
            </a:r>
            <a:r>
              <a:rPr lang="en-US" dirty="0" err="1" smtClean="0"/>
              <a:t>shēng</a:t>
            </a:r>
            <a:r>
              <a:rPr lang="en-US" dirty="0" smtClean="0"/>
              <a:t> 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Grocery store/market – </a:t>
            </a:r>
            <a:r>
              <a:rPr lang="en-US" dirty="0" err="1" smtClean="0"/>
              <a:t>shì</a:t>
            </a:r>
            <a:r>
              <a:rPr lang="en-US" dirty="0" smtClean="0"/>
              <a:t> </a:t>
            </a:r>
            <a:r>
              <a:rPr lang="en-US" dirty="0" err="1" smtClean="0"/>
              <a:t>chǎng</a:t>
            </a:r>
            <a:r>
              <a:rPr lang="en-US" dirty="0" smtClean="0"/>
              <a:t> 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Store – </a:t>
            </a:r>
            <a:r>
              <a:rPr lang="en-US" dirty="0" err="1"/>
              <a:t>diàn</a:t>
            </a:r>
            <a:endParaRPr lang="en-US" dirty="0" smtClean="0">
              <a:solidFill>
                <a:schemeClr val="accent6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Book Store – </a:t>
            </a:r>
            <a:r>
              <a:rPr lang="en-US" dirty="0" err="1" smtClean="0"/>
              <a:t>shū</a:t>
            </a:r>
            <a:r>
              <a:rPr lang="en-US" dirty="0" smtClean="0"/>
              <a:t> </a:t>
            </a:r>
            <a:r>
              <a:rPr lang="en-US" dirty="0" err="1" smtClean="0"/>
              <a:t>diàn</a:t>
            </a:r>
            <a:endParaRPr lang="en-US" dirty="0" smtClean="0">
              <a:solidFill>
                <a:schemeClr val="accent6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Bakery – </a:t>
            </a:r>
            <a:r>
              <a:rPr lang="en-US" dirty="0" err="1" smtClean="0"/>
              <a:t>miàn</a:t>
            </a:r>
            <a:r>
              <a:rPr lang="en-US" dirty="0" smtClean="0"/>
              <a:t> </a:t>
            </a:r>
            <a:r>
              <a:rPr lang="en-US" dirty="0" err="1" smtClean="0"/>
              <a:t>bāo</a:t>
            </a:r>
            <a:r>
              <a:rPr lang="en-US" dirty="0" smtClean="0"/>
              <a:t> </a:t>
            </a:r>
            <a:r>
              <a:rPr lang="en-US" dirty="0" err="1"/>
              <a:t>diàn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Fine-Dining Restaurant – </a:t>
            </a:r>
            <a:r>
              <a:rPr lang="en-US" dirty="0" err="1" smtClean="0"/>
              <a:t>cān</a:t>
            </a:r>
            <a:r>
              <a:rPr lang="en-US" dirty="0" smtClean="0"/>
              <a:t> </a:t>
            </a:r>
            <a:r>
              <a:rPr lang="en-US" dirty="0" err="1" smtClean="0"/>
              <a:t>tīng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Casual Restaurant – </a:t>
            </a:r>
            <a:r>
              <a:rPr lang="en-US" dirty="0" err="1" smtClean="0"/>
              <a:t>fàn</a:t>
            </a:r>
            <a:r>
              <a:rPr lang="en-US" dirty="0" smtClean="0"/>
              <a:t> </a:t>
            </a:r>
            <a:r>
              <a:rPr lang="en-US" dirty="0" err="1" smtClean="0"/>
              <a:t>gu</a:t>
            </a:r>
            <a:r>
              <a:rPr lang="en-US" dirty="0" err="1"/>
              <a:t>ǎ</a:t>
            </a:r>
            <a:r>
              <a:rPr lang="en-US" dirty="0" err="1" smtClean="0"/>
              <a:t>n</a:t>
            </a:r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i="1" dirty="0" smtClean="0">
                <a:solidFill>
                  <a:schemeClr val="accent5"/>
                </a:solidFill>
              </a:rPr>
              <a:t>The following words are usually used </a:t>
            </a:r>
            <a:r>
              <a:rPr lang="en-US" i="1" u="sng" dirty="0" smtClean="0">
                <a:solidFill>
                  <a:schemeClr val="accent5"/>
                </a:solidFill>
              </a:rPr>
              <a:t>after</a:t>
            </a:r>
            <a:r>
              <a:rPr lang="en-US" i="1" dirty="0" smtClean="0">
                <a:solidFill>
                  <a:schemeClr val="accent5"/>
                </a:solidFill>
              </a:rPr>
              <a:t> the location is stated.</a:t>
            </a:r>
            <a:endParaRPr lang="en-US" i="1" dirty="0">
              <a:solidFill>
                <a:schemeClr val="accent5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6"/>
                </a:solidFill>
              </a:rPr>
              <a:t>On </a:t>
            </a:r>
            <a:r>
              <a:rPr lang="en-US" dirty="0" smtClean="0">
                <a:solidFill>
                  <a:schemeClr val="accent6"/>
                </a:solidFill>
              </a:rPr>
              <a:t>top/above/up </a:t>
            </a:r>
            <a:r>
              <a:rPr lang="en-US" dirty="0">
                <a:solidFill>
                  <a:schemeClr val="accent6"/>
                </a:solidFill>
              </a:rPr>
              <a:t>– </a:t>
            </a:r>
            <a:r>
              <a:rPr lang="en-US" dirty="0" err="1"/>
              <a:t>shàng</a:t>
            </a:r>
            <a:endParaRPr lang="en-US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In/inside </a:t>
            </a:r>
            <a:r>
              <a:rPr lang="en-US" dirty="0">
                <a:solidFill>
                  <a:schemeClr val="accent6"/>
                </a:solidFill>
              </a:rPr>
              <a:t>– </a:t>
            </a:r>
            <a:r>
              <a:rPr lang="en-US" dirty="0" err="1"/>
              <a:t>lǐ</a:t>
            </a:r>
            <a:endParaRPr lang="en-US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Below/down </a:t>
            </a:r>
            <a:r>
              <a:rPr lang="en-US" dirty="0">
                <a:solidFill>
                  <a:schemeClr val="accent6"/>
                </a:solidFill>
              </a:rPr>
              <a:t>– </a:t>
            </a:r>
            <a:r>
              <a:rPr lang="en-US" dirty="0" err="1"/>
              <a:t>xià</a:t>
            </a:r>
            <a:endParaRPr lang="en-US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Near/close to </a:t>
            </a:r>
            <a:r>
              <a:rPr lang="en-US" dirty="0">
                <a:solidFill>
                  <a:schemeClr val="accent6"/>
                </a:solidFill>
              </a:rPr>
              <a:t>– </a:t>
            </a:r>
            <a:r>
              <a:rPr lang="en-US" dirty="0" err="1"/>
              <a:t>kào</a:t>
            </a:r>
            <a:r>
              <a:rPr lang="en-US" dirty="0"/>
              <a:t> </a:t>
            </a:r>
            <a:r>
              <a:rPr lang="en-US" dirty="0" err="1"/>
              <a:t>jìn</a:t>
            </a:r>
            <a:r>
              <a:rPr lang="en-US" dirty="0"/>
              <a:t> </a:t>
            </a:r>
            <a:endParaRPr lang="en-US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endParaRPr lang="en-US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44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3645" y="1758352"/>
            <a:ext cx="4425351" cy="2330569"/>
          </a:xfrm>
        </p:spPr>
        <p:txBody>
          <a:bodyPr/>
          <a:lstStyle/>
          <a:p>
            <a:r>
              <a:rPr lang="ja-JP" altLang="en-US" sz="5000" dirty="0"/>
              <a:t>哪里 </a:t>
            </a:r>
            <a:r>
              <a:rPr lang="en-US" altLang="ja-JP" sz="5000" dirty="0" smtClean="0"/>
              <a:t>/</a:t>
            </a:r>
            <a:r>
              <a:rPr lang="ja-JP" altLang="en-US" sz="5000" dirty="0" smtClean="0"/>
              <a:t> </a:t>
            </a:r>
            <a:r>
              <a:rPr lang="ja-JP" altLang="en-US" sz="5000" dirty="0"/>
              <a:t>哪</a:t>
            </a:r>
            <a:r>
              <a:rPr lang="ja-JP" altLang="en-US" sz="5000" dirty="0" smtClean="0"/>
              <a:t>儿</a:t>
            </a:r>
            <a:r>
              <a:rPr lang="en-US" altLang="ja-JP" sz="5000" dirty="0"/>
              <a:t>?</a:t>
            </a: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 err="1" smtClean="0"/>
              <a:t>Nǎlǐ</a:t>
            </a:r>
            <a:r>
              <a:rPr lang="en-US" sz="5000" dirty="0" smtClean="0"/>
              <a:t> / </a:t>
            </a:r>
            <a:r>
              <a:rPr lang="en-US" sz="5000" dirty="0" err="1" smtClean="0"/>
              <a:t>nǎr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3093" y="4333244"/>
            <a:ext cx="5298797" cy="635571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WHere</a:t>
            </a:r>
            <a:r>
              <a:rPr lang="en-US" dirty="0" smtClean="0"/>
              <a:t>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10" y="243840"/>
            <a:ext cx="11316789" cy="6446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Important to note: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558366" y="3875016"/>
            <a:ext cx="91048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accent3"/>
                </a:solidFill>
              </a:rPr>
              <a:t>Nà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err="1" smtClean="0">
                <a:solidFill>
                  <a:schemeClr val="accent3"/>
                </a:solidFill>
              </a:rPr>
              <a:t>lǐ</a:t>
            </a:r>
            <a:r>
              <a:rPr lang="en-US" sz="2400" dirty="0" smtClean="0">
                <a:solidFill>
                  <a:schemeClr val="accent3"/>
                </a:solidFill>
              </a:rPr>
              <a:t> (4</a:t>
            </a:r>
            <a:r>
              <a:rPr lang="en-US" sz="2400" baseline="30000" dirty="0" smtClean="0">
                <a:solidFill>
                  <a:schemeClr val="accent3"/>
                </a:solidFill>
              </a:rPr>
              <a:t>th</a:t>
            </a:r>
            <a:r>
              <a:rPr lang="en-US" sz="2400" dirty="0" smtClean="0">
                <a:solidFill>
                  <a:schemeClr val="accent3"/>
                </a:solidFill>
              </a:rPr>
              <a:t> tone) = There (that place)</a:t>
            </a:r>
          </a:p>
          <a:p>
            <a:pPr lvl="0"/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accent5"/>
                </a:solidFill>
              </a:rPr>
              <a:t>Nǎ</a:t>
            </a:r>
            <a:r>
              <a:rPr lang="en-US" sz="2400" dirty="0" smtClean="0">
                <a:solidFill>
                  <a:schemeClr val="accent5"/>
                </a:solidFill>
              </a:rPr>
              <a:t> </a:t>
            </a:r>
            <a:r>
              <a:rPr lang="en-US" sz="2400" dirty="0" err="1" smtClean="0">
                <a:solidFill>
                  <a:schemeClr val="accent5"/>
                </a:solidFill>
              </a:rPr>
              <a:t>lǐ</a:t>
            </a:r>
            <a:r>
              <a:rPr lang="en-US" sz="2400" dirty="0" smtClean="0">
                <a:solidFill>
                  <a:schemeClr val="accent5"/>
                </a:solidFill>
              </a:rPr>
              <a:t>  (3</a:t>
            </a:r>
            <a:r>
              <a:rPr lang="en-US" sz="2400" baseline="30000" dirty="0" smtClean="0">
                <a:solidFill>
                  <a:schemeClr val="accent5"/>
                </a:solidFill>
              </a:rPr>
              <a:t>rd</a:t>
            </a:r>
            <a:r>
              <a:rPr lang="en-US" sz="2400" dirty="0" smtClean="0">
                <a:solidFill>
                  <a:schemeClr val="accent5"/>
                </a:solidFill>
              </a:rPr>
              <a:t> tone) = Where (which place)</a:t>
            </a:r>
          </a:p>
          <a:p>
            <a:pPr lvl="0"/>
            <a:endParaRPr lang="en-US" sz="2400" dirty="0"/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Make sure you know the difference between the two!</a:t>
            </a:r>
            <a:endParaRPr lang="en-US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58366" y="1667101"/>
            <a:ext cx="79194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The words </a:t>
            </a:r>
            <a:r>
              <a:rPr lang="en-US" dirty="0" err="1" smtClean="0">
                <a:solidFill>
                  <a:schemeClr val="accent6"/>
                </a:solidFill>
              </a:rPr>
              <a:t>哪里</a:t>
            </a:r>
            <a:r>
              <a:rPr lang="en-US" dirty="0" smtClean="0">
                <a:solidFill>
                  <a:schemeClr val="accent6"/>
                </a:solidFill>
              </a:rPr>
              <a:t> (</a:t>
            </a:r>
            <a:r>
              <a:rPr lang="en-US" dirty="0" err="1" smtClean="0">
                <a:solidFill>
                  <a:schemeClr val="accent6"/>
                </a:solidFill>
              </a:rPr>
              <a:t>nǎlǐ</a:t>
            </a:r>
            <a:r>
              <a:rPr lang="en-US" dirty="0" smtClean="0">
                <a:solidFill>
                  <a:schemeClr val="accent6"/>
                </a:solidFill>
              </a:rPr>
              <a:t>) and </a:t>
            </a:r>
            <a:r>
              <a:rPr lang="en-US" dirty="0" err="1" smtClean="0">
                <a:solidFill>
                  <a:schemeClr val="accent6"/>
                </a:solidFill>
              </a:rPr>
              <a:t>哪儿</a:t>
            </a:r>
            <a:r>
              <a:rPr lang="en-US" dirty="0" smtClean="0">
                <a:solidFill>
                  <a:schemeClr val="accent6"/>
                </a:solidFill>
              </a:rPr>
              <a:t> (</a:t>
            </a:r>
            <a:r>
              <a:rPr lang="en-US" dirty="0" err="1" smtClean="0">
                <a:solidFill>
                  <a:schemeClr val="accent6"/>
                </a:solidFill>
              </a:rPr>
              <a:t>nǎr</a:t>
            </a:r>
            <a:r>
              <a:rPr lang="en-US" dirty="0" smtClean="0">
                <a:solidFill>
                  <a:schemeClr val="accent6"/>
                </a:solidFill>
              </a:rPr>
              <a:t>) mean the same thing.  </a:t>
            </a:r>
          </a:p>
          <a:p>
            <a:endParaRPr lang="en-US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The difference is simply regional preference: </a:t>
            </a:r>
          </a:p>
          <a:p>
            <a:pPr marL="742950" lvl="1" indent="-285750">
              <a:buFontTx/>
              <a:buChar char="-"/>
            </a:pPr>
            <a:r>
              <a:rPr lang="en-US" dirty="0" err="1" smtClean="0">
                <a:solidFill>
                  <a:schemeClr val="accent6"/>
                </a:solidFill>
              </a:rPr>
              <a:t>哪里</a:t>
            </a:r>
            <a:r>
              <a:rPr lang="en-US" dirty="0" smtClean="0">
                <a:solidFill>
                  <a:schemeClr val="accent6"/>
                </a:solidFill>
              </a:rPr>
              <a:t> (</a:t>
            </a:r>
            <a:r>
              <a:rPr lang="en-US" dirty="0" err="1" smtClean="0">
                <a:solidFill>
                  <a:schemeClr val="accent6"/>
                </a:solidFill>
              </a:rPr>
              <a:t>nǎlǐ</a:t>
            </a:r>
            <a:r>
              <a:rPr lang="en-US" dirty="0" smtClean="0">
                <a:solidFill>
                  <a:schemeClr val="accent6"/>
                </a:solidFill>
              </a:rPr>
              <a:t>) is preferred in the south (Shanghai/Taiwan)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whereas </a:t>
            </a:r>
            <a:r>
              <a:rPr lang="en-US" dirty="0" err="1" smtClean="0">
                <a:solidFill>
                  <a:schemeClr val="accent6"/>
                </a:solidFill>
              </a:rPr>
              <a:t>哪儿</a:t>
            </a:r>
            <a:r>
              <a:rPr lang="en-US" dirty="0" smtClean="0">
                <a:solidFill>
                  <a:schemeClr val="accent6"/>
                </a:solidFill>
              </a:rPr>
              <a:t> (</a:t>
            </a:r>
            <a:r>
              <a:rPr lang="en-US" dirty="0" err="1" smtClean="0">
                <a:solidFill>
                  <a:schemeClr val="accent6"/>
                </a:solidFill>
              </a:rPr>
              <a:t>nǎr</a:t>
            </a:r>
            <a:r>
              <a:rPr lang="en-US" dirty="0" smtClean="0">
                <a:solidFill>
                  <a:schemeClr val="accent6"/>
                </a:solidFill>
              </a:rPr>
              <a:t>) is preferred in the north (Beijing/Xi'an).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7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10" y="243840"/>
            <a:ext cx="11316789" cy="644681"/>
          </a:xfrm>
        </p:spPr>
        <p:txBody>
          <a:bodyPr>
            <a:normAutofit/>
          </a:bodyPr>
          <a:lstStyle/>
          <a:p>
            <a:r>
              <a:rPr lang="en-US" sz="3600" dirty="0"/>
              <a:t>Expressing </a:t>
            </a:r>
            <a:r>
              <a:rPr lang="en-US" sz="3600" dirty="0" smtClean="0"/>
              <a:t>“Where” with </a:t>
            </a:r>
            <a:r>
              <a:rPr lang="ja-JP" altLang="en-US" sz="3600" dirty="0"/>
              <a:t>哪里</a:t>
            </a:r>
            <a:r>
              <a:rPr lang="ja-JP" altLang="en-US" sz="3600" dirty="0" smtClean="0"/>
              <a:t> </a:t>
            </a:r>
            <a:r>
              <a:rPr lang="en-US" altLang="ja-JP" sz="3600" dirty="0" smtClean="0"/>
              <a:t>(</a:t>
            </a:r>
            <a:r>
              <a:rPr lang="en-US" sz="3600" dirty="0" err="1" smtClean="0"/>
              <a:t>nǎlǐ</a:t>
            </a:r>
            <a:r>
              <a:rPr lang="en-US" sz="3600" dirty="0" smtClean="0"/>
              <a:t>) or </a:t>
            </a:r>
            <a:r>
              <a:rPr lang="ja-JP" altLang="en-US" sz="3600" dirty="0"/>
              <a:t>哪</a:t>
            </a:r>
            <a:r>
              <a:rPr lang="ja-JP" altLang="en-US" sz="3600" dirty="0" smtClean="0"/>
              <a:t>儿 </a:t>
            </a:r>
            <a:r>
              <a:rPr lang="en-US" altLang="ja-JP" sz="3600" dirty="0" smtClean="0"/>
              <a:t>(</a:t>
            </a:r>
            <a:r>
              <a:rPr lang="en-US" sz="3600" dirty="0" err="1" smtClean="0"/>
              <a:t>nǎr</a:t>
            </a:r>
            <a:r>
              <a:rPr lang="en-US" altLang="ja-JP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67" y="998364"/>
            <a:ext cx="9785200" cy="948099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Structures</a:t>
            </a:r>
          </a:p>
          <a:p>
            <a:pPr marL="457200" lvl="1" indent="0">
              <a:buNone/>
            </a:pPr>
            <a:r>
              <a:rPr lang="en-US" sz="2500" i="0" dirty="0">
                <a:solidFill>
                  <a:srgbClr val="FF0000"/>
                </a:solidFill>
              </a:rPr>
              <a:t>	</a:t>
            </a:r>
            <a:r>
              <a:rPr lang="en-US" sz="25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Subj.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002060"/>
                </a:solidFill>
              </a:rPr>
              <a:t>Verb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+ </a:t>
            </a:r>
            <a:r>
              <a:rPr lang="ja-JP" altLang="en-US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哪里 </a:t>
            </a:r>
            <a:r>
              <a:rPr lang="en-US" altLang="ja-JP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/ </a:t>
            </a:r>
            <a:r>
              <a:rPr lang="ja-JP" altLang="en-US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哪</a:t>
            </a:r>
            <a:r>
              <a:rPr lang="ja-JP" altLang="en-US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儿</a:t>
            </a:r>
            <a:r>
              <a:rPr lang="en-US" altLang="ja-JP" sz="2800" dirty="0" smtClean="0"/>
              <a:t>?</a:t>
            </a:r>
            <a:endParaRPr lang="en-US" sz="2500" i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865937" y="2229097"/>
            <a:ext cx="9104812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300" b="1" dirty="0" smtClean="0"/>
              <a:t>Examples: </a:t>
            </a:r>
            <a:endParaRPr lang="en-US" sz="2300" dirty="0" smtClean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C00000"/>
                </a:solidFill>
              </a:rPr>
              <a:t>Subjects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n</a:t>
            </a:r>
            <a:r>
              <a:rPr lang="en-US" dirty="0" err="1" smtClean="0"/>
              <a:t>í</a:t>
            </a:r>
            <a:r>
              <a:rPr lang="en-US" dirty="0" smtClean="0"/>
              <a:t> - you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wǒ</a:t>
            </a:r>
            <a:r>
              <a:rPr lang="en-US" dirty="0" smtClean="0"/>
              <a:t> – me/I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tā</a:t>
            </a:r>
            <a:r>
              <a:rPr lang="en-US" dirty="0" smtClean="0"/>
              <a:t> – he/she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tā</a:t>
            </a:r>
            <a:r>
              <a:rPr lang="en-US" dirty="0" smtClean="0"/>
              <a:t> men - they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wǒ</a:t>
            </a:r>
            <a:r>
              <a:rPr lang="en-US" dirty="0" smtClean="0"/>
              <a:t> men – we/us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zhè</a:t>
            </a:r>
            <a:r>
              <a:rPr lang="en-US" dirty="0" smtClean="0"/>
              <a:t> - this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nà</a:t>
            </a:r>
            <a:r>
              <a:rPr lang="en-US" dirty="0" smtClean="0"/>
              <a:t> – that</a:t>
            </a:r>
          </a:p>
          <a:p>
            <a:pPr lvl="1"/>
            <a:endParaRPr lang="en-US" sz="1600" dirty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002060"/>
                </a:solidFill>
              </a:rPr>
              <a:t>Verbs</a:t>
            </a:r>
            <a:endParaRPr lang="en-US" sz="2300" dirty="0">
              <a:solidFill>
                <a:srgbClr val="00206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go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like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re/at</a:t>
            </a:r>
          </a:p>
        </p:txBody>
      </p:sp>
    </p:spTree>
    <p:extLst>
      <p:ext uri="{BB962C8B-B14F-4D97-AF65-F5344CB8AC3E}">
        <p14:creationId xmlns:p14="http://schemas.microsoft.com/office/powerpoint/2010/main" val="69369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7696"/>
            <a:ext cx="11066175" cy="1558042"/>
          </a:xfrm>
        </p:spPr>
        <p:txBody>
          <a:bodyPr>
            <a:normAutofit fontScale="90000"/>
          </a:bodyPr>
          <a:lstStyle/>
          <a:p>
            <a:pPr marL="457200" lvl="1" indent="0" algn="l">
              <a:buNone/>
            </a:pPr>
            <a:r>
              <a:rPr lang="en-US" sz="3300" b="1" dirty="0" smtClean="0">
                <a:solidFill>
                  <a:schemeClr val="tx1"/>
                </a:solidFill>
              </a:rPr>
              <a:t>Structure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2400" b="1" dirty="0" smtClean="0"/>
              <a:t>	Q: </a:t>
            </a:r>
            <a:r>
              <a:rPr lang="en-US" sz="2400" dirty="0" smtClean="0">
                <a:solidFill>
                  <a:srgbClr val="C00000"/>
                </a:solidFill>
              </a:rPr>
              <a:t>Subj.</a:t>
            </a:r>
            <a:r>
              <a:rPr lang="en-US" sz="2400" dirty="0" smtClean="0"/>
              <a:t> + </a:t>
            </a:r>
            <a:r>
              <a:rPr lang="en-US" sz="2400" dirty="0" smtClean="0">
                <a:solidFill>
                  <a:srgbClr val="002060"/>
                </a:solidFill>
              </a:rPr>
              <a:t>verb</a:t>
            </a:r>
            <a:r>
              <a:rPr lang="en-US" sz="2400" dirty="0" smtClean="0"/>
              <a:t> + </a:t>
            </a:r>
            <a:r>
              <a:rPr lang="en-US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nǎ</a:t>
            </a:r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lǐ</a:t>
            </a:r>
            <a:r>
              <a:rPr lang="en-US" altLang="ja-JP" sz="2400" dirty="0" smtClean="0"/>
              <a:t>?</a:t>
            </a:r>
            <a:r>
              <a:rPr lang="en-US" sz="2400" dirty="0" smtClean="0"/>
              <a:t>		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b="1" dirty="0" smtClean="0"/>
              <a:t>A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C00000"/>
                </a:solidFill>
              </a:rPr>
              <a:t>Subj. </a:t>
            </a:r>
            <a:r>
              <a:rPr lang="en-US" sz="2400" dirty="0" smtClean="0"/>
              <a:t>+ </a:t>
            </a:r>
            <a:r>
              <a:rPr lang="en-US" altLang="ja-JP" sz="2400" dirty="0" smtClean="0">
                <a:solidFill>
                  <a:srgbClr val="002060"/>
                </a:solidFill>
              </a:rPr>
              <a:t>verb </a:t>
            </a:r>
            <a:r>
              <a:rPr lang="en-US" altLang="ja-JP" sz="2400" dirty="0" smtClean="0"/>
              <a:t>+ </a:t>
            </a:r>
            <a:r>
              <a:rPr lang="en-US" altLang="ja-JP" sz="2400" dirty="0" smtClean="0">
                <a:solidFill>
                  <a:srgbClr val="00B050"/>
                </a:solidFill>
              </a:rPr>
              <a:t>noun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2" y="1590136"/>
            <a:ext cx="10340830" cy="499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</a:t>
            </a:r>
            <a:r>
              <a:rPr lang="en-US" sz="2400" dirty="0" smtClean="0"/>
              <a:t>xamples:</a:t>
            </a:r>
          </a:p>
          <a:p>
            <a:r>
              <a:rPr lang="en-US" altLang="ja-JP" sz="2400" b="1" dirty="0" smtClean="0"/>
              <a:t>A: 	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你</a:t>
            </a:r>
            <a:r>
              <a:rPr lang="ja-JP" altLang="en-US" sz="2400" b="1" dirty="0"/>
              <a:t> </a:t>
            </a:r>
            <a:r>
              <a:rPr lang="ja-JP" altLang="en-US" sz="2400" dirty="0" smtClean="0">
                <a:solidFill>
                  <a:srgbClr val="002060"/>
                </a:solidFill>
              </a:rPr>
              <a:t>看</a:t>
            </a:r>
            <a:r>
              <a:rPr lang="ja-JP" altLang="en-US" sz="2400" dirty="0"/>
              <a:t> </a:t>
            </a:r>
            <a:r>
              <a:rPr lang="ja-JP" altLang="en-US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哪里</a:t>
            </a:r>
            <a:r>
              <a:rPr lang="ja-JP" altLang="en-US" sz="2400" b="1" dirty="0" smtClean="0"/>
              <a:t>？</a:t>
            </a:r>
            <a:r>
              <a:rPr lang="en-US" altLang="ja-JP" sz="2400" b="1" dirty="0" smtClean="0"/>
              <a:t>		</a:t>
            </a:r>
            <a:r>
              <a:rPr lang="en-US" sz="2400" b="1" dirty="0" err="1">
                <a:solidFill>
                  <a:srgbClr val="C00000"/>
                </a:solidFill>
              </a:rPr>
              <a:t>Nǐ</a:t>
            </a:r>
            <a:r>
              <a:rPr lang="en-US" sz="2400" b="1" dirty="0"/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kàn</a:t>
            </a:r>
            <a:r>
              <a:rPr lang="en-US" sz="2400" dirty="0"/>
              <a:t> </a:t>
            </a:r>
            <a:r>
              <a:rPr lang="en-US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nǎ</a:t>
            </a:r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lǐ</a:t>
            </a:r>
            <a:r>
              <a:rPr lang="en-US" sz="2400" dirty="0" smtClean="0"/>
              <a:t>?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		Where are you looking?</a:t>
            </a:r>
          </a:p>
          <a:p>
            <a:r>
              <a:rPr lang="en-US" sz="2400" b="1" dirty="0" smtClean="0"/>
              <a:t>B:	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我 </a:t>
            </a:r>
            <a:r>
              <a:rPr lang="ja-JP" altLang="en-US" sz="2400" dirty="0" smtClean="0">
                <a:solidFill>
                  <a:srgbClr val="002060"/>
                </a:solidFill>
              </a:rPr>
              <a:t>看</a:t>
            </a:r>
            <a:r>
              <a:rPr lang="ja-JP" altLang="en-US" sz="2400" dirty="0" smtClean="0"/>
              <a:t> </a:t>
            </a:r>
            <a:r>
              <a:rPr lang="ja-JP" altLang="en-US" sz="2400" dirty="0" smtClean="0">
                <a:solidFill>
                  <a:srgbClr val="00B050"/>
                </a:solidFill>
              </a:rPr>
              <a:t>我的</a:t>
            </a:r>
            <a:r>
              <a:rPr lang="ja-JP" altLang="en-US" sz="2400" dirty="0">
                <a:solidFill>
                  <a:srgbClr val="00B050"/>
                </a:solidFill>
              </a:rPr>
              <a:t>家</a:t>
            </a:r>
            <a:r>
              <a:rPr lang="en-US" altLang="ja-JP" sz="2400" b="1" dirty="0" smtClean="0"/>
              <a:t>.</a:t>
            </a: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C00000"/>
                </a:solidFill>
              </a:rPr>
              <a:t>Wǒ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kàn</a:t>
            </a:r>
            <a:r>
              <a:rPr lang="en-US" sz="2400" dirty="0"/>
              <a:t> </a:t>
            </a:r>
            <a:r>
              <a:rPr lang="en-US" sz="2400" dirty="0" err="1">
                <a:solidFill>
                  <a:srgbClr val="00B050"/>
                </a:solidFill>
              </a:rPr>
              <a:t>w</a:t>
            </a:r>
            <a:r>
              <a:rPr lang="en-US" sz="2400" dirty="0" err="1" smtClean="0">
                <a:solidFill>
                  <a:srgbClr val="00B050"/>
                </a:solidFill>
              </a:rPr>
              <a:t>ǒ</a:t>
            </a:r>
            <a:r>
              <a:rPr lang="en-US" sz="2400" dirty="0" smtClean="0">
                <a:solidFill>
                  <a:srgbClr val="00B050"/>
                </a:solidFill>
              </a:rPr>
              <a:t> de </a:t>
            </a:r>
            <a:r>
              <a:rPr lang="en-US" sz="2400" dirty="0" err="1" smtClean="0">
                <a:solidFill>
                  <a:srgbClr val="00B050"/>
                </a:solidFill>
              </a:rPr>
              <a:t>jiā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I am looking at my home.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A</a:t>
            </a:r>
            <a:r>
              <a:rPr lang="en-US" sz="2400" b="1" dirty="0" smtClean="0"/>
              <a:t>: 	</a:t>
            </a:r>
            <a:r>
              <a:rPr lang="ja-JP" altLang="en-US" sz="2400" dirty="0" smtClean="0">
                <a:solidFill>
                  <a:srgbClr val="C00000"/>
                </a:solidFill>
              </a:rPr>
              <a:t>你</a:t>
            </a:r>
            <a:r>
              <a:rPr lang="ja-JP" altLang="en-US" sz="2400" dirty="0" smtClean="0"/>
              <a:t> </a:t>
            </a:r>
            <a:r>
              <a:rPr lang="ja-JP" altLang="en-US" sz="2400" dirty="0" smtClean="0">
                <a:solidFill>
                  <a:srgbClr val="002060"/>
                </a:solidFill>
              </a:rPr>
              <a:t>要去</a:t>
            </a:r>
            <a:r>
              <a:rPr lang="ja-JP" altLang="en-US" sz="2400" dirty="0"/>
              <a:t> </a:t>
            </a:r>
            <a:r>
              <a:rPr lang="ja-JP" altLang="en-US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哪儿</a:t>
            </a:r>
            <a:r>
              <a:rPr lang="ja-JP" altLang="en-US" sz="2400" dirty="0" smtClean="0"/>
              <a:t>？</a:t>
            </a:r>
            <a:r>
              <a:rPr lang="en-US" altLang="ja-JP" sz="2400" dirty="0" smtClean="0"/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Nǐ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yào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qù</a:t>
            </a:r>
            <a:r>
              <a:rPr lang="en-US" sz="2400" dirty="0"/>
              <a:t> </a:t>
            </a:r>
            <a:r>
              <a:rPr lang="en-US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nǎr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Where do you want to go?</a:t>
            </a:r>
            <a:endParaRPr lang="en-US" sz="2400" dirty="0"/>
          </a:p>
          <a:p>
            <a:r>
              <a:rPr lang="en-US" sz="2400" b="1" dirty="0"/>
              <a:t>B</a:t>
            </a:r>
            <a:r>
              <a:rPr lang="en-US" sz="2400" b="1" dirty="0" smtClean="0"/>
              <a:t>: 	</a:t>
            </a:r>
            <a:r>
              <a:rPr lang="ja-JP" altLang="en-US" sz="2400" dirty="0" smtClean="0">
                <a:solidFill>
                  <a:srgbClr val="C00000"/>
                </a:solidFill>
              </a:rPr>
              <a:t>我</a:t>
            </a:r>
            <a:r>
              <a:rPr lang="ja-JP" altLang="en-US" sz="2400" dirty="0" smtClean="0"/>
              <a:t> </a:t>
            </a:r>
            <a:r>
              <a:rPr lang="ja-JP" altLang="en-US" sz="2400" dirty="0" smtClean="0">
                <a:solidFill>
                  <a:srgbClr val="002060"/>
                </a:solidFill>
              </a:rPr>
              <a:t>要去</a:t>
            </a:r>
            <a:r>
              <a:rPr lang="ja-JP" altLang="en-US" sz="2400" dirty="0"/>
              <a:t> </a:t>
            </a:r>
            <a:r>
              <a:rPr lang="ja-JP" altLang="en-US" sz="2400" b="1" dirty="0" smtClean="0">
                <a:solidFill>
                  <a:srgbClr val="00B050"/>
                </a:solidFill>
              </a:rPr>
              <a:t>厕</a:t>
            </a:r>
            <a:r>
              <a:rPr lang="ja-JP" altLang="en-US" sz="2400" b="1" dirty="0">
                <a:solidFill>
                  <a:srgbClr val="00B050"/>
                </a:solidFill>
              </a:rPr>
              <a:t>所</a:t>
            </a:r>
            <a:r>
              <a:rPr lang="ja-JP" altLang="en-US" sz="2400" dirty="0" smtClean="0"/>
              <a:t>。</a:t>
            </a:r>
            <a:r>
              <a:rPr lang="en-US" altLang="ja-JP" sz="2400" dirty="0" smtClean="0"/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Wǒ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yào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qù</a:t>
            </a:r>
            <a:r>
              <a:rPr lang="en-US" sz="2400" dirty="0"/>
              <a:t> </a:t>
            </a:r>
            <a:r>
              <a:rPr lang="en-US" sz="2400" dirty="0" err="1" smtClean="0">
                <a:solidFill>
                  <a:srgbClr val="00B050"/>
                </a:solidFill>
              </a:rPr>
              <a:t>cè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suŏ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I want to go to the </a:t>
            </a:r>
            <a:r>
              <a:rPr lang="en-US" sz="2400" dirty="0"/>
              <a:t>bathroom.</a:t>
            </a:r>
          </a:p>
          <a:p>
            <a:pPr marL="0" lvl="0" indent="0">
              <a:buNone/>
            </a:pPr>
            <a:endParaRPr lang="en-US" sz="2300" dirty="0" smtClean="0"/>
          </a:p>
          <a:p>
            <a:pPr marL="0" lv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5209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7696"/>
            <a:ext cx="11066175" cy="1558042"/>
          </a:xfrm>
        </p:spPr>
        <p:txBody>
          <a:bodyPr>
            <a:normAutofit fontScale="90000"/>
          </a:bodyPr>
          <a:lstStyle/>
          <a:p>
            <a:pPr marL="457200" lvl="1" indent="0" algn="l">
              <a:buNone/>
            </a:pPr>
            <a:r>
              <a:rPr lang="en-US" sz="3300" b="1" dirty="0" smtClean="0">
                <a:solidFill>
                  <a:schemeClr val="tx1"/>
                </a:solidFill>
              </a:rPr>
              <a:t>Structure</a:t>
            </a:r>
            <a:r>
              <a:rPr lang="en-US" sz="3300" b="1" dirty="0" smtClean="0"/>
              <a:t/>
            </a:r>
            <a:br>
              <a:rPr lang="en-US" sz="3300" b="1" dirty="0" smtClean="0"/>
            </a:br>
            <a:r>
              <a:rPr lang="en-US" sz="3300" b="1" dirty="0" smtClean="0"/>
              <a:t>	</a:t>
            </a:r>
            <a:r>
              <a:rPr lang="en-US" sz="2400" b="1" dirty="0" smtClean="0"/>
              <a:t>Q: </a:t>
            </a:r>
            <a:r>
              <a:rPr lang="en-US" sz="2400" dirty="0">
                <a:solidFill>
                  <a:srgbClr val="C00000"/>
                </a:solidFill>
              </a:rPr>
              <a:t>Subj.</a:t>
            </a:r>
            <a:r>
              <a:rPr lang="en-US" sz="2400" dirty="0"/>
              <a:t> + </a:t>
            </a:r>
            <a:r>
              <a:rPr lang="en-US" sz="2400" dirty="0" smtClean="0">
                <a:solidFill>
                  <a:srgbClr val="002060"/>
                </a:solidFill>
              </a:rPr>
              <a:t>verb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nǎ</a:t>
            </a:r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lǐ</a:t>
            </a:r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2400" dirty="0" smtClean="0"/>
              <a:t>?</a:t>
            </a:r>
            <a:r>
              <a:rPr lang="en-US" sz="2400" dirty="0" smtClean="0"/>
              <a:t>		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b="1" dirty="0" smtClean="0"/>
              <a:t>A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C00000"/>
                </a:solidFill>
              </a:rPr>
              <a:t>Subj. </a:t>
            </a:r>
            <a:r>
              <a:rPr lang="en-US" sz="2400" dirty="0" smtClean="0"/>
              <a:t>+ </a:t>
            </a:r>
            <a:r>
              <a:rPr lang="en-US" altLang="ja-JP" sz="2400" dirty="0" smtClean="0">
                <a:solidFill>
                  <a:srgbClr val="002060"/>
                </a:solidFill>
              </a:rPr>
              <a:t>verb </a:t>
            </a:r>
            <a:r>
              <a:rPr lang="en-US" altLang="ja-JP" sz="2400" dirty="0" smtClean="0"/>
              <a:t>+ </a:t>
            </a:r>
            <a:r>
              <a:rPr lang="en-US" altLang="ja-JP" sz="2400" dirty="0" smtClean="0">
                <a:solidFill>
                  <a:srgbClr val="00B050"/>
                </a:solidFill>
              </a:rPr>
              <a:t>noun</a:t>
            </a:r>
            <a:r>
              <a:rPr lang="en-US" altLang="ja-JP" sz="2400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734" y="1815738"/>
            <a:ext cx="10340830" cy="499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</a:t>
            </a:r>
            <a:r>
              <a:rPr lang="en-US" sz="2400" dirty="0" smtClean="0"/>
              <a:t>xamples:</a:t>
            </a:r>
          </a:p>
          <a:p>
            <a:r>
              <a:rPr lang="en-US" altLang="ja-JP" sz="2400" b="1" dirty="0" smtClean="0"/>
              <a:t>A: 	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这 </a:t>
            </a:r>
            <a:r>
              <a:rPr lang="ja-JP" altLang="en-US" sz="2400" b="1" dirty="0" smtClean="0">
                <a:solidFill>
                  <a:srgbClr val="002060"/>
                </a:solidFill>
              </a:rPr>
              <a:t>是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哪</a:t>
            </a:r>
            <a:r>
              <a:rPr lang="ja-JP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里</a:t>
            </a:r>
            <a:r>
              <a:rPr lang="ja-JP" altLang="en-US" sz="2400" b="1" dirty="0" smtClean="0"/>
              <a:t>？</a:t>
            </a:r>
            <a:r>
              <a:rPr lang="en-US" altLang="ja-JP" sz="2400" b="1" dirty="0" smtClean="0"/>
              <a:t>		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Zhè</a:t>
            </a:r>
            <a:r>
              <a:rPr lang="en-US" sz="2400" b="1" dirty="0" smtClean="0"/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sh</a:t>
            </a:r>
            <a:r>
              <a:rPr lang="en-US" sz="2400" dirty="0" err="1">
                <a:solidFill>
                  <a:srgbClr val="002060"/>
                </a:solidFill>
              </a:rPr>
              <a:t>ì</a:t>
            </a:r>
            <a:r>
              <a:rPr lang="en-US" sz="2400" dirty="0"/>
              <a:t> </a:t>
            </a:r>
            <a:r>
              <a:rPr lang="en-US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nǎ</a:t>
            </a:r>
            <a:r>
              <a:rPr lang="en-US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lǐ</a:t>
            </a:r>
            <a:r>
              <a:rPr lang="en-US" sz="2400" dirty="0" smtClean="0"/>
              <a:t>?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		Where is this?</a:t>
            </a:r>
          </a:p>
          <a:p>
            <a:r>
              <a:rPr lang="en-US" sz="2400" b="1" dirty="0" smtClean="0"/>
              <a:t>B:	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这 </a:t>
            </a:r>
            <a:r>
              <a:rPr lang="ja-JP" altLang="en-US" sz="2400" b="1" dirty="0" smtClean="0">
                <a:solidFill>
                  <a:srgbClr val="002060"/>
                </a:solidFill>
              </a:rPr>
              <a:t>是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rgbClr val="00B050"/>
                </a:solidFill>
              </a:rPr>
              <a:t>图</a:t>
            </a:r>
            <a:r>
              <a:rPr lang="ja-JP" altLang="en-US" sz="2400" b="1" dirty="0">
                <a:solidFill>
                  <a:srgbClr val="00B050"/>
                </a:solidFill>
              </a:rPr>
              <a:t>书馆</a:t>
            </a:r>
            <a:r>
              <a:rPr lang="en-US" altLang="ja-JP" sz="2400" b="1" dirty="0" smtClean="0"/>
              <a:t>.</a:t>
            </a: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C00000"/>
                </a:solidFill>
              </a:rPr>
              <a:t>Zhè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shì</a:t>
            </a:r>
            <a:r>
              <a:rPr lang="en-US" sz="2400" dirty="0"/>
              <a:t> </a:t>
            </a:r>
            <a:r>
              <a:rPr lang="en-US" sz="2400" dirty="0" err="1" smtClean="0">
                <a:solidFill>
                  <a:srgbClr val="00B050"/>
                </a:solidFill>
              </a:rPr>
              <a:t>tú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shū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guǎn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This is the library.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A:</a:t>
            </a:r>
            <a:r>
              <a:rPr lang="en-US" sz="2400" dirty="0"/>
              <a:t> </a:t>
            </a:r>
            <a:r>
              <a:rPr lang="en-US" sz="2400" dirty="0" smtClean="0"/>
              <a:t>	</a:t>
            </a:r>
            <a:r>
              <a:rPr lang="ja-JP" altLang="en-US" sz="2400" dirty="0" smtClean="0"/>
              <a:t>你好</a:t>
            </a:r>
            <a:r>
              <a:rPr lang="en-US" altLang="ja-JP" sz="2400" dirty="0" smtClean="0"/>
              <a:t>,  </a:t>
            </a:r>
            <a:r>
              <a:rPr lang="ja-JP" altLang="en-US" sz="2400" dirty="0" smtClean="0">
                <a:solidFill>
                  <a:srgbClr val="C00000"/>
                </a:solidFill>
              </a:rPr>
              <a:t>你</a:t>
            </a:r>
            <a:r>
              <a:rPr lang="ja-JP" altLang="en-US" sz="2400" dirty="0" smtClean="0"/>
              <a:t> </a:t>
            </a:r>
            <a:r>
              <a:rPr lang="ja-JP" altLang="en-US" sz="2400" dirty="0" smtClean="0">
                <a:solidFill>
                  <a:srgbClr val="002060"/>
                </a:solidFill>
              </a:rPr>
              <a:t>要去</a:t>
            </a:r>
            <a:r>
              <a:rPr lang="ja-JP" altLang="en-US" sz="2400" dirty="0"/>
              <a:t> </a:t>
            </a:r>
            <a:r>
              <a:rPr lang="ja-JP" altLang="en-US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哪儿</a:t>
            </a:r>
            <a:r>
              <a:rPr lang="ja-JP" altLang="en-US" sz="2400" dirty="0" smtClean="0"/>
              <a:t>？</a:t>
            </a:r>
            <a:r>
              <a:rPr lang="en-US" altLang="ja-JP" sz="2400" dirty="0" smtClean="0"/>
              <a:t>	</a:t>
            </a:r>
            <a:r>
              <a:rPr lang="en-US" sz="2400" dirty="0" err="1" smtClean="0"/>
              <a:t>Nǐ</a:t>
            </a:r>
            <a:r>
              <a:rPr lang="en-US" sz="2400" dirty="0" smtClean="0"/>
              <a:t> </a:t>
            </a:r>
            <a:r>
              <a:rPr lang="en-US" sz="2400" dirty="0" err="1" smtClean="0"/>
              <a:t>hǎo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C00000"/>
                </a:solidFill>
              </a:rPr>
              <a:t>nǐ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yào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qù</a:t>
            </a:r>
            <a:r>
              <a:rPr lang="en-US" sz="2400" dirty="0"/>
              <a:t> </a:t>
            </a:r>
            <a:r>
              <a:rPr lang="en-US" sz="2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nǎr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Hello</a:t>
            </a:r>
            <a:r>
              <a:rPr lang="en-US" sz="2400" dirty="0"/>
              <a:t>, where do you want to go?</a:t>
            </a:r>
          </a:p>
          <a:p>
            <a:r>
              <a:rPr lang="en-US" sz="2400" b="1" dirty="0"/>
              <a:t>B</a:t>
            </a:r>
            <a:r>
              <a:rPr lang="en-US" sz="2400" b="1" dirty="0" smtClean="0"/>
              <a:t>: 	</a:t>
            </a:r>
            <a:r>
              <a:rPr lang="ja-JP" altLang="en-US" sz="2400" dirty="0">
                <a:solidFill>
                  <a:srgbClr val="C00000"/>
                </a:solidFill>
              </a:rPr>
              <a:t>我</a:t>
            </a:r>
            <a:r>
              <a:rPr lang="ja-JP" altLang="en-US" sz="2400" dirty="0"/>
              <a:t> </a:t>
            </a:r>
            <a:r>
              <a:rPr lang="ja-JP" altLang="en-US" sz="2400" dirty="0">
                <a:solidFill>
                  <a:srgbClr val="002060"/>
                </a:solidFill>
              </a:rPr>
              <a:t>要</a:t>
            </a:r>
            <a:r>
              <a:rPr lang="ja-JP" altLang="en-US" sz="2400" dirty="0" smtClean="0">
                <a:solidFill>
                  <a:srgbClr val="002060"/>
                </a:solidFill>
              </a:rPr>
              <a:t>去吃</a:t>
            </a:r>
            <a:r>
              <a:rPr lang="ja-JP" altLang="en-US" sz="2400" dirty="0" smtClean="0">
                <a:solidFill>
                  <a:srgbClr val="00B050"/>
                </a:solidFill>
              </a:rPr>
              <a:t> 晚餐</a:t>
            </a:r>
            <a:r>
              <a:rPr lang="ja-JP" altLang="en-US" sz="2400" dirty="0" smtClean="0"/>
              <a:t>。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Wǒ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yào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qù</a:t>
            </a:r>
            <a:r>
              <a:rPr lang="en-US" sz="2400" dirty="0" smtClean="0"/>
              <a:t> </a:t>
            </a:r>
            <a:r>
              <a:rPr lang="en-US" sz="2400" dirty="0" err="1" smtClean="0">
                <a:solidFill>
                  <a:srgbClr val="002060"/>
                </a:solidFill>
              </a:rPr>
              <a:t>chī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wǎn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cān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I want to go eat dinner.</a:t>
            </a:r>
            <a:endParaRPr lang="en-US" sz="2400" dirty="0"/>
          </a:p>
          <a:p>
            <a:pPr marL="0" lvl="0" indent="0">
              <a:buNone/>
            </a:pPr>
            <a:endParaRPr lang="en-US" sz="2300" dirty="0" smtClean="0"/>
          </a:p>
          <a:p>
            <a:pPr marL="0" lv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9730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Vocabulary word: “</a:t>
            </a:r>
            <a:r>
              <a:rPr lang="en-US" dirty="0" err="1" smtClean="0">
                <a:solidFill>
                  <a:schemeClr val="accent6"/>
                </a:solidFill>
              </a:rPr>
              <a:t>Zài</a:t>
            </a:r>
            <a:r>
              <a:rPr lang="en-US" dirty="0" smtClean="0">
                <a:solidFill>
                  <a:schemeClr val="accent6"/>
                </a:solidFill>
              </a:rPr>
              <a:t> (</a:t>
            </a:r>
            <a:r>
              <a:rPr lang="ja-JP" altLang="en-US" dirty="0" smtClean="0">
                <a:solidFill>
                  <a:schemeClr val="accent6"/>
                </a:solidFill>
              </a:rPr>
              <a:t>在</a:t>
            </a:r>
            <a:r>
              <a:rPr lang="en-US" altLang="ja-JP" dirty="0" smtClean="0">
                <a:solidFill>
                  <a:schemeClr val="accent6"/>
                </a:solidFill>
              </a:rPr>
              <a:t>)</a:t>
            </a:r>
            <a:r>
              <a:rPr lang="en-US" dirty="0" smtClean="0"/>
              <a:t>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54481"/>
            <a:ext cx="10519144" cy="491282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>
                <a:solidFill>
                  <a:schemeClr val="accent6"/>
                </a:solidFill>
              </a:rPr>
              <a:t>z</a:t>
            </a:r>
            <a:r>
              <a:rPr lang="en-US" b="1" dirty="0" err="1" smtClean="0">
                <a:solidFill>
                  <a:schemeClr val="accent6"/>
                </a:solidFill>
              </a:rPr>
              <a:t>ài</a:t>
            </a:r>
            <a:r>
              <a:rPr lang="en-US" b="1" dirty="0" smtClean="0">
                <a:solidFill>
                  <a:schemeClr val="accent6"/>
                </a:solidFill>
              </a:rPr>
              <a:t> (</a:t>
            </a:r>
            <a:r>
              <a:rPr lang="ja-JP" altLang="en-US" b="1" dirty="0" smtClean="0">
                <a:solidFill>
                  <a:schemeClr val="accent6"/>
                </a:solidFill>
              </a:rPr>
              <a:t>在</a:t>
            </a:r>
            <a:r>
              <a:rPr lang="en-US" altLang="ja-JP" b="1" dirty="0" smtClean="0">
                <a:solidFill>
                  <a:schemeClr val="accent6"/>
                </a:solidFill>
              </a:rPr>
              <a:t>) </a:t>
            </a:r>
            <a:r>
              <a:rPr lang="en-US" b="1" dirty="0" smtClean="0"/>
              <a:t>= in/at/on</a:t>
            </a:r>
          </a:p>
          <a:p>
            <a:r>
              <a:rPr lang="en-US" dirty="0" smtClean="0"/>
              <a:t>When you add “</a:t>
            </a:r>
            <a:r>
              <a:rPr lang="en-US" b="1" dirty="0" err="1" smtClean="0">
                <a:solidFill>
                  <a:schemeClr val="accent6"/>
                </a:solidFill>
              </a:rPr>
              <a:t>zài</a:t>
            </a:r>
            <a:r>
              <a:rPr lang="en-US" b="1" dirty="0" smtClean="0"/>
              <a:t> </a:t>
            </a:r>
            <a:r>
              <a:rPr lang="en-US" b="1" dirty="0"/>
              <a:t>+ </a:t>
            </a:r>
            <a:r>
              <a:rPr lang="en-US" b="1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nǎ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lǐ</a:t>
            </a:r>
            <a:r>
              <a:rPr lang="en-US" b="1" dirty="0" smtClean="0"/>
              <a:t>” </a:t>
            </a:r>
            <a:r>
              <a:rPr lang="en-US" dirty="0" smtClean="0"/>
              <a:t>– means </a:t>
            </a:r>
            <a:r>
              <a:rPr lang="en-US" b="1" dirty="0" smtClean="0"/>
              <a:t>where is (subj.) located?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Q: </a:t>
            </a:r>
            <a:r>
              <a:rPr lang="en-US" dirty="0" err="1">
                <a:solidFill>
                  <a:schemeClr val="accent5"/>
                </a:solidFill>
              </a:rPr>
              <a:t>Nǐ</a:t>
            </a:r>
            <a:r>
              <a:rPr lang="en-US" dirty="0"/>
              <a:t> </a:t>
            </a:r>
            <a:r>
              <a:rPr lang="en-US" dirty="0" err="1">
                <a:solidFill>
                  <a:schemeClr val="accent6"/>
                </a:solidFill>
              </a:rPr>
              <a:t>zài</a:t>
            </a:r>
            <a:r>
              <a:rPr lang="en-US" dirty="0"/>
              <a:t> </a:t>
            </a:r>
            <a:r>
              <a:rPr lang="en-US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nǎlǐ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(In English, we say “where are you?”, but in Chinese, that doesn’t make sense because you cannot “be” a location.)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err="1"/>
              <a:t>Wǒ</a:t>
            </a:r>
            <a:r>
              <a:rPr lang="en-US" dirty="0"/>
              <a:t> </a:t>
            </a:r>
            <a:r>
              <a:rPr lang="en-US" dirty="0" err="1"/>
              <a:t>zài</a:t>
            </a:r>
            <a:r>
              <a:rPr lang="en-US" dirty="0"/>
              <a:t> </a:t>
            </a:r>
            <a:r>
              <a:rPr lang="en-US" dirty="0" err="1"/>
              <a:t>xuéxiào</a:t>
            </a:r>
            <a:r>
              <a:rPr lang="en-US" dirty="0"/>
              <a:t>. 		</a:t>
            </a:r>
            <a:r>
              <a:rPr lang="en-US" dirty="0" smtClean="0"/>
              <a:t>	</a:t>
            </a:r>
            <a:r>
              <a:rPr lang="en-US" i="1" dirty="0" smtClean="0"/>
              <a:t>I’m </a:t>
            </a:r>
            <a:r>
              <a:rPr lang="en-US" i="1" dirty="0"/>
              <a:t>at school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err="1" smtClean="0"/>
              <a:t>Wǒ</a:t>
            </a:r>
            <a:r>
              <a:rPr lang="en-US" dirty="0" smtClean="0"/>
              <a:t> </a:t>
            </a:r>
            <a:r>
              <a:rPr lang="en-US" dirty="0" err="1"/>
              <a:t>zài</a:t>
            </a:r>
            <a:r>
              <a:rPr lang="en-US" dirty="0"/>
              <a:t> </a:t>
            </a:r>
            <a:r>
              <a:rPr lang="en-US" dirty="0" err="1" smtClean="0"/>
              <a:t>fēi</a:t>
            </a:r>
            <a:r>
              <a:rPr lang="en-US" dirty="0" smtClean="0"/>
              <a:t> </a:t>
            </a:r>
            <a:r>
              <a:rPr lang="en-US" dirty="0" err="1" smtClean="0"/>
              <a:t>jī</a:t>
            </a:r>
            <a:r>
              <a:rPr lang="en-US" dirty="0" smtClean="0"/>
              <a:t>.			</a:t>
            </a:r>
            <a:r>
              <a:rPr lang="en-US" i="1" dirty="0" smtClean="0"/>
              <a:t>I’m </a:t>
            </a:r>
            <a:r>
              <a:rPr lang="en-US" i="1" dirty="0"/>
              <a:t>o</a:t>
            </a:r>
            <a:r>
              <a:rPr lang="en-US" i="1" dirty="0" smtClean="0"/>
              <a:t>n an airplane.</a:t>
            </a:r>
            <a:endParaRPr lang="en-US" dirty="0" smtClean="0"/>
          </a:p>
          <a:p>
            <a:r>
              <a:rPr lang="en-US" dirty="0" err="1" smtClean="0"/>
              <a:t>Wǒ</a:t>
            </a:r>
            <a:r>
              <a:rPr lang="en-US" dirty="0" smtClean="0"/>
              <a:t> </a:t>
            </a:r>
            <a:r>
              <a:rPr lang="en-US" dirty="0" err="1"/>
              <a:t>zài</a:t>
            </a:r>
            <a:r>
              <a:rPr lang="en-US" dirty="0"/>
              <a:t> </a:t>
            </a:r>
            <a:r>
              <a:rPr lang="en-US" dirty="0" err="1" smtClean="0"/>
              <a:t>Fà</a:t>
            </a:r>
            <a:r>
              <a:rPr lang="en-US" dirty="0" smtClean="0"/>
              <a:t> </a:t>
            </a:r>
            <a:r>
              <a:rPr lang="en-US" dirty="0" err="1" smtClean="0"/>
              <a:t>guó</a:t>
            </a:r>
            <a:r>
              <a:rPr lang="en-US" dirty="0" smtClean="0"/>
              <a:t>.			</a:t>
            </a:r>
            <a:r>
              <a:rPr lang="en-US" i="1" dirty="0" smtClean="0"/>
              <a:t>I’m in France.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Additional Information</a:t>
            </a:r>
          </a:p>
          <a:p>
            <a:r>
              <a:rPr lang="en-US" dirty="0" err="1" smtClean="0"/>
              <a:t>Wǒ</a:t>
            </a:r>
            <a:r>
              <a:rPr lang="en-US" dirty="0" smtClean="0"/>
              <a:t> </a:t>
            </a:r>
            <a:r>
              <a:rPr lang="en-US" dirty="0" err="1"/>
              <a:t>zài</a:t>
            </a:r>
            <a:r>
              <a:rPr lang="en-US" dirty="0"/>
              <a:t> </a:t>
            </a:r>
            <a:r>
              <a:rPr lang="en-US" dirty="0" err="1"/>
              <a:t>wǒ</a:t>
            </a:r>
            <a:r>
              <a:rPr lang="en-US" dirty="0"/>
              <a:t> de </a:t>
            </a:r>
            <a:r>
              <a:rPr lang="en-US" dirty="0" err="1"/>
              <a:t>wòshì</a:t>
            </a:r>
            <a:r>
              <a:rPr lang="en-US" dirty="0"/>
              <a:t> </a:t>
            </a:r>
            <a:r>
              <a:rPr lang="en-US" dirty="0" smtClean="0"/>
              <a:t>(room) </a:t>
            </a:r>
            <a:r>
              <a:rPr lang="en-US" b="1" dirty="0" err="1" smtClean="0"/>
              <a:t>lǐ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ǐ</a:t>
            </a:r>
            <a:r>
              <a:rPr lang="en-US" dirty="0" smtClean="0"/>
              <a:t> = in </a:t>
            </a:r>
            <a:r>
              <a:rPr lang="en-US" dirty="0"/>
              <a:t>(Therefore, the sentence is more clear that </a:t>
            </a:r>
            <a:r>
              <a:rPr lang="en-US" dirty="0" smtClean="0"/>
              <a:t>I am “in” my room.)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err="1"/>
              <a:t>Wǒ</a:t>
            </a:r>
            <a:r>
              <a:rPr lang="en-US" dirty="0"/>
              <a:t> </a:t>
            </a:r>
            <a:r>
              <a:rPr lang="en-US" dirty="0" err="1"/>
              <a:t>zài</a:t>
            </a:r>
            <a:r>
              <a:rPr lang="en-US" dirty="0"/>
              <a:t> </a:t>
            </a:r>
            <a:r>
              <a:rPr lang="en-US" dirty="0" err="1"/>
              <a:t>dìtiě</a:t>
            </a:r>
            <a:r>
              <a:rPr lang="en-US" dirty="0"/>
              <a:t> (subway) </a:t>
            </a:r>
            <a:r>
              <a:rPr lang="en-US" b="1" dirty="0" err="1" smtClean="0"/>
              <a:t>shàng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/>
              <a:t>= on/top (Therefore, the sentence is more clear that he is “on” the subway.)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5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Using “</a:t>
            </a:r>
            <a:r>
              <a:rPr lang="en-US" dirty="0" err="1" smtClean="0"/>
              <a:t>Zài</a:t>
            </a:r>
            <a:r>
              <a:rPr lang="en-US" dirty="0" smtClean="0"/>
              <a:t> (</a:t>
            </a:r>
            <a:r>
              <a:rPr lang="ja-JP" altLang="en-US" dirty="0" smtClean="0"/>
              <a:t>在</a:t>
            </a:r>
            <a:r>
              <a:rPr lang="en-US" altLang="ja-JP" dirty="0" smtClean="0"/>
              <a:t>)</a:t>
            </a:r>
            <a:r>
              <a:rPr lang="en-US" dirty="0" smtClean="0"/>
              <a:t>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21971"/>
            <a:ext cx="10178322" cy="5536276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000" dirty="0" smtClean="0"/>
              <a:t>“Where” Question Sentence Structure 1:</a:t>
            </a:r>
          </a:p>
          <a:p>
            <a:pPr lvl="2"/>
            <a:r>
              <a:rPr lang="en-US" sz="2100" b="1" dirty="0" smtClean="0">
                <a:solidFill>
                  <a:schemeClr val="accent5"/>
                </a:solidFill>
              </a:rPr>
              <a:t>Subject</a:t>
            </a:r>
            <a:r>
              <a:rPr lang="en-US" sz="2100" b="1" dirty="0" smtClean="0"/>
              <a:t> </a:t>
            </a:r>
            <a:r>
              <a:rPr lang="en-US" sz="2100" b="1" dirty="0"/>
              <a:t>+ </a:t>
            </a:r>
            <a:r>
              <a:rPr lang="en-US" sz="2100" b="1" dirty="0">
                <a:solidFill>
                  <a:srgbClr val="002060"/>
                </a:solidFill>
              </a:rPr>
              <a:t>verb</a:t>
            </a:r>
            <a:r>
              <a:rPr lang="en-US" sz="2100" b="1" dirty="0"/>
              <a:t> + </a:t>
            </a:r>
            <a:r>
              <a:rPr lang="en-US" sz="2100" b="1" dirty="0" err="1">
                <a:solidFill>
                  <a:schemeClr val="accent1"/>
                </a:solidFill>
              </a:rPr>
              <a:t>nǎlǐ</a:t>
            </a:r>
            <a:r>
              <a:rPr lang="en-US" altLang="ja-JP" sz="2100" b="1" dirty="0"/>
              <a:t>?</a:t>
            </a:r>
            <a:r>
              <a:rPr lang="en-US" sz="2100" b="1" dirty="0"/>
              <a:t> </a:t>
            </a:r>
            <a:endParaRPr lang="en-US" sz="2100" b="1" dirty="0" smtClean="0"/>
          </a:p>
          <a:p>
            <a:pPr lvl="2"/>
            <a:endParaRPr lang="en-US" sz="2100" b="1" dirty="0" smtClean="0"/>
          </a:p>
          <a:p>
            <a:pPr lvl="1"/>
            <a:r>
              <a:rPr lang="en-US" sz="2000" dirty="0" smtClean="0"/>
              <a:t>“Where” Question Sentence Structure 2:</a:t>
            </a:r>
          </a:p>
          <a:p>
            <a:pPr lvl="2"/>
            <a:r>
              <a:rPr lang="en-US" sz="2000" b="1" dirty="0">
                <a:solidFill>
                  <a:schemeClr val="accent5"/>
                </a:solidFill>
              </a:rPr>
              <a:t>Subject</a:t>
            </a:r>
            <a:r>
              <a:rPr lang="en-US" sz="2000" b="1" dirty="0"/>
              <a:t> </a:t>
            </a:r>
            <a:r>
              <a:rPr lang="en-US" sz="2000" b="1" dirty="0" smtClean="0"/>
              <a:t>+ </a:t>
            </a:r>
            <a:r>
              <a:rPr lang="en-US" sz="2000" b="1" dirty="0" smtClean="0">
                <a:solidFill>
                  <a:srgbClr val="002060"/>
                </a:solidFill>
              </a:rPr>
              <a:t>(fluff verb</a:t>
            </a:r>
            <a:r>
              <a:rPr lang="en-US" sz="2000" b="1" dirty="0" smtClean="0">
                <a:solidFill>
                  <a:srgbClr val="002060"/>
                </a:solidFill>
              </a:rPr>
              <a:t>)</a:t>
            </a:r>
            <a:r>
              <a:rPr lang="en-US" sz="2000" b="1" dirty="0" smtClean="0"/>
              <a:t> + </a:t>
            </a:r>
            <a:r>
              <a:rPr lang="en-US" sz="2000" b="1" dirty="0" err="1">
                <a:solidFill>
                  <a:schemeClr val="accent6"/>
                </a:solidFill>
              </a:rPr>
              <a:t>zài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nǎlǐ</a:t>
            </a:r>
            <a:r>
              <a:rPr lang="en-US" sz="2000" b="1" dirty="0" smtClean="0"/>
              <a:t> + </a:t>
            </a:r>
            <a:r>
              <a:rPr lang="en-US" sz="2000" b="1" dirty="0" smtClean="0">
                <a:solidFill>
                  <a:schemeClr val="accent4"/>
                </a:solidFill>
              </a:rPr>
              <a:t>predicate</a:t>
            </a:r>
            <a:r>
              <a:rPr lang="en-US" sz="2000" b="1" dirty="0" smtClean="0"/>
              <a:t>?</a:t>
            </a:r>
            <a:endParaRPr lang="en-US" sz="2000" b="1" dirty="0"/>
          </a:p>
          <a:p>
            <a:pPr lvl="1"/>
            <a:r>
              <a:rPr lang="en-US" sz="2000" dirty="0" smtClean="0"/>
              <a:t>To Answer:</a:t>
            </a:r>
            <a:endParaRPr lang="en-US" sz="2000" dirty="0"/>
          </a:p>
          <a:p>
            <a:pPr lvl="2"/>
            <a:r>
              <a:rPr lang="fr-FR" sz="2000" b="1" dirty="0" err="1" smtClean="0">
                <a:solidFill>
                  <a:schemeClr val="accent5"/>
                </a:solidFill>
              </a:rPr>
              <a:t>Subject</a:t>
            </a:r>
            <a:r>
              <a:rPr lang="fr-FR" sz="2000" b="1" dirty="0" smtClean="0"/>
              <a:t> + </a:t>
            </a:r>
            <a:r>
              <a:rPr lang="fr-FR" sz="2000" b="1" dirty="0" smtClean="0">
                <a:solidFill>
                  <a:srgbClr val="002060"/>
                </a:solidFill>
              </a:rPr>
              <a:t>(</a:t>
            </a:r>
            <a:r>
              <a:rPr lang="fr-FR" sz="2000" b="1" dirty="0" err="1" smtClean="0">
                <a:solidFill>
                  <a:srgbClr val="002060"/>
                </a:solidFill>
              </a:rPr>
              <a:t>fluff</a:t>
            </a:r>
            <a:r>
              <a:rPr lang="fr-FR" sz="2000" b="1" dirty="0" smtClean="0">
                <a:solidFill>
                  <a:srgbClr val="002060"/>
                </a:solidFill>
              </a:rPr>
              <a:t> </a:t>
            </a:r>
            <a:r>
              <a:rPr lang="fr-FR" sz="2000" b="1" dirty="0" err="1" smtClean="0">
                <a:solidFill>
                  <a:srgbClr val="002060"/>
                </a:solidFill>
              </a:rPr>
              <a:t>verb</a:t>
            </a:r>
            <a:r>
              <a:rPr lang="fr-FR" sz="2000" b="1" dirty="0" smtClean="0">
                <a:solidFill>
                  <a:srgbClr val="002060"/>
                </a:solidFill>
              </a:rPr>
              <a:t>) </a:t>
            </a:r>
            <a:r>
              <a:rPr lang="fr-FR" sz="2000" b="1" dirty="0" smtClean="0"/>
              <a:t>+ </a:t>
            </a:r>
            <a:r>
              <a:rPr lang="en-US" sz="2000" b="1" dirty="0" err="1">
                <a:solidFill>
                  <a:schemeClr val="accent6"/>
                </a:solidFill>
              </a:rPr>
              <a:t>zài</a:t>
            </a:r>
            <a:r>
              <a:rPr lang="fr-FR" sz="2000" b="1" dirty="0" smtClean="0"/>
              <a:t> </a:t>
            </a:r>
            <a:r>
              <a:rPr lang="fr-FR" sz="2000" b="1" dirty="0"/>
              <a:t>+ </a:t>
            </a:r>
            <a:r>
              <a:rPr lang="fr-FR" sz="2000" b="1" dirty="0" smtClean="0">
                <a:solidFill>
                  <a:schemeClr val="accent1"/>
                </a:solidFill>
              </a:rPr>
              <a:t>place</a:t>
            </a:r>
            <a:r>
              <a:rPr lang="fr-FR" sz="2000" b="1" dirty="0" smtClean="0"/>
              <a:t> </a:t>
            </a:r>
            <a:r>
              <a:rPr lang="fr-FR" sz="2000" b="1" dirty="0"/>
              <a:t>+ </a:t>
            </a:r>
            <a:r>
              <a:rPr lang="fr-FR" sz="2000" b="1" dirty="0" err="1">
                <a:solidFill>
                  <a:schemeClr val="accent4"/>
                </a:solidFill>
              </a:rPr>
              <a:t>p</a:t>
            </a:r>
            <a:r>
              <a:rPr lang="fr-FR" sz="2000" b="1" dirty="0" err="1" smtClean="0">
                <a:solidFill>
                  <a:schemeClr val="accent4"/>
                </a:solidFill>
              </a:rPr>
              <a:t>redicate</a:t>
            </a:r>
            <a:endParaRPr lang="fr-FR" sz="2000" b="1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>
                <a:solidFill>
                  <a:schemeClr val="accent5"/>
                </a:solidFill>
              </a:rPr>
              <a:t>Nǐ</a:t>
            </a:r>
            <a:r>
              <a:rPr lang="en-US" sz="1800" dirty="0" smtClean="0"/>
              <a:t> </a:t>
            </a:r>
            <a:r>
              <a:rPr lang="en-US" sz="1800" dirty="0" err="1">
                <a:solidFill>
                  <a:schemeClr val="accent6"/>
                </a:solidFill>
              </a:rPr>
              <a:t>zài</a:t>
            </a:r>
            <a:r>
              <a:rPr lang="en-US" sz="1800" dirty="0"/>
              <a:t> </a:t>
            </a:r>
            <a:r>
              <a:rPr lang="en-US" sz="1800" dirty="0" err="1">
                <a:solidFill>
                  <a:schemeClr val="accent1"/>
                </a:solidFill>
              </a:rPr>
              <a:t>nǎlǐ</a:t>
            </a:r>
            <a:r>
              <a:rPr lang="en-US" sz="1800" dirty="0"/>
              <a:t> </a:t>
            </a:r>
            <a:r>
              <a:rPr lang="en-US" sz="1800" dirty="0" err="1" smtClean="0">
                <a:solidFill>
                  <a:schemeClr val="accent4"/>
                </a:solidFill>
              </a:rPr>
              <a:t>qù</a:t>
            </a:r>
            <a:r>
              <a:rPr lang="en-US" sz="1800" dirty="0" smtClean="0">
                <a:solidFill>
                  <a:schemeClr val="accent4"/>
                </a:solidFill>
              </a:rPr>
              <a:t> </a:t>
            </a:r>
            <a:r>
              <a:rPr lang="en-US" sz="1800" dirty="0" err="1" smtClean="0">
                <a:solidFill>
                  <a:schemeClr val="accent4"/>
                </a:solidFill>
              </a:rPr>
              <a:t>dàxué</a:t>
            </a:r>
            <a:r>
              <a:rPr lang="en-US" sz="1800" dirty="0" smtClean="0">
                <a:solidFill>
                  <a:schemeClr val="accent4"/>
                </a:solidFill>
              </a:rPr>
              <a:t> (university)</a:t>
            </a:r>
            <a:r>
              <a:rPr lang="en-US" sz="1800" dirty="0" smtClean="0"/>
              <a:t>?</a:t>
            </a:r>
          </a:p>
          <a:p>
            <a:pPr marL="457200" lvl="1" indent="0">
              <a:buNone/>
            </a:pPr>
            <a:r>
              <a:rPr lang="en-US" sz="1600" dirty="0" err="1" smtClean="0">
                <a:solidFill>
                  <a:schemeClr val="accent5"/>
                </a:solidFill>
              </a:rPr>
              <a:t>Wǒ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chemeClr val="accent6"/>
                </a:solidFill>
              </a:rPr>
              <a:t>zài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Georgia State </a:t>
            </a:r>
            <a:r>
              <a:rPr lang="en-US" sz="1600" dirty="0" err="1" smtClean="0">
                <a:solidFill>
                  <a:schemeClr val="accent4"/>
                </a:solidFill>
              </a:rPr>
              <a:t>qù</a:t>
            </a:r>
            <a:r>
              <a:rPr lang="en-US" sz="1600" dirty="0" smtClean="0">
                <a:solidFill>
                  <a:schemeClr val="accent4"/>
                </a:solidFill>
              </a:rPr>
              <a:t> </a:t>
            </a:r>
            <a:r>
              <a:rPr lang="en-US" sz="1600" dirty="0" err="1" smtClean="0">
                <a:solidFill>
                  <a:schemeClr val="accent4"/>
                </a:solidFill>
              </a:rPr>
              <a:t>dàxué</a:t>
            </a:r>
            <a:r>
              <a:rPr lang="en-US" sz="1600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>
                <a:solidFill>
                  <a:schemeClr val="accent5"/>
                </a:solidFill>
              </a:rPr>
              <a:t>Māmā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chemeClr val="accent6"/>
                </a:solidFill>
              </a:rPr>
              <a:t>zài</a:t>
            </a:r>
            <a:r>
              <a:rPr lang="en-US" sz="1800" dirty="0" smtClean="0"/>
              <a:t> </a:t>
            </a:r>
            <a:r>
              <a:rPr lang="en-US" sz="1800" dirty="0" err="1">
                <a:solidFill>
                  <a:schemeClr val="accent1"/>
                </a:solidFill>
              </a:rPr>
              <a:t>nǎlǐ</a:t>
            </a:r>
            <a:r>
              <a:rPr lang="en-US" sz="1800" dirty="0"/>
              <a:t> </a:t>
            </a:r>
            <a:r>
              <a:rPr lang="en-US" sz="1800" dirty="0" err="1">
                <a:solidFill>
                  <a:schemeClr val="accent4"/>
                </a:solidFill>
              </a:rPr>
              <a:t>mǎi</a:t>
            </a:r>
            <a:r>
              <a:rPr lang="en-US" sz="1800" dirty="0">
                <a:solidFill>
                  <a:schemeClr val="accent4"/>
                </a:solidFill>
              </a:rPr>
              <a:t> </a:t>
            </a:r>
            <a:r>
              <a:rPr lang="en-US" sz="1800" dirty="0" err="1" smtClean="0">
                <a:solidFill>
                  <a:schemeClr val="accent4"/>
                </a:solidFill>
              </a:rPr>
              <a:t>cài</a:t>
            </a:r>
            <a:r>
              <a:rPr lang="en-US" sz="1800" dirty="0" smtClean="0">
                <a:solidFill>
                  <a:schemeClr val="accent4"/>
                </a:solidFill>
              </a:rPr>
              <a:t> </a:t>
            </a:r>
            <a:r>
              <a:rPr lang="en-US" sz="1800" dirty="0" smtClean="0"/>
              <a:t>(buy groceries)?</a:t>
            </a:r>
            <a:endParaRPr lang="en-US" sz="1800" dirty="0"/>
          </a:p>
          <a:p>
            <a:pPr marL="457200" lvl="1" indent="0">
              <a:buNone/>
            </a:pPr>
            <a:r>
              <a:rPr lang="en-US" sz="1600" dirty="0" err="1">
                <a:solidFill>
                  <a:schemeClr val="accent5"/>
                </a:solidFill>
              </a:rPr>
              <a:t>Māmā</a:t>
            </a:r>
            <a:r>
              <a:rPr lang="en-US" sz="1600" dirty="0"/>
              <a:t> </a:t>
            </a:r>
            <a:r>
              <a:rPr lang="en-US" sz="1600" dirty="0" err="1">
                <a:solidFill>
                  <a:schemeClr val="accent6"/>
                </a:solidFill>
              </a:rPr>
              <a:t>zài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Kroger</a:t>
            </a:r>
            <a:r>
              <a:rPr lang="en-US" sz="1600" dirty="0" smtClean="0"/>
              <a:t> </a:t>
            </a:r>
            <a:r>
              <a:rPr lang="en-US" sz="1600" dirty="0" err="1">
                <a:solidFill>
                  <a:schemeClr val="accent4"/>
                </a:solidFill>
              </a:rPr>
              <a:t>mǎi</a:t>
            </a:r>
            <a:r>
              <a:rPr lang="en-US" sz="1600" dirty="0">
                <a:solidFill>
                  <a:schemeClr val="accent4"/>
                </a:solidFill>
              </a:rPr>
              <a:t> </a:t>
            </a:r>
            <a:r>
              <a:rPr lang="en-US" sz="1600" dirty="0" err="1" smtClean="0">
                <a:solidFill>
                  <a:schemeClr val="accent4"/>
                </a:solidFill>
              </a:rPr>
              <a:t>cài</a:t>
            </a:r>
            <a:r>
              <a:rPr lang="en-US" sz="1600" dirty="0" smtClean="0"/>
              <a:t>.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>
                <a:solidFill>
                  <a:schemeClr val="accent5"/>
                </a:solidFill>
              </a:rPr>
              <a:t>Dìdì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002060"/>
                </a:solidFill>
              </a:rPr>
              <a:t>yào</a:t>
            </a:r>
            <a:r>
              <a:rPr lang="en-US" sz="1800" dirty="0"/>
              <a:t> </a:t>
            </a:r>
            <a:r>
              <a:rPr lang="en-US" sz="1800" dirty="0" err="1">
                <a:solidFill>
                  <a:schemeClr val="accent6"/>
                </a:solidFill>
              </a:rPr>
              <a:t>zài</a:t>
            </a:r>
            <a:r>
              <a:rPr lang="en-US" sz="1800" dirty="0"/>
              <a:t> </a:t>
            </a:r>
            <a:r>
              <a:rPr lang="en-US" sz="1800" dirty="0" err="1">
                <a:solidFill>
                  <a:schemeClr val="accent1"/>
                </a:solidFill>
              </a:rPr>
              <a:t>nǎlǐ</a:t>
            </a:r>
            <a:r>
              <a:rPr lang="en-US" sz="1800" dirty="0"/>
              <a:t> </a:t>
            </a:r>
            <a:r>
              <a:rPr lang="en-US" sz="1800" dirty="0" err="1">
                <a:solidFill>
                  <a:schemeClr val="accent4"/>
                </a:solidFill>
              </a:rPr>
              <a:t>shuìjiào</a:t>
            </a:r>
            <a:r>
              <a:rPr lang="en-US" sz="1800" dirty="0"/>
              <a:t>?</a:t>
            </a:r>
          </a:p>
          <a:p>
            <a:pPr marL="457200" lvl="1" indent="0">
              <a:buNone/>
            </a:pPr>
            <a:r>
              <a:rPr lang="en-US" sz="1600" dirty="0" err="1">
                <a:solidFill>
                  <a:schemeClr val="accent5"/>
                </a:solidFill>
              </a:rPr>
              <a:t>Dìdì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2060"/>
                </a:solidFill>
              </a:rPr>
              <a:t>yào</a:t>
            </a:r>
            <a:r>
              <a:rPr lang="en-US" sz="1600" dirty="0"/>
              <a:t> </a:t>
            </a:r>
            <a:r>
              <a:rPr lang="en-US" sz="1600" dirty="0" err="1">
                <a:solidFill>
                  <a:schemeClr val="accent6"/>
                </a:solidFill>
              </a:rPr>
              <a:t>zài</a:t>
            </a:r>
            <a:r>
              <a:rPr lang="en-US" sz="1600" dirty="0"/>
              <a:t> </a:t>
            </a:r>
            <a:r>
              <a:rPr lang="en-US" sz="1600" dirty="0" err="1">
                <a:solidFill>
                  <a:schemeClr val="accent1"/>
                </a:solidFill>
              </a:rPr>
              <a:t>jiā</a:t>
            </a:r>
            <a:r>
              <a:rPr lang="en-US" sz="1600" dirty="0"/>
              <a:t> </a:t>
            </a:r>
            <a:r>
              <a:rPr lang="en-US" sz="1600" dirty="0" err="1">
                <a:solidFill>
                  <a:schemeClr val="accent4"/>
                </a:solidFill>
              </a:rPr>
              <a:t>shuìjiào</a:t>
            </a:r>
            <a:r>
              <a:rPr lang="en-US" sz="1600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03921" y="2194560"/>
            <a:ext cx="2053244" cy="1354217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“Fluff” Verbs</a:t>
            </a:r>
          </a:p>
          <a:p>
            <a:pPr algn="ctr"/>
            <a:endParaRPr lang="en-US" sz="1000" b="1" dirty="0" smtClean="0"/>
          </a:p>
          <a:p>
            <a:r>
              <a:rPr lang="en-US" dirty="0"/>
              <a:t>- </a:t>
            </a:r>
            <a:r>
              <a:rPr lang="en-US" dirty="0" err="1"/>
              <a:t>xǐhuān</a:t>
            </a:r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yào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xiǎng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671069" y="27598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98949" y="3990109"/>
            <a:ext cx="52721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Where do you go to university (at)?</a:t>
            </a:r>
            <a:endParaRPr lang="en-US" dirty="0"/>
          </a:p>
          <a:p>
            <a:pPr lvl="1"/>
            <a:r>
              <a:rPr lang="en-US" sz="1600" dirty="0" smtClean="0"/>
              <a:t>I go to university at Georgia State.</a:t>
            </a:r>
            <a:endParaRPr lang="en-US" sz="1600" dirty="0"/>
          </a:p>
          <a:p>
            <a:pPr lvl="1"/>
            <a:endParaRPr lang="en-US" dirty="0" smtClean="0"/>
          </a:p>
          <a:p>
            <a:pPr lvl="1"/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Where does mom buy groceries (at)?</a:t>
            </a:r>
          </a:p>
          <a:p>
            <a:r>
              <a:rPr lang="en-US" dirty="0"/>
              <a:t>	</a:t>
            </a:r>
            <a:r>
              <a:rPr lang="en-US" sz="1600" dirty="0" smtClean="0"/>
              <a:t>Mom buys groceries at Kroger.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sz="1000" dirty="0"/>
          </a:p>
          <a:p>
            <a:pPr marL="342900" indent="-342900">
              <a:buAutoNum type="arabicPeriod" startAt="3"/>
            </a:pPr>
            <a:r>
              <a:rPr lang="en-US" dirty="0" smtClean="0"/>
              <a:t>Where does little brother want to sleep (at)?</a:t>
            </a:r>
          </a:p>
          <a:p>
            <a:r>
              <a:rPr lang="en-US" sz="1600" dirty="0" smtClean="0"/>
              <a:t>	Little brother wants to sleep at home.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721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22208</TotalTime>
  <Words>885</Words>
  <Application>Microsoft Office PowerPoint</Application>
  <PresentationFormat>Widescreen</PresentationFormat>
  <Paragraphs>224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メイリオ</vt:lpstr>
      <vt:lpstr>Arial</vt:lpstr>
      <vt:lpstr>Franklin Gothic Book</vt:lpstr>
      <vt:lpstr>Gill Sans MT</vt:lpstr>
      <vt:lpstr>Impact</vt:lpstr>
      <vt:lpstr>Wingdings</vt:lpstr>
      <vt:lpstr>Badge</vt:lpstr>
      <vt:lpstr>Review Practice!</vt:lpstr>
      <vt:lpstr>Location Words</vt:lpstr>
      <vt:lpstr>哪里 / 哪儿? Nǎlǐ / nǎr</vt:lpstr>
      <vt:lpstr>Important to note:</vt:lpstr>
      <vt:lpstr>Expressing “Where” with 哪里 (nǎlǐ) or 哪儿 (nǎr)</vt:lpstr>
      <vt:lpstr>Structure  Q: Subj. + verb + nǎ lǐ?    A: Subj. + verb + noun  </vt:lpstr>
      <vt:lpstr>Structure  Q: Subj. + verb + nǎ lǐ ?    A: Subj. + verb + noun.  </vt:lpstr>
      <vt:lpstr>New Vocabulary word: “Zài (在)” </vt:lpstr>
      <vt:lpstr>When Using “Zài (在)” </vt:lpstr>
      <vt:lpstr>Practice </vt:lpstr>
      <vt:lpstr>Mixed Review!  (Whoohoo! Almost there!)</vt:lpstr>
      <vt:lpstr>Mixed Review!  (whoohoo! Almost there!)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Practice! (In both forms)</dc:title>
  <dc:creator>Astudent</dc:creator>
  <cp:lastModifiedBy>Queena Roquemore</cp:lastModifiedBy>
  <cp:revision>178</cp:revision>
  <dcterms:created xsi:type="dcterms:W3CDTF">2017-10-26T14:04:00Z</dcterms:created>
  <dcterms:modified xsi:type="dcterms:W3CDTF">2022-03-24T18:13:38Z</dcterms:modified>
</cp:coreProperties>
</file>