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Muli" panose="020B060402020202020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Muli Regular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539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74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1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54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acb9f24e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acb9f24e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15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7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12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9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58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acb9f24e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7acb9f24e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35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cb9f24eb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acb9f24eb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33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cb9f24eb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acb9f24eb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96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acb9f24eb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acb9f24eb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42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cb9f24eb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acb9f24eb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07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5467" y="167600"/>
            <a:ext cx="11701063" cy="6522799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100" cy="154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6400"/>
              <a:buNone/>
              <a:defRPr sz="64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828467" y="4418133"/>
            <a:ext cx="2378406" cy="22716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79300" y="178834"/>
            <a:ext cx="11633313" cy="6500286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‐"/>
              <a:defRPr/>
            </a:lvl1pPr>
            <a:lvl2pPr marL="91440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3pPr>
            <a:lvl4pPr marL="1828800" lvl="3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4pPr>
            <a:lvl5pPr marL="2286000" lvl="4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5pPr>
            <a:lvl6pPr marL="274320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6pPr>
            <a:lvl7pPr marL="320040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7pPr>
            <a:lvl8pPr marL="365760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‐"/>
              <a:defRPr/>
            </a:lvl8pPr>
            <a:lvl9pPr marL="411480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‐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bg>
      <p:bgPr>
        <a:solidFill>
          <a:schemeClr val="accent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Google Shape;82;p13"/>
          <p:cNvGrpSpPr/>
          <p:nvPr/>
        </p:nvGrpSpPr>
        <p:grpSpPr>
          <a:xfrm>
            <a:off x="6724502" y="0"/>
            <a:ext cx="5085303" cy="5118675"/>
            <a:chOff x="5043503" y="0"/>
            <a:chExt cx="3814072" cy="3839102"/>
          </a:xfrm>
        </p:grpSpPr>
        <p:sp>
          <p:nvSpPr>
            <p:cNvPr id="83" name="Google Shape;83;p1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86" name="Google Shape;86;p1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1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13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91" name="Google Shape;91;p1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300" y="178834"/>
            <a:ext cx="11633313" cy="6500286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620000" y="2212733"/>
            <a:ext cx="8952000" cy="154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6400"/>
              <a:buNone/>
              <a:defRPr sz="64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20000" y="4193139"/>
            <a:ext cx="8952000" cy="10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03483" y="3833483"/>
            <a:ext cx="2184905" cy="206998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45467" y="167600"/>
            <a:ext cx="11701063" cy="6522799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416067" y="1103300"/>
            <a:ext cx="7359900" cy="471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82600" algn="ctr" rtl="0">
              <a:spcBef>
                <a:spcPts val="800"/>
              </a:spcBef>
              <a:spcAft>
                <a:spcPts val="0"/>
              </a:spcAft>
              <a:buSzPts val="4000"/>
              <a:buChar char="‐"/>
              <a:defRPr sz="4000" i="1"/>
            </a:lvl1pPr>
            <a:lvl2pPr marL="914400" lvl="1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2pPr>
            <a:lvl3pPr marL="1371600" lvl="2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3pPr>
            <a:lvl4pPr marL="1828800" lvl="3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4pPr>
            <a:lvl5pPr marL="2286000" lvl="4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5pPr>
            <a:lvl6pPr marL="2743200" lvl="5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6pPr>
            <a:lvl7pPr marL="3200400" lvl="6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7pPr>
            <a:lvl8pPr marL="3657600" lvl="7" indent="-482600" algn="ctr" rtl="0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8pPr>
            <a:lvl9pPr marL="4114800" lvl="8" indent="-482600" algn="ctr">
              <a:spcBef>
                <a:spcPts val="0"/>
              </a:spcBef>
              <a:spcAft>
                <a:spcPts val="0"/>
              </a:spcAft>
              <a:buSzPts val="4000"/>
              <a:buChar char="‐"/>
              <a:defRPr sz="4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91200" y="533825"/>
            <a:ext cx="26097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128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349364" y="5700800"/>
            <a:ext cx="1493284" cy="122867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1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32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100" cy="4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900"/>
              <a:buChar char="‐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900"/>
              <a:buChar char="‐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900"/>
              <a:buChar char="‐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209800" y="167600"/>
            <a:ext cx="11772170" cy="6522910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56267" y="153633"/>
            <a:ext cx="11879333" cy="6550656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1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32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87067" y="1600200"/>
            <a:ext cx="4480800" cy="42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24283" y="1600200"/>
            <a:ext cx="4480800" cy="42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700"/>
              <a:buChar char="‐"/>
              <a:defRPr sz="2700"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‐"/>
              <a:defRPr sz="27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39200" y="209500"/>
            <a:ext cx="11913572" cy="6438984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1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32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101367" y="1600200"/>
            <a:ext cx="3192000" cy="43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457125" y="1600200"/>
            <a:ext cx="3192000" cy="43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12883" y="1600200"/>
            <a:ext cx="3192000" cy="436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1pPr>
            <a:lvl2pPr marL="914400" lvl="1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2pPr>
            <a:lvl3pPr marL="1371600" lvl="2" indent="-36195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100"/>
              <a:buChar char="‐"/>
              <a:defRPr sz="2100"/>
            </a:lvl3pPr>
            <a:lvl4pPr marL="1828800" lvl="3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4pPr>
            <a:lvl5pPr marL="2286000" lvl="4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5pPr>
            <a:lvl6pPr marL="2743200" lvl="5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6pPr>
            <a:lvl7pPr marL="3200400" lvl="6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7pPr>
            <a:lvl8pPr marL="3657600" lvl="7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8pPr>
            <a:lvl9pPr marL="4114800" lvl="8" indent="-361950" rtl="0">
              <a:spcBef>
                <a:spcPts val="0"/>
              </a:spcBef>
              <a:spcAft>
                <a:spcPts val="0"/>
              </a:spcAft>
              <a:buSzPts val="2100"/>
              <a:buChar char="‐"/>
              <a:defRPr sz="21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92300" y="209500"/>
            <a:ext cx="11807350" cy="6438963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100" cy="1143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32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92300" y="209500"/>
            <a:ext cx="11807350" cy="6438963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09600" y="5468679"/>
            <a:ext cx="10972800" cy="69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ctr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209800" y="167600"/>
            <a:ext cx="11772170" cy="6522910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3200"/>
              <a:buFont typeface="Amatic SC"/>
              <a:buNone/>
              <a:defRPr sz="32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100" cy="4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2750">
              <a:spcBef>
                <a:spcPts val="80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900"/>
              <a:buFont typeface="Muli Regular"/>
              <a:buChar char="‐"/>
              <a:defRPr sz="2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FPkgtCIK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226944" y="92628"/>
            <a:ext cx="9601196" cy="83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en-US"/>
              <a:t>Review Practice!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734975" y="928650"/>
            <a:ext cx="9545100" cy="5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Are you tired?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Does he have fair skin? (2nd form)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Who bought my book?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What Chinese music do you listen to?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Where did she buy that Christmas tree (</a:t>
            </a:r>
            <a:r>
              <a:rPr lang="en-US" sz="2400" dirty="0" err="1"/>
              <a:t>shù</a:t>
            </a:r>
            <a:r>
              <a:rPr lang="en-US" sz="2400" dirty="0"/>
              <a:t>)?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Who is my teacher calling?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Why are you running?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Where is the bathroom?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When are you going to close the door?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Which donut (</a:t>
            </a:r>
            <a:r>
              <a:rPr lang="en-US" sz="2400" dirty="0" err="1"/>
              <a:t>tián</a:t>
            </a:r>
            <a:r>
              <a:rPr lang="en-US" sz="2400" dirty="0"/>
              <a:t> </a:t>
            </a:r>
            <a:r>
              <a:rPr lang="en-US" sz="2400" dirty="0" err="1"/>
              <a:t>tián</a:t>
            </a:r>
            <a:r>
              <a:rPr lang="en-US" sz="2400" dirty="0"/>
              <a:t> </a:t>
            </a:r>
            <a:r>
              <a:rPr lang="en-US" sz="2400" dirty="0" err="1"/>
              <a:t>quān</a:t>
            </a:r>
            <a:r>
              <a:rPr lang="en-US" sz="2400" dirty="0"/>
              <a:t>) do you not like?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is the fried rice?</a:t>
            </a:r>
            <a:endParaRPr sz="2400" dirty="0"/>
          </a:p>
          <a:p>
            <a:pPr marL="18288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‐"/>
            </a:pPr>
            <a:r>
              <a:rPr lang="en-US" sz="2400" dirty="0"/>
              <a:t>How do you eat fried rice?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130066" y="528222"/>
            <a:ext cx="9401492" cy="52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20"/>
              <a:buFont typeface="Georgia"/>
              <a:buNone/>
            </a:pPr>
            <a:r>
              <a:rPr lang="en-US" sz="4320"/>
              <a:t>Practice</a:t>
            </a:r>
            <a:br>
              <a:rPr lang="en-US" sz="4320"/>
            </a:br>
            <a:endParaRPr sz="432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514225" y="2634325"/>
            <a:ext cx="112386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625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many cups of coffee will you drink?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many kids do you have?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many Christmas presents (</a:t>
            </a:r>
            <a:r>
              <a:rPr lang="en-US" sz="2400" dirty="0" err="1"/>
              <a:t>lǐwù</a:t>
            </a:r>
            <a:r>
              <a:rPr lang="en-US" sz="2400" dirty="0"/>
              <a:t>) will you buy?</a:t>
            </a:r>
            <a:endParaRPr sz="2400" dirty="0"/>
          </a:p>
          <a:p>
            <a:pPr marL="182880" lvl="0" indent="-162559">
              <a:buSzPts val="2400"/>
            </a:pPr>
            <a:r>
              <a:rPr lang="en-US" sz="2400" dirty="0"/>
              <a:t>How many days (</a:t>
            </a:r>
            <a:r>
              <a:rPr lang="en-US" sz="2400" dirty="0" err="1"/>
              <a:t>tiān</a:t>
            </a:r>
            <a:r>
              <a:rPr lang="en-US" sz="2400" dirty="0"/>
              <a:t>) do we need to wait?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much money (</a:t>
            </a:r>
            <a:r>
              <a:rPr lang="en-US" sz="2400" dirty="0" err="1"/>
              <a:t>qián</a:t>
            </a:r>
            <a:r>
              <a:rPr lang="en-US" sz="2400" dirty="0"/>
              <a:t>) was your car?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In your book, how many pages (</a:t>
            </a:r>
            <a:r>
              <a:rPr lang="en-US" sz="2400" dirty="0" err="1"/>
              <a:t>yè</a:t>
            </a:r>
            <a:r>
              <a:rPr lang="en-US" sz="2400" dirty="0"/>
              <a:t>) have you read?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much is 6 x 4? (multiply = </a:t>
            </a:r>
            <a:r>
              <a:rPr lang="en-US" sz="2400" dirty="0" err="1"/>
              <a:t>chéng</a:t>
            </a:r>
            <a:r>
              <a:rPr lang="en-US" sz="2400" dirty="0"/>
              <a:t>)</a:t>
            </a:r>
            <a:endParaRPr sz="2400" dirty="0"/>
          </a:p>
          <a:p>
            <a:pPr marL="182880" lvl="0" indent="-16255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What time (</a:t>
            </a:r>
            <a:r>
              <a:rPr lang="en-US" sz="2400" dirty="0" err="1"/>
              <a:t>diǎn</a:t>
            </a:r>
            <a:r>
              <a:rPr lang="en-US" sz="2400" dirty="0"/>
              <a:t>) is it now?</a:t>
            </a:r>
            <a:endParaRPr sz="2400" dirty="0"/>
          </a:p>
        </p:txBody>
      </p:sp>
      <p:sp>
        <p:nvSpPr>
          <p:cNvPr id="164" name="Google Shape;164;p23"/>
          <p:cNvSpPr txBox="1"/>
          <p:nvPr/>
        </p:nvSpPr>
        <p:spPr>
          <a:xfrm>
            <a:off x="807074" y="746350"/>
            <a:ext cx="11002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Structure</a:t>
            </a:r>
            <a:endParaRPr sz="28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rPr>
              <a:t>几 (Jǐ): 				</a:t>
            </a:r>
            <a:r>
              <a:rPr lang="en-US" sz="2800" b="1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Verb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几</a:t>
            </a:r>
            <a:r>
              <a:rPr lang="en-US" sz="2800" b="1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674EA7"/>
                </a:solidFill>
                <a:latin typeface="Amatic SC"/>
                <a:ea typeface="Amatic SC"/>
                <a:cs typeface="Amatic SC"/>
                <a:sym typeface="Amatic SC"/>
              </a:rPr>
              <a:t>Counter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(Noun)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r>
              <a:rPr lang="en-US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52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rPr>
              <a:t>多少 (Duōshǎo): 		</a:t>
            </a:r>
            <a:r>
              <a:rPr lang="en-US" sz="2800" b="1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Verb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多少</a:t>
            </a:r>
            <a:r>
              <a:rPr lang="en-US" sz="2800" b="1">
                <a:solidFill>
                  <a:srgbClr val="B45F06"/>
                </a:solidFill>
                <a:latin typeface="Amatic SC"/>
                <a:ea typeface="Amatic SC"/>
                <a:cs typeface="Amatic SC"/>
                <a:sym typeface="Amatic SC"/>
              </a:rPr>
              <a:t> (Duōshǎo)</a:t>
            </a:r>
            <a:r>
              <a:rPr lang="en-US" sz="2800" b="1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674EA7"/>
                </a:solidFill>
                <a:latin typeface="Amatic SC"/>
                <a:ea typeface="Amatic SC"/>
                <a:cs typeface="Amatic SC"/>
                <a:sym typeface="Amatic SC"/>
              </a:rPr>
              <a:t>(Counter - optional)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(Noun)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r>
              <a:rPr lang="en-US"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	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740087" y="66407"/>
            <a:ext cx="8596668" cy="9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Georgia"/>
              <a:buNone/>
            </a:pPr>
            <a:r>
              <a:rPr lang="en-US" sz="3800"/>
              <a:t>Mixed Review! ☺</a:t>
            </a:r>
            <a:r>
              <a:rPr lang="en-US"/>
              <a:t/>
            </a:r>
            <a:br>
              <a:rPr lang="en-US"/>
            </a:br>
            <a:r>
              <a:rPr lang="en-US" sz="1500">
                <a:solidFill>
                  <a:schemeClr val="dk1"/>
                </a:solidFill>
              </a:rPr>
              <a:t>(HOORAY! YOU’RE DONE AFTER THIS!)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255075" y="1390100"/>
            <a:ext cx="5414400" cy="55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4541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Do you drink apple juice? (1</a:t>
            </a:r>
            <a:r>
              <a:rPr lang="en-US" sz="2400" baseline="30000" dirty="0"/>
              <a:t>st</a:t>
            </a:r>
            <a:r>
              <a:rPr lang="en-US" sz="2400" dirty="0"/>
              <a:t> form)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Do you drink grape juice? (2</a:t>
            </a:r>
            <a:r>
              <a:rPr lang="en-US" sz="2400" baseline="30000" dirty="0"/>
              <a:t>nd</a:t>
            </a:r>
            <a:r>
              <a:rPr lang="en-US" sz="2400" dirty="0"/>
              <a:t> form)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What (kind of) juice do you drink?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Why do you drink juice?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When do you drink juice?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Who drinks grape juice?</a:t>
            </a:r>
            <a:endParaRPr sz="2400" dirty="0"/>
          </a:p>
          <a:p>
            <a:pPr marL="182880" lvl="0" indent="-2454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Where do you drink juice?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Which juice do you drink?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is the apple juice?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much juice do you drink</a:t>
            </a:r>
            <a:r>
              <a:rPr lang="en-US" sz="2400" dirty="0" smtClean="0"/>
              <a:t>?</a:t>
            </a:r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 smtClean="0"/>
              <a:t>How many cups of juice do you drink?</a:t>
            </a:r>
            <a:endParaRPr sz="2400" dirty="0"/>
          </a:p>
        </p:txBody>
      </p:sp>
      <p:sp>
        <p:nvSpPr>
          <p:cNvPr id="171" name="Google Shape;171;p24"/>
          <p:cNvSpPr txBox="1"/>
          <p:nvPr/>
        </p:nvSpPr>
        <p:spPr>
          <a:xfrm>
            <a:off x="6628100" y="1269725"/>
            <a:ext cx="5060796" cy="4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píng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ma?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bu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pú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táo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 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wèi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shí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hòu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pú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táo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zài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 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nǎ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nǎ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ge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330200">
              <a:lnSpc>
                <a:spcPct val="74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Píng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guǒzhī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zěn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yàng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duōshǎo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guǒzhī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</a:p>
          <a:p>
            <a:pPr marL="285750" indent="-330200">
              <a:lnSpc>
                <a:spcPct val="74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hē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bēi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guǒzhī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17780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ibre Franklin"/>
              <a:buNone/>
            </a:pPr>
            <a:endParaRPr sz="1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24" descr="Image result for grape ju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95279">
            <a:off x="10534341" y="5518737"/>
            <a:ext cx="1416079" cy="10875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740087" y="66407"/>
            <a:ext cx="85968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Georgia"/>
              <a:buNone/>
            </a:pPr>
            <a:r>
              <a:rPr lang="en-US" sz="3800"/>
              <a:t>Mixed Review! ☺</a:t>
            </a:r>
            <a:r>
              <a:rPr lang="en-US"/>
              <a:t/>
            </a:r>
            <a:br>
              <a:rPr lang="en-US"/>
            </a:br>
            <a:r>
              <a:rPr lang="en-US" sz="1500">
                <a:solidFill>
                  <a:schemeClr val="dk1"/>
                </a:solidFill>
              </a:rPr>
              <a:t>(HOORAY! YOU’RE DONE AFTER THIS!)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255075" y="1390100"/>
            <a:ext cx="5802600" cy="55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Do you eat Skittles? (1st form)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Do you eat M&amp;Ms? (2nd form)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What (kind of) candy do you eat? 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Why do you not eat candy?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When do you eat candy?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Who likes to eat Snickers?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Where do you eat candy?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Which candy do you eat?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do you eat candy</a:t>
            </a:r>
            <a:r>
              <a:rPr lang="en-US" sz="2400" dirty="0" smtClean="0"/>
              <a:t>?</a:t>
            </a:r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 smtClean="0"/>
              <a:t>How is the candy?</a:t>
            </a:r>
            <a:endParaRPr sz="2400" dirty="0"/>
          </a:p>
          <a:p>
            <a:pPr marL="182880" lvl="0" indent="-2454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dirty="0"/>
              <a:t>How many bags of candy did you eat?</a:t>
            </a:r>
            <a:endParaRPr sz="2400" dirty="0"/>
          </a:p>
        </p:txBody>
      </p:sp>
      <p:sp>
        <p:nvSpPr>
          <p:cNvPr id="179" name="Google Shape;179;p25"/>
          <p:cNvSpPr txBox="1"/>
          <p:nvPr/>
        </p:nvSpPr>
        <p:spPr>
          <a:xfrm>
            <a:off x="6628099" y="1390100"/>
            <a:ext cx="5292151" cy="4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Skittles ma?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bu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M&amp;Ms?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wèi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bù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tang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me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shí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hòu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tang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Shéi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xǐ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huān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Snickers?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zài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nǎ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nǎ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ge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zěnme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tángguǒ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</a:p>
          <a:p>
            <a:pPr marL="285750" indent="-330200">
              <a:lnSpc>
                <a:spcPct val="74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Tángguǒ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zěnme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yang?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3302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uli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chī</a:t>
            </a:r>
            <a:r>
              <a:rPr lang="en-US" sz="24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le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jǐ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bāo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tángguǒ</a:t>
            </a:r>
            <a:r>
              <a:rPr lang="en-US" sz="24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marR="0" lvl="0" indent="-17780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ibre Franklin"/>
              <a:buNone/>
            </a:pPr>
            <a:endParaRPr sz="1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p25" descr="Image result for candy"/>
          <p:cNvPicPr preferRelativeResize="0"/>
          <p:nvPr/>
        </p:nvPicPr>
        <p:blipFill rotWithShape="1">
          <a:blip r:embed="rId3">
            <a:alphaModFix/>
          </a:blip>
          <a:srcRect t="29382" b="29308"/>
          <a:stretch/>
        </p:blipFill>
        <p:spPr>
          <a:xfrm rot="618905">
            <a:off x="9927558" y="384397"/>
            <a:ext cx="1841137" cy="9506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704225" y="114749"/>
            <a:ext cx="8596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en-US"/>
              <a:t>Mixed Review! ☺</a:t>
            </a:r>
            <a:br>
              <a:rPr lang="en-US"/>
            </a:br>
            <a:r>
              <a:rPr lang="en-US" sz="1500">
                <a:solidFill>
                  <a:schemeClr val="dk1"/>
                </a:solidFill>
              </a:rPr>
              <a:t>(HOORAY! </a:t>
            </a:r>
            <a:r>
              <a:rPr lang="en-US" sz="1500"/>
              <a:t>Last Question word</a:t>
            </a:r>
            <a:r>
              <a:rPr lang="en-US" sz="1500">
                <a:solidFill>
                  <a:schemeClr val="dk1"/>
                </a:solidFill>
              </a:rPr>
              <a:t>!)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510125" y="836125"/>
            <a:ext cx="5829600" cy="5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 dirty="0"/>
          </a:p>
          <a:p>
            <a:pPr marL="182880" lvl="0" indent="-189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What is this movie?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What (kind of) movie do you like?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Do you like to watch Toy Story? (1</a:t>
            </a:r>
            <a:r>
              <a:rPr lang="en-US" sz="1800" baseline="30000" dirty="0"/>
              <a:t>st</a:t>
            </a:r>
            <a:r>
              <a:rPr lang="en-US" sz="1800" dirty="0"/>
              <a:t> form)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Do you like to watch </a:t>
            </a:r>
            <a:r>
              <a:rPr lang="en-US" sz="1800" dirty="0" err="1"/>
              <a:t>Zootopia</a:t>
            </a:r>
            <a:r>
              <a:rPr lang="en-US" sz="1800" dirty="0"/>
              <a:t>? (2</a:t>
            </a:r>
            <a:r>
              <a:rPr lang="en-US" sz="1800" baseline="30000" dirty="0"/>
              <a:t>nd</a:t>
            </a:r>
            <a:r>
              <a:rPr lang="en-US" sz="1800" dirty="0"/>
              <a:t> form)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Why do you watch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Why do you not like to watch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When do you watch scary (</a:t>
            </a:r>
            <a:r>
              <a:rPr lang="en-US" sz="1800" dirty="0" err="1"/>
              <a:t>kǒng</a:t>
            </a:r>
            <a:r>
              <a:rPr lang="en-US" sz="1800" dirty="0"/>
              <a:t> </a:t>
            </a:r>
            <a:r>
              <a:rPr lang="en-US" sz="1800" dirty="0" err="1"/>
              <a:t>bù</a:t>
            </a:r>
            <a:r>
              <a:rPr lang="en-US" sz="1800" dirty="0"/>
              <a:t>)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Who likes to watch Despicable Me?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Who does not like scary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Where do you watch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Which scary movie are you watching?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How do you watch scary movies?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How is the scary movie?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‐"/>
            </a:pPr>
            <a:r>
              <a:rPr lang="en-US" sz="1800" dirty="0"/>
              <a:t>How many movies have you watched today?</a:t>
            </a:r>
            <a:endParaRPr sz="1800" dirty="0"/>
          </a:p>
          <a:p>
            <a:pPr marL="182880" lvl="0" indent="-18923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‐"/>
            </a:pPr>
            <a:r>
              <a:rPr lang="en-US" sz="1800" dirty="0"/>
              <a:t>How many characters </a:t>
            </a:r>
            <a:r>
              <a:rPr lang="en-US" sz="1800" dirty="0" smtClean="0"/>
              <a:t>(</a:t>
            </a:r>
            <a:r>
              <a:rPr lang="en-US" sz="1800" dirty="0" err="1" smtClean="0"/>
              <a:t>zìfú</a:t>
            </a:r>
            <a:r>
              <a:rPr lang="en-US" sz="1800" dirty="0" smtClean="0"/>
              <a:t>) </a:t>
            </a:r>
            <a:r>
              <a:rPr lang="en-US" sz="1800" dirty="0"/>
              <a:t>are in Toy Story?</a:t>
            </a:r>
            <a:endParaRPr sz="1800" dirty="0"/>
          </a:p>
        </p:txBody>
      </p:sp>
      <p:sp>
        <p:nvSpPr>
          <p:cNvPr id="187" name="Google Shape;187;p26"/>
          <p:cNvSpPr txBox="1"/>
          <p:nvPr/>
        </p:nvSpPr>
        <p:spPr>
          <a:xfrm>
            <a:off x="6575800" y="1065675"/>
            <a:ext cx="5450100" cy="5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Zhè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shì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Toy Story ma?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Zootopia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wèi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wèi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shí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hòu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Shéi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Despicable Me?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Shéi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huān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zài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nǎ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nǎ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zěnme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zěn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yàng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60350">
              <a:spcBef>
                <a:spcPts val="1000"/>
              </a:spcBef>
              <a:buClr>
                <a:schemeClr val="dk1"/>
              </a:buClr>
              <a:buSzPts val="1600"/>
              <a:buFont typeface="Trebuchet MS"/>
              <a:buChar char="•"/>
            </a:pPr>
            <a:r>
              <a:rPr lang="en-US" sz="16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Jīntiān</a:t>
            </a: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kàn</a:t>
            </a: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jǐ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diànyǐng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603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Trebuchet MS"/>
              <a:buChar char="•"/>
            </a:pP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Toy Story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yǒu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duōshǎo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16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16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énwù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Google Shape;188;p26" descr="Image result for zootop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6118">
            <a:off x="10656516" y="191322"/>
            <a:ext cx="1178999" cy="1953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3073500" y="1758350"/>
            <a:ext cx="6057900" cy="1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</a:pPr>
            <a:r>
              <a:rPr lang="en-US" sz="5400"/>
              <a:t>jǐ</a:t>
            </a:r>
            <a:r>
              <a:rPr lang="en-US" sz="5400" b="0"/>
              <a:t> (几)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264800" y="3453350"/>
            <a:ext cx="57900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/>
              <a:t>How Many/How Much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  <a:p>
            <a:pPr marL="45720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/>
              <a:t>Less than 10</a:t>
            </a:r>
            <a:endParaRPr/>
          </a:p>
          <a:p>
            <a:pPr marL="45720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uli"/>
              <a:buChar char="-"/>
            </a:pPr>
            <a:r>
              <a:rPr lang="en-US" b="1" u="sng">
                <a:latin typeface="Muli"/>
                <a:ea typeface="Muli"/>
                <a:cs typeface="Muli"/>
                <a:sym typeface="Muli"/>
              </a:rPr>
              <a:t>Always</a:t>
            </a:r>
            <a:r>
              <a:rPr lang="en-US"/>
              <a:t> followed by a measure word/counter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75211" y="271742"/>
            <a:ext cx="11316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</a:pPr>
            <a:r>
              <a:rPr lang="en-US" sz="3600"/>
              <a:t>Expressing “How many/How Much” with “jǐ” (几)</a:t>
            </a:r>
            <a:endParaRPr sz="36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367867" y="916448"/>
            <a:ext cx="97851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25"/>
              <a:buChar char="‐"/>
            </a:pPr>
            <a:r>
              <a:rPr lang="en-US" sz="2500" b="1" dirty="0"/>
              <a:t>Structures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25"/>
              <a:buChar char="‐"/>
            </a:pPr>
            <a:r>
              <a:rPr lang="en-US" sz="2500" i="0" dirty="0">
                <a:solidFill>
                  <a:srgbClr val="FF0000"/>
                </a:solidFill>
              </a:rPr>
              <a:t>	</a:t>
            </a:r>
            <a:r>
              <a:rPr lang="en-US" sz="25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Subj.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00B050"/>
                </a:solidFill>
              </a:rPr>
              <a:t>Verb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B45F06"/>
                </a:solidFill>
              </a:rPr>
              <a:t>几</a:t>
            </a:r>
            <a:r>
              <a:rPr lang="en-US" sz="2800" dirty="0">
                <a:solidFill>
                  <a:srgbClr val="7030A0"/>
                </a:solidFill>
              </a:rPr>
              <a:t> + counter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0070C0"/>
                </a:solidFill>
              </a:rPr>
              <a:t>(Noun) </a:t>
            </a:r>
            <a:r>
              <a:rPr lang="en-US" sz="2800" dirty="0"/>
              <a:t>?</a:t>
            </a:r>
            <a:endParaRPr sz="28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2073753" y="1864450"/>
            <a:ext cx="3397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</a:t>
            </a:r>
            <a:endParaRPr sz="2300" b="0" i="0" u="none" strike="noStrike" cap="none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Subjects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ní - you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wǒ – me/I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tā – he/she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tā men - they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wǒ men – we/us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zhè - this</a:t>
            </a:r>
            <a:b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nà – that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nǐ men – you guys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Verbs</a:t>
            </a:r>
            <a:endParaRPr sz="2300" b="0" i="0" u="none" strike="noStrike" cap="non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have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want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eat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drink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261800" y="2417525"/>
            <a:ext cx="34434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261800" y="2226225"/>
            <a:ext cx="5483700" cy="4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300"/>
              <a:buChar char="•"/>
            </a:pPr>
            <a:r>
              <a:rPr lang="en-US" sz="2300" dirty="0">
                <a:solidFill>
                  <a:srgbClr val="674EA7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Classifier/Counters/Measure Words</a:t>
            </a:r>
            <a:endParaRPr dirty="0">
              <a:solidFill>
                <a:srgbClr val="674EA7"/>
              </a:solidFill>
            </a:endParaRPr>
          </a:p>
          <a:p>
            <a:pPr marL="8001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general classifier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tiáo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long, skinny, flexible objects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zhǐ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animals, one of a pair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bēi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cup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bāo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bag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běn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counter for books</a:t>
            </a:r>
            <a:b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shuāng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counter for pairs</a:t>
            </a: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75" cy="155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2970" b="1"/>
              <a:t/>
            </a:r>
            <a:br>
              <a:rPr lang="en-US" sz="2970" b="1"/>
            </a:br>
            <a:r>
              <a:rPr lang="en-US" sz="2520"/>
              <a:t>Q: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0B050"/>
                </a:solidFill>
              </a:rPr>
              <a:t>Verb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 b="0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几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674EA7"/>
                </a:solidFill>
              </a:rPr>
              <a:t>Counter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B5394"/>
                </a:solidFill>
              </a:rPr>
              <a:t>(Noun)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250"/>
              <a:t>A: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rgbClr val="00B050"/>
                </a:solidFill>
              </a:rPr>
              <a:t>Verb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B45F06"/>
                </a:solidFill>
              </a:rPr>
              <a:t>Number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674EA7"/>
                </a:solidFill>
              </a:rPr>
              <a:t>Counter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0B5394"/>
                </a:solidFill>
              </a:rPr>
              <a:t>(Noun)</a:t>
            </a:r>
            <a:r>
              <a:rPr lang="en-US" sz="2800">
                <a:solidFill>
                  <a:schemeClr val="dk2"/>
                </a:solidFill>
              </a:rPr>
              <a:t>.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1163782" y="1590136"/>
            <a:ext cx="1034083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 smtClean="0"/>
              <a:t>Examples (this one doesn’t fit the typical structure):</a:t>
            </a:r>
            <a:endParaRPr sz="2400" dirty="0"/>
          </a:p>
          <a:p>
            <a:pPr marL="182880" lvl="0" indent="-2057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B45F06"/>
                </a:solidFill>
              </a:rPr>
              <a:t>几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岁 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jǐ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674EA7"/>
                </a:solidFill>
              </a:rPr>
              <a:t>suì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How old are you?</a:t>
            </a:r>
            <a:endParaRPr sz="2400" dirty="0"/>
          </a:p>
          <a:p>
            <a:pPr marL="182880" lvl="0" indent="-2057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B45F06"/>
                </a:solidFill>
              </a:rPr>
              <a:t>十三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岁</a:t>
            </a:r>
            <a:r>
              <a:rPr lang="en-US" sz="2400" dirty="0"/>
              <a:t>。	</a:t>
            </a:r>
            <a:r>
              <a:rPr lang="en-US" sz="2400" dirty="0" err="1">
                <a:solidFill>
                  <a:srgbClr val="C00000"/>
                </a:solidFill>
              </a:rPr>
              <a:t>Wǒ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B45F06"/>
                </a:solidFill>
              </a:rPr>
              <a:t>13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674EA7"/>
                </a:solidFill>
              </a:rPr>
              <a:t>suì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 am 13 years old.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>
                <a:solidFill>
                  <a:srgbClr val="B45F06"/>
                </a:solidFill>
              </a:rPr>
              <a:t>几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只 </a:t>
            </a:r>
            <a:r>
              <a:rPr lang="en-US" sz="2400" dirty="0">
                <a:solidFill>
                  <a:srgbClr val="0B5394"/>
                </a:solidFill>
              </a:rPr>
              <a:t>狗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jǐ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674EA7"/>
                </a:solidFill>
              </a:rPr>
              <a:t>zhǐ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gǒu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400" dirty="0"/>
              <a:t>		How many dogs do you have?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>
                <a:solidFill>
                  <a:srgbClr val="B45F06"/>
                </a:solidFill>
              </a:rPr>
              <a:t>两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只 </a:t>
            </a:r>
            <a:r>
              <a:rPr lang="en-US" sz="2400" dirty="0">
                <a:solidFill>
                  <a:srgbClr val="0B5394"/>
                </a:solidFill>
              </a:rPr>
              <a:t>狗</a:t>
            </a:r>
            <a:r>
              <a:rPr lang="en-US" sz="2400" dirty="0"/>
              <a:t>.		</a:t>
            </a:r>
            <a:r>
              <a:rPr lang="en-US" sz="2400" dirty="0" err="1">
                <a:solidFill>
                  <a:srgbClr val="C00000"/>
                </a:solidFill>
              </a:rPr>
              <a:t>Wǒ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liǎng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674EA7"/>
                </a:solidFill>
              </a:rPr>
              <a:t>zhǐ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gǒu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400" dirty="0"/>
              <a:t>		I have two dogs.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2970" b="1"/>
              <a:t/>
            </a:r>
            <a:br>
              <a:rPr lang="en-US" sz="2970" b="1"/>
            </a:br>
            <a:r>
              <a:rPr lang="en-US" sz="2520"/>
              <a:t>Q: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0B050"/>
                </a:solidFill>
              </a:rPr>
              <a:t>Verb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 b="0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几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674EA7"/>
                </a:solidFill>
              </a:rPr>
              <a:t>Counter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B5394"/>
                </a:solidFill>
              </a:rPr>
              <a:t>(Noun)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250"/>
              <a:t>A: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rgbClr val="00B050"/>
                </a:solidFill>
              </a:rPr>
              <a:t>Verb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B45F06"/>
                </a:solidFill>
              </a:rPr>
              <a:t>Number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674EA7"/>
                </a:solidFill>
              </a:rPr>
              <a:t>Counter </a:t>
            </a:r>
            <a:r>
              <a:rPr lang="en-US" sz="2800">
                <a:solidFill>
                  <a:schemeClr val="dk2"/>
                </a:solidFill>
              </a:rPr>
              <a:t>+ </a:t>
            </a:r>
            <a:r>
              <a:rPr lang="en-US" sz="2800">
                <a:solidFill>
                  <a:srgbClr val="0B5394"/>
                </a:solidFill>
              </a:rPr>
              <a:t>(Noun)</a:t>
            </a:r>
            <a:r>
              <a:rPr lang="en-US" sz="2800">
                <a:solidFill>
                  <a:schemeClr val="dk2"/>
                </a:solidFill>
              </a:rPr>
              <a:t>.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163782" y="1590136"/>
            <a:ext cx="103407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Examples:</a:t>
            </a:r>
            <a:endParaRPr sz="240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/>
              <a:t>A: 	</a:t>
            </a:r>
            <a:r>
              <a:rPr lang="en-US" sz="2400">
                <a:solidFill>
                  <a:srgbClr val="C00000"/>
                </a:solidFill>
              </a:rPr>
              <a:t>你</a:t>
            </a:r>
            <a:r>
              <a:rPr lang="en-US" sz="2400"/>
              <a:t> </a:t>
            </a:r>
            <a:r>
              <a:rPr lang="en-US" sz="2400">
                <a:solidFill>
                  <a:srgbClr val="38761D"/>
                </a:solidFill>
              </a:rPr>
              <a:t>要喝 </a:t>
            </a:r>
            <a:r>
              <a:rPr lang="en-US" sz="2400">
                <a:solidFill>
                  <a:srgbClr val="B45F06"/>
                </a:solidFill>
              </a:rPr>
              <a:t>几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杯 </a:t>
            </a:r>
            <a:r>
              <a:rPr lang="en-US" sz="2400">
                <a:solidFill>
                  <a:srgbClr val="0B5394"/>
                </a:solidFill>
              </a:rPr>
              <a:t>水</a:t>
            </a:r>
            <a:r>
              <a:rPr lang="en-US" sz="2400"/>
              <a:t>？		</a:t>
            </a:r>
            <a:r>
              <a:rPr lang="en-US" sz="2400">
                <a:solidFill>
                  <a:srgbClr val="C00000"/>
                </a:solidFill>
              </a:rPr>
              <a:t>Nǐ </a:t>
            </a:r>
            <a:r>
              <a:rPr lang="en-US" sz="2400">
                <a:solidFill>
                  <a:srgbClr val="38761D"/>
                </a:solidFill>
              </a:rPr>
              <a:t>yào hē </a:t>
            </a:r>
            <a:r>
              <a:rPr lang="en-US" sz="2400">
                <a:solidFill>
                  <a:srgbClr val="B45F06"/>
                </a:solidFill>
              </a:rPr>
              <a:t>jǐ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bēi</a:t>
            </a:r>
            <a:r>
              <a:rPr lang="en-US" sz="2400"/>
              <a:t> </a:t>
            </a:r>
            <a:r>
              <a:rPr lang="en-US" sz="2400">
                <a:solidFill>
                  <a:srgbClr val="0B5394"/>
                </a:solidFill>
              </a:rPr>
              <a:t>shuǐ</a:t>
            </a:r>
            <a:r>
              <a:rPr lang="en-US" sz="2400"/>
              <a:t>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400"/>
              <a:t>		How many cups of water do you want to drink?</a:t>
            </a:r>
            <a:endParaRPr sz="240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/>
              <a:t>B: 	</a:t>
            </a:r>
            <a:r>
              <a:rPr lang="en-US" sz="2400">
                <a:solidFill>
                  <a:srgbClr val="C00000"/>
                </a:solidFill>
              </a:rPr>
              <a:t>我</a:t>
            </a:r>
            <a:r>
              <a:rPr lang="en-US" sz="2400"/>
              <a:t>  </a:t>
            </a:r>
            <a:r>
              <a:rPr lang="en-US" sz="2400">
                <a:solidFill>
                  <a:srgbClr val="38761D"/>
                </a:solidFill>
              </a:rPr>
              <a:t>要喝 </a:t>
            </a:r>
            <a:r>
              <a:rPr lang="en-US" sz="2400">
                <a:solidFill>
                  <a:srgbClr val="B45F06"/>
                </a:solidFill>
              </a:rPr>
              <a:t>八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杯 </a:t>
            </a:r>
            <a:r>
              <a:rPr lang="en-US" sz="2400">
                <a:solidFill>
                  <a:srgbClr val="0B5394"/>
                </a:solidFill>
              </a:rPr>
              <a:t>水.</a:t>
            </a:r>
            <a:r>
              <a:rPr lang="en-US" sz="2400"/>
              <a:t>		</a:t>
            </a:r>
            <a:r>
              <a:rPr lang="en-US" sz="2400">
                <a:solidFill>
                  <a:srgbClr val="C00000"/>
                </a:solidFill>
              </a:rPr>
              <a:t>Wǒ </a:t>
            </a:r>
            <a:r>
              <a:rPr lang="en-US" sz="2400">
                <a:solidFill>
                  <a:srgbClr val="38761D"/>
                </a:solidFill>
              </a:rPr>
              <a:t>yào hē </a:t>
            </a:r>
            <a:r>
              <a:rPr lang="en-US" sz="2400">
                <a:solidFill>
                  <a:srgbClr val="B45F06"/>
                </a:solidFill>
              </a:rPr>
              <a:t>bā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bēi</a:t>
            </a:r>
            <a:r>
              <a:rPr lang="en-US" sz="2400"/>
              <a:t> </a:t>
            </a:r>
            <a:r>
              <a:rPr lang="en-US" sz="2400">
                <a:solidFill>
                  <a:srgbClr val="0B5394"/>
                </a:solidFill>
              </a:rPr>
              <a:t>shuǐ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400"/>
              <a:t>		I want to drink 8 cups of water.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40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/>
              <a:t>A: 	</a:t>
            </a:r>
            <a:r>
              <a:rPr lang="en-US" sz="2400">
                <a:solidFill>
                  <a:srgbClr val="C00000"/>
                </a:solidFill>
              </a:rPr>
              <a:t>你的家</a:t>
            </a:r>
            <a:r>
              <a:rPr lang="en-US" sz="2400"/>
              <a:t> </a:t>
            </a:r>
            <a:r>
              <a:rPr lang="en-US" sz="2400">
                <a:solidFill>
                  <a:srgbClr val="38761D"/>
                </a:solidFill>
              </a:rPr>
              <a:t>有 </a:t>
            </a:r>
            <a:r>
              <a:rPr lang="en-US" sz="2400">
                <a:solidFill>
                  <a:srgbClr val="B45F06"/>
                </a:solidFill>
              </a:rPr>
              <a:t>几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口 </a:t>
            </a:r>
            <a:r>
              <a:rPr lang="en-US" sz="2400">
                <a:solidFill>
                  <a:srgbClr val="0B5394"/>
                </a:solidFill>
              </a:rPr>
              <a:t>人</a:t>
            </a:r>
            <a:r>
              <a:rPr lang="en-US" sz="2400"/>
              <a:t>？		</a:t>
            </a:r>
            <a:r>
              <a:rPr lang="en-US" sz="2400">
                <a:solidFill>
                  <a:srgbClr val="C00000"/>
                </a:solidFill>
              </a:rPr>
              <a:t>Nǐ de jiā </a:t>
            </a:r>
            <a:r>
              <a:rPr lang="en-US" sz="2400">
                <a:solidFill>
                  <a:srgbClr val="38761D"/>
                </a:solidFill>
              </a:rPr>
              <a:t>yǒu </a:t>
            </a:r>
            <a:r>
              <a:rPr lang="en-US" sz="2400">
                <a:solidFill>
                  <a:srgbClr val="B45F06"/>
                </a:solidFill>
              </a:rPr>
              <a:t>jǐ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kǒu</a:t>
            </a:r>
            <a:r>
              <a:rPr lang="en-US" sz="2400"/>
              <a:t> </a:t>
            </a:r>
            <a:r>
              <a:rPr lang="en-US" sz="2400">
                <a:solidFill>
                  <a:srgbClr val="0B5394"/>
                </a:solidFill>
              </a:rPr>
              <a:t>rén</a:t>
            </a:r>
            <a:r>
              <a:rPr lang="en-US" sz="2400"/>
              <a:t>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		How many people are in your family?</a:t>
            </a:r>
            <a:endParaRPr sz="240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/>
              <a:t>B: 	</a:t>
            </a:r>
            <a:r>
              <a:rPr lang="en-US" sz="2400">
                <a:solidFill>
                  <a:srgbClr val="C00000"/>
                </a:solidFill>
              </a:rPr>
              <a:t>我</a:t>
            </a:r>
            <a:r>
              <a:rPr lang="en-US" sz="2400"/>
              <a:t>  </a:t>
            </a:r>
            <a:r>
              <a:rPr lang="en-US" sz="2400">
                <a:solidFill>
                  <a:srgbClr val="C00000"/>
                </a:solidFill>
              </a:rPr>
              <a:t>的家</a:t>
            </a:r>
            <a:r>
              <a:rPr lang="en-US" sz="2400"/>
              <a:t> </a:t>
            </a:r>
            <a:r>
              <a:rPr lang="en-US" sz="2400">
                <a:solidFill>
                  <a:srgbClr val="38761D"/>
                </a:solidFill>
              </a:rPr>
              <a:t>有 </a:t>
            </a:r>
            <a:r>
              <a:rPr lang="en-US" sz="2400">
                <a:solidFill>
                  <a:srgbClr val="B45F06"/>
                </a:solidFill>
              </a:rPr>
              <a:t>五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口 </a:t>
            </a:r>
            <a:r>
              <a:rPr lang="en-US" sz="2400">
                <a:solidFill>
                  <a:srgbClr val="0B5394"/>
                </a:solidFill>
              </a:rPr>
              <a:t>人</a:t>
            </a:r>
            <a:r>
              <a:rPr lang="en-US" sz="2400"/>
              <a:t>.		</a:t>
            </a:r>
            <a:r>
              <a:rPr lang="en-US" sz="2400">
                <a:solidFill>
                  <a:srgbClr val="C00000"/>
                </a:solidFill>
              </a:rPr>
              <a:t>Wǒ de jiā </a:t>
            </a:r>
            <a:r>
              <a:rPr lang="en-US" sz="2400">
                <a:solidFill>
                  <a:srgbClr val="38761D"/>
                </a:solidFill>
              </a:rPr>
              <a:t>yǒu </a:t>
            </a:r>
            <a:r>
              <a:rPr lang="en-US" sz="2400">
                <a:solidFill>
                  <a:srgbClr val="B45F06"/>
                </a:solidFill>
              </a:rPr>
              <a:t>wǔ</a:t>
            </a:r>
            <a:r>
              <a:rPr lang="en-US" sz="2400"/>
              <a:t> </a:t>
            </a:r>
            <a:r>
              <a:rPr lang="en-US" sz="2400">
                <a:solidFill>
                  <a:srgbClr val="674EA7"/>
                </a:solidFill>
              </a:rPr>
              <a:t>kǒu</a:t>
            </a:r>
            <a:r>
              <a:rPr lang="en-US" sz="2400"/>
              <a:t> </a:t>
            </a:r>
            <a:r>
              <a:rPr lang="en-US" sz="2400">
                <a:solidFill>
                  <a:srgbClr val="0B5394"/>
                </a:solidFill>
              </a:rPr>
              <a:t>rén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		My family has 5 people.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ctrTitle"/>
          </p:nvPr>
        </p:nvSpPr>
        <p:spPr>
          <a:xfrm>
            <a:off x="3073500" y="1758350"/>
            <a:ext cx="6057900" cy="1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</a:pPr>
            <a:r>
              <a:rPr lang="en-US" sz="5400"/>
              <a:t>Duōshǎo </a:t>
            </a:r>
            <a:r>
              <a:rPr lang="en-US" sz="5400" b="0"/>
              <a:t>(多少)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3264800" y="3453350"/>
            <a:ext cx="57900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/>
              <a:t>How Many/How Much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  <a:p>
            <a:pPr marL="45720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/>
              <a:t>More than 10</a:t>
            </a:r>
            <a:endParaRPr/>
          </a:p>
          <a:p>
            <a:pPr marL="457200" lvl="0" indent="-361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uli"/>
              <a:buChar char="-"/>
            </a:pPr>
            <a:r>
              <a:rPr lang="en-US"/>
              <a:t>Measure word/counter after is optional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 dirty="0">
                <a:solidFill>
                  <a:schemeClr val="dk1"/>
                </a:solidFill>
              </a:rPr>
              <a:t>Structure</a:t>
            </a:r>
            <a:r>
              <a:rPr lang="en-US" sz="2970" b="1" dirty="0"/>
              <a:t/>
            </a:r>
            <a:br>
              <a:rPr lang="en-US" sz="2970" b="1" dirty="0"/>
            </a:br>
            <a:r>
              <a:rPr lang="en-US" sz="2520" dirty="0"/>
              <a:t>Q: </a:t>
            </a:r>
            <a:r>
              <a:rPr lang="en-US" sz="2800" dirty="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00B050"/>
                </a:solidFill>
              </a:rPr>
              <a:t>Verb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b="0" dirty="0" err="1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多少</a:t>
            </a:r>
            <a:r>
              <a:rPr lang="en-US" sz="2800" dirty="0">
                <a:solidFill>
                  <a:srgbClr val="B45F06"/>
                </a:solidFill>
              </a:rPr>
              <a:t> (</a:t>
            </a:r>
            <a:r>
              <a:rPr lang="en-US" sz="2800" dirty="0" err="1">
                <a:solidFill>
                  <a:srgbClr val="B45F06"/>
                </a:solidFill>
              </a:rPr>
              <a:t>Duōshǎo</a:t>
            </a:r>
            <a:r>
              <a:rPr lang="en-US" sz="2800" dirty="0">
                <a:solidFill>
                  <a:srgbClr val="B45F06"/>
                </a:solidFill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674EA7"/>
                </a:solidFill>
              </a:rPr>
              <a:t>(Counter - optional)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0B5394"/>
                </a:solidFill>
              </a:rPr>
              <a:t>(Noun)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 dirty="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250" dirty="0"/>
              <a:t>A: </a:t>
            </a:r>
            <a:r>
              <a:rPr lang="en-US" sz="2800" dirty="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Verb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B45F06"/>
                </a:solidFill>
              </a:rPr>
              <a:t>Number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 smtClean="0">
                <a:solidFill>
                  <a:schemeClr val="dk2"/>
                </a:solidFill>
              </a:rPr>
              <a:t>(</a:t>
            </a:r>
            <a:r>
              <a:rPr lang="en-US" sz="2800" dirty="0" smtClean="0">
                <a:solidFill>
                  <a:srgbClr val="674EA7"/>
                </a:solidFill>
              </a:rPr>
              <a:t>Counter – optional)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0B5394"/>
                </a:solidFill>
              </a:rPr>
              <a:t>(Noun)</a:t>
            </a:r>
            <a:r>
              <a:rPr lang="en-US" sz="2800" dirty="0">
                <a:solidFill>
                  <a:schemeClr val="dk2"/>
                </a:solidFill>
              </a:rPr>
              <a:t>.</a:t>
            </a:r>
            <a:r>
              <a:rPr lang="en-US" sz="2250" dirty="0"/>
              <a:t/>
            </a:r>
            <a:br>
              <a:rPr lang="en-US" sz="2250" dirty="0"/>
            </a:br>
            <a:r>
              <a:rPr lang="en-US" sz="1620" dirty="0"/>
              <a:t/>
            </a:r>
            <a:br>
              <a:rPr lang="en-US" sz="1620" dirty="0"/>
            </a:br>
            <a:endParaRPr sz="1620"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918225" y="1590125"/>
            <a:ext cx="111717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 err="1">
                <a:solidFill>
                  <a:srgbClr val="B45F06"/>
                </a:solidFill>
              </a:rPr>
              <a:t>多少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0B5394"/>
                </a:solidFill>
              </a:rPr>
              <a:t>钱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duōshǎo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qián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How much money do you have?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 err="1">
                <a:solidFill>
                  <a:srgbClr val="B45F06"/>
                </a:solidFill>
              </a:rPr>
              <a:t>二十</a:t>
            </a:r>
            <a:r>
              <a:rPr lang="en-US" sz="2400" dirty="0">
                <a:solidFill>
                  <a:srgbClr val="674EA7"/>
                </a:solidFill>
              </a:rPr>
              <a:t> </a:t>
            </a:r>
            <a:r>
              <a:rPr lang="en-US" sz="2400" dirty="0" err="1">
                <a:solidFill>
                  <a:srgbClr val="0B5394"/>
                </a:solidFill>
              </a:rPr>
              <a:t>美元</a:t>
            </a:r>
            <a:r>
              <a:rPr lang="en-US" sz="2400" dirty="0">
                <a:solidFill>
                  <a:srgbClr val="0B5394"/>
                </a:solidFill>
              </a:rPr>
              <a:t>.</a:t>
            </a:r>
            <a:r>
              <a:rPr lang="en-US" sz="2400" dirty="0"/>
              <a:t>		</a:t>
            </a:r>
            <a:r>
              <a:rPr lang="en-US" sz="2400" dirty="0" err="1">
                <a:solidFill>
                  <a:srgbClr val="C00000"/>
                </a:solidFill>
              </a:rPr>
              <a:t>Wǒ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èrshí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Měiyuán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 have 20 American dollars.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38761D"/>
                </a:solidFill>
              </a:rPr>
              <a:t>看了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多少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(部) </a:t>
            </a:r>
            <a:r>
              <a:rPr lang="en-US" sz="2400" dirty="0" err="1">
                <a:solidFill>
                  <a:srgbClr val="0B5394"/>
                </a:solidFill>
              </a:rPr>
              <a:t>电影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kàn</a:t>
            </a:r>
            <a:r>
              <a:rPr lang="en-US" sz="2400" dirty="0">
                <a:solidFill>
                  <a:srgbClr val="38761D"/>
                </a:solidFill>
              </a:rPr>
              <a:t> le </a:t>
            </a:r>
            <a:r>
              <a:rPr lang="en-US" sz="2400" dirty="0" err="1">
                <a:solidFill>
                  <a:srgbClr val="B45F06"/>
                </a:solidFill>
              </a:rPr>
              <a:t>duōshǎo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(</a:t>
            </a:r>
            <a:r>
              <a:rPr lang="en-US" sz="2400" dirty="0" err="1">
                <a:solidFill>
                  <a:srgbClr val="674EA7"/>
                </a:solidFill>
              </a:rPr>
              <a:t>bù</a:t>
            </a:r>
            <a:r>
              <a:rPr lang="en-US" sz="2400" dirty="0">
                <a:solidFill>
                  <a:srgbClr val="674EA7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diànyǐng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How many movies have you watched?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38761D"/>
                </a:solidFill>
              </a:rPr>
              <a:t>看了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三十四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674EA7"/>
                </a:solidFill>
              </a:rPr>
              <a:t>(部) </a:t>
            </a:r>
            <a:r>
              <a:rPr lang="en-US" sz="2400" dirty="0" err="1">
                <a:solidFill>
                  <a:srgbClr val="0B5394"/>
                </a:solidFill>
              </a:rPr>
              <a:t>Marvel电影</a:t>
            </a:r>
            <a:r>
              <a:rPr lang="en-US" sz="2400" dirty="0"/>
              <a:t>.	</a:t>
            </a:r>
            <a:r>
              <a:rPr lang="en-US" sz="2400" dirty="0" err="1" smtClean="0">
                <a:solidFill>
                  <a:srgbClr val="C00000"/>
                </a:solidFill>
              </a:rPr>
              <a:t>Wǒ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kàn</a:t>
            </a:r>
            <a:r>
              <a:rPr lang="en-US" sz="2400" dirty="0">
                <a:solidFill>
                  <a:srgbClr val="38761D"/>
                </a:solidFill>
              </a:rPr>
              <a:t> le </a:t>
            </a:r>
            <a:r>
              <a:rPr lang="en-US" sz="2400" dirty="0">
                <a:solidFill>
                  <a:srgbClr val="B45F06"/>
                </a:solidFill>
              </a:rPr>
              <a:t>34 </a:t>
            </a:r>
            <a:r>
              <a:rPr lang="en-US" sz="2400" dirty="0">
                <a:solidFill>
                  <a:srgbClr val="674EA7"/>
                </a:solidFill>
              </a:rPr>
              <a:t>(</a:t>
            </a:r>
            <a:r>
              <a:rPr lang="en-US" sz="2400" dirty="0" err="1">
                <a:solidFill>
                  <a:srgbClr val="674EA7"/>
                </a:solidFill>
              </a:rPr>
              <a:t>bù</a:t>
            </a:r>
            <a:r>
              <a:rPr lang="en-US" sz="2400" dirty="0">
                <a:solidFill>
                  <a:srgbClr val="674EA7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5394"/>
                </a:solidFill>
              </a:rPr>
              <a:t>Marvel </a:t>
            </a:r>
            <a:r>
              <a:rPr lang="en-US" sz="2400" dirty="0" err="1">
                <a:solidFill>
                  <a:srgbClr val="0B5394"/>
                </a:solidFill>
              </a:rPr>
              <a:t>diànyǐng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 have watched 34 Marvel movies.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 dirty="0">
                <a:solidFill>
                  <a:schemeClr val="dk1"/>
                </a:solidFill>
              </a:rPr>
              <a:t>Structure</a:t>
            </a:r>
            <a:r>
              <a:rPr lang="en-US" sz="2970" b="1" dirty="0"/>
              <a:t/>
            </a:r>
            <a:br>
              <a:rPr lang="en-US" sz="2970" b="1" dirty="0"/>
            </a:br>
            <a:r>
              <a:rPr lang="en-US" sz="2520" dirty="0"/>
              <a:t>Q: </a:t>
            </a:r>
            <a:r>
              <a:rPr lang="en-US" sz="2800" dirty="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00B050"/>
                </a:solidFill>
              </a:rPr>
              <a:t>Verb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b="0" dirty="0" err="1">
                <a:solidFill>
                  <a:srgbClr val="B45F06"/>
                </a:solidFill>
                <a:latin typeface="Muli Regular"/>
                <a:ea typeface="Muli Regular"/>
                <a:cs typeface="Muli Regular"/>
                <a:sym typeface="Muli Regular"/>
              </a:rPr>
              <a:t>多少</a:t>
            </a:r>
            <a:r>
              <a:rPr lang="en-US" sz="2800" dirty="0">
                <a:solidFill>
                  <a:srgbClr val="B45F06"/>
                </a:solidFill>
              </a:rPr>
              <a:t> (</a:t>
            </a:r>
            <a:r>
              <a:rPr lang="en-US" sz="2800" dirty="0" err="1">
                <a:solidFill>
                  <a:srgbClr val="B45F06"/>
                </a:solidFill>
              </a:rPr>
              <a:t>Duōshǎo</a:t>
            </a:r>
            <a:r>
              <a:rPr lang="en-US" sz="2800" dirty="0">
                <a:solidFill>
                  <a:srgbClr val="B45F06"/>
                </a:solidFill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674EA7"/>
                </a:solidFill>
              </a:rPr>
              <a:t>(Counter - optional)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0B5394"/>
                </a:solidFill>
              </a:rPr>
              <a:t>(Noun)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 dirty="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algn="l">
              <a:buClr>
                <a:schemeClr val="dk1"/>
              </a:buClr>
              <a:buSzPts val="2970"/>
            </a:pPr>
            <a:r>
              <a:rPr lang="en-US" sz="2250" dirty="0"/>
              <a:t>A: </a:t>
            </a:r>
            <a:r>
              <a:rPr lang="en-US" sz="2800" dirty="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Verb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B45F06"/>
                </a:solidFill>
              </a:rPr>
              <a:t>Number </a:t>
            </a:r>
            <a:r>
              <a:rPr lang="en-US" sz="2800" dirty="0">
                <a:solidFill>
                  <a:schemeClr val="dk2"/>
                </a:solidFill>
              </a:rPr>
              <a:t>+ (</a:t>
            </a:r>
            <a:r>
              <a:rPr lang="en-US" sz="2800" dirty="0">
                <a:solidFill>
                  <a:srgbClr val="674EA7"/>
                </a:solidFill>
              </a:rPr>
              <a:t>Counter – optional) </a:t>
            </a:r>
            <a:r>
              <a:rPr lang="en-US" sz="2800" dirty="0">
                <a:solidFill>
                  <a:schemeClr val="dk2"/>
                </a:solidFill>
              </a:rPr>
              <a:t>+ </a:t>
            </a:r>
            <a:r>
              <a:rPr lang="en-US" sz="2800" dirty="0">
                <a:solidFill>
                  <a:srgbClr val="0B5394"/>
                </a:solidFill>
              </a:rPr>
              <a:t>(Noun)</a:t>
            </a:r>
            <a:r>
              <a:rPr lang="en-US" sz="2800" dirty="0">
                <a:solidFill>
                  <a:schemeClr val="dk2"/>
                </a:solidFill>
              </a:rPr>
              <a:t>.</a:t>
            </a:r>
            <a:r>
              <a:rPr lang="en-US" sz="2250" dirty="0"/>
              <a:t/>
            </a:r>
            <a:br>
              <a:rPr lang="en-US" sz="2250" dirty="0"/>
            </a:br>
            <a:r>
              <a:rPr lang="en-US" sz="1620" dirty="0"/>
              <a:t/>
            </a:r>
            <a:br>
              <a:rPr lang="en-US" sz="1620" dirty="0"/>
            </a:br>
            <a:endParaRPr sz="1620" dirty="0"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918225" y="1590125"/>
            <a:ext cx="111717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她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 err="1">
                <a:solidFill>
                  <a:srgbClr val="B45F06"/>
                </a:solidFill>
              </a:rPr>
              <a:t>多少</a:t>
            </a:r>
            <a:r>
              <a:rPr lang="en-US" sz="2400" dirty="0">
                <a:solidFill>
                  <a:srgbClr val="B45F06"/>
                </a:solidFill>
              </a:rPr>
              <a:t> </a:t>
            </a:r>
            <a:r>
              <a:rPr lang="en-US" sz="2400" dirty="0">
                <a:solidFill>
                  <a:srgbClr val="674EA7"/>
                </a:solidFill>
              </a:rPr>
              <a:t>(个)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0B5394"/>
                </a:solidFill>
              </a:rPr>
              <a:t>学生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Tā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duōshǎo</a:t>
            </a:r>
            <a:r>
              <a:rPr lang="en-US" sz="2400" dirty="0">
                <a:solidFill>
                  <a:srgbClr val="B45F06"/>
                </a:solidFill>
              </a:rPr>
              <a:t> </a:t>
            </a:r>
            <a:r>
              <a:rPr lang="en-US" sz="2400" dirty="0">
                <a:solidFill>
                  <a:srgbClr val="674EA7"/>
                </a:solidFill>
              </a:rPr>
              <a:t>(</a:t>
            </a:r>
            <a:r>
              <a:rPr lang="en-US" sz="2400" dirty="0" err="1">
                <a:solidFill>
                  <a:srgbClr val="674EA7"/>
                </a:solidFill>
              </a:rPr>
              <a:t>ge</a:t>
            </a:r>
            <a:r>
              <a:rPr lang="en-US" sz="2400" dirty="0">
                <a:solidFill>
                  <a:srgbClr val="674EA7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xuéshēng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How much students does she have?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她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38761D"/>
                </a:solidFill>
              </a:rPr>
              <a:t>有 </a:t>
            </a:r>
            <a:r>
              <a:rPr lang="en-US" sz="2400" dirty="0" err="1">
                <a:solidFill>
                  <a:srgbClr val="B45F06"/>
                </a:solidFill>
              </a:rPr>
              <a:t>五十七</a:t>
            </a:r>
            <a:r>
              <a:rPr lang="en-US" sz="2400" dirty="0">
                <a:solidFill>
                  <a:srgbClr val="674EA7"/>
                </a:solidFill>
              </a:rPr>
              <a:t> (个)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0B5394"/>
                </a:solidFill>
              </a:rPr>
              <a:t>学生</a:t>
            </a:r>
            <a:r>
              <a:rPr lang="en-US" sz="2400" dirty="0">
                <a:solidFill>
                  <a:srgbClr val="0B5394"/>
                </a:solidFill>
              </a:rPr>
              <a:t>.</a:t>
            </a:r>
            <a:r>
              <a:rPr lang="en-US" sz="2400" dirty="0"/>
              <a:t>		</a:t>
            </a:r>
            <a:r>
              <a:rPr lang="en-US" sz="2400" dirty="0" err="1">
                <a:solidFill>
                  <a:srgbClr val="C00000"/>
                </a:solidFill>
              </a:rPr>
              <a:t>Tā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yǒu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wǔshíqī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674EA7"/>
                </a:solidFill>
              </a:rPr>
              <a:t>ge</a:t>
            </a:r>
            <a:r>
              <a:rPr lang="en-US" sz="2400" dirty="0">
                <a:solidFill>
                  <a:srgbClr val="674EA7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5394"/>
                </a:solidFill>
              </a:rPr>
              <a:t>xuéshēng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She has 57 students.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A: 	</a:t>
            </a:r>
            <a:r>
              <a:rPr lang="en-US" sz="2400" dirty="0" err="1">
                <a:solidFill>
                  <a:srgbClr val="C00000"/>
                </a:solidFill>
              </a:rPr>
              <a:t>外面的温度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8761D"/>
                </a:solidFill>
              </a:rPr>
              <a:t>是 </a:t>
            </a:r>
            <a:r>
              <a:rPr lang="en-US" sz="2400" dirty="0" err="1">
                <a:solidFill>
                  <a:srgbClr val="B45F06"/>
                </a:solidFill>
              </a:rPr>
              <a:t>多少</a:t>
            </a:r>
            <a:r>
              <a:rPr lang="en-US" sz="2400" dirty="0" err="1">
                <a:solidFill>
                  <a:srgbClr val="0B5394"/>
                </a:solidFill>
              </a:rPr>
              <a:t>度</a:t>
            </a:r>
            <a:r>
              <a:rPr lang="en-US" sz="2400" dirty="0"/>
              <a:t>？	</a:t>
            </a:r>
            <a:r>
              <a:rPr lang="en-US" sz="2400" dirty="0" err="1">
                <a:solidFill>
                  <a:srgbClr val="C00000"/>
                </a:solidFill>
              </a:rPr>
              <a:t>Wàimiàn</a:t>
            </a:r>
            <a:r>
              <a:rPr lang="en-US" sz="2400" dirty="0">
                <a:solidFill>
                  <a:srgbClr val="C00000"/>
                </a:solidFill>
              </a:rPr>
              <a:t> de </a:t>
            </a:r>
            <a:r>
              <a:rPr lang="en-US" sz="2400" dirty="0" err="1">
                <a:solidFill>
                  <a:srgbClr val="C00000"/>
                </a:solidFill>
              </a:rPr>
              <a:t>wēndù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shì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duōshǎo</a:t>
            </a:r>
            <a:r>
              <a:rPr lang="en-US" sz="2400" dirty="0">
                <a:solidFill>
                  <a:srgbClr val="B45F06"/>
                </a:solidFill>
              </a:rPr>
              <a:t> </a:t>
            </a:r>
            <a:r>
              <a:rPr lang="en-US" sz="2400" dirty="0" err="1">
                <a:solidFill>
                  <a:srgbClr val="0B5394"/>
                </a:solidFill>
              </a:rPr>
              <a:t>dù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sz="2400" dirty="0" smtClean="0"/>
              <a:t>How many degrees is it outside?</a:t>
            </a:r>
            <a:endParaRPr sz="2400" dirty="0"/>
          </a:p>
          <a:p>
            <a:pPr marL="182880" lvl="0" indent="-205740" algn="l" rtl="0">
              <a:spcBef>
                <a:spcPts val="1200"/>
              </a:spcBef>
              <a:spcAft>
                <a:spcPts val="0"/>
              </a:spcAft>
              <a:buSzPts val="2400"/>
              <a:buChar char="‐"/>
            </a:pPr>
            <a:r>
              <a:rPr lang="en-US" sz="2400" b="1" dirty="0"/>
              <a:t>B: 	</a:t>
            </a:r>
            <a:r>
              <a:rPr lang="en-US" sz="2400" dirty="0" err="1">
                <a:solidFill>
                  <a:srgbClr val="C00000"/>
                </a:solidFill>
              </a:rPr>
              <a:t>外面的温度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8761D"/>
                </a:solidFill>
              </a:rPr>
              <a:t>是 </a:t>
            </a:r>
            <a:r>
              <a:rPr lang="en-US" sz="2400" dirty="0" err="1">
                <a:solidFill>
                  <a:srgbClr val="B45F06"/>
                </a:solidFill>
              </a:rPr>
              <a:t>一百</a:t>
            </a:r>
            <a:r>
              <a:rPr lang="en-US" sz="2400" dirty="0">
                <a:solidFill>
                  <a:srgbClr val="674EA7"/>
                </a:solidFill>
              </a:rPr>
              <a:t> </a:t>
            </a:r>
            <a:r>
              <a:rPr lang="en-US" sz="2400" dirty="0">
                <a:solidFill>
                  <a:srgbClr val="0B5394"/>
                </a:solidFill>
              </a:rPr>
              <a:t>度</a:t>
            </a:r>
            <a:r>
              <a:rPr lang="en-US" sz="2400" dirty="0"/>
              <a:t>.	</a:t>
            </a:r>
            <a:r>
              <a:rPr lang="en-US" sz="2400" dirty="0" err="1" smtClean="0">
                <a:solidFill>
                  <a:srgbClr val="C00000"/>
                </a:solidFill>
              </a:rPr>
              <a:t>Wàimiàn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de </a:t>
            </a:r>
            <a:r>
              <a:rPr lang="en-US" sz="2400" dirty="0" err="1">
                <a:solidFill>
                  <a:srgbClr val="C00000"/>
                </a:solidFill>
              </a:rPr>
              <a:t>wēndù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38761D"/>
                </a:solidFill>
              </a:rPr>
              <a:t>shì</a:t>
            </a:r>
            <a:r>
              <a:rPr lang="en-US" sz="2400" dirty="0">
                <a:solidFill>
                  <a:srgbClr val="38761D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yī</a:t>
            </a:r>
            <a:r>
              <a:rPr lang="en-US" sz="2400" dirty="0">
                <a:solidFill>
                  <a:srgbClr val="B45F06"/>
                </a:solidFill>
              </a:rPr>
              <a:t> </a:t>
            </a:r>
            <a:r>
              <a:rPr lang="en-US" sz="2400" dirty="0" err="1">
                <a:solidFill>
                  <a:srgbClr val="B45F06"/>
                </a:solidFill>
              </a:rPr>
              <a:t>bǎi</a:t>
            </a:r>
            <a:r>
              <a:rPr lang="en-US" sz="2400" dirty="0">
                <a:solidFill>
                  <a:srgbClr val="B45F06"/>
                </a:solidFill>
              </a:rPr>
              <a:t> </a:t>
            </a:r>
            <a:r>
              <a:rPr lang="en-US" sz="2400" dirty="0" err="1">
                <a:solidFill>
                  <a:srgbClr val="0B5394"/>
                </a:solidFill>
              </a:rPr>
              <a:t>dù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The outside temperature is 100 degrees.</a:t>
            </a: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title="Ask about Numbers 几／多少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050" y="334550"/>
            <a:ext cx="8066050" cy="60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732</Words>
  <Application>Microsoft Office PowerPoint</Application>
  <PresentationFormat>Widescreen</PresentationFormat>
  <Paragraphs>175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Amatic SC</vt:lpstr>
      <vt:lpstr>Arial</vt:lpstr>
      <vt:lpstr>Libre Franklin</vt:lpstr>
      <vt:lpstr>Muli</vt:lpstr>
      <vt:lpstr>Georgia</vt:lpstr>
      <vt:lpstr>Muli Regular</vt:lpstr>
      <vt:lpstr>Trebuchet MS</vt:lpstr>
      <vt:lpstr>Quickly template</vt:lpstr>
      <vt:lpstr>Review Practice!</vt:lpstr>
      <vt:lpstr>jǐ (几)</vt:lpstr>
      <vt:lpstr>Expressing “How many/How Much” with “jǐ” (几)</vt:lpstr>
      <vt:lpstr>Structure Q: Subj. + Verb + 几 + Counter + (Noun)? A: Subj. +  Verb + Number + Counter + (Noun).  </vt:lpstr>
      <vt:lpstr>Structure Q: Subj. + Verb + 几 + Counter + (Noun)? A: Subj. +  Verb + Number + Counter + (Noun).  </vt:lpstr>
      <vt:lpstr>Duōshǎo (多少)</vt:lpstr>
      <vt:lpstr>Structure Q: Subj. + Verb + 多少 (Duōshǎo) + (Counter - optional) + (Noun)? A: Subj. +  Verb + Number + (Counter – optional) + (Noun).  </vt:lpstr>
      <vt:lpstr>Structure Q: Subj. + Verb + 多少 (Duōshǎo) + (Counter - optional) + (Noun)? A: Subj. +  Verb + Number + (Counter – optional) + (Noun).  </vt:lpstr>
      <vt:lpstr>PowerPoint Presentation</vt:lpstr>
      <vt:lpstr>Practice </vt:lpstr>
      <vt:lpstr>Mixed Review! ☺ (HOORAY! YOU’RE DONE AFTER THIS!)</vt:lpstr>
      <vt:lpstr>Mixed Review! ☺ (HOORAY! YOU’RE DONE AFTER THIS!)</vt:lpstr>
      <vt:lpstr>Mixed Review! ☺ (HOORAY! Last Question word!)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Practice!</dc:title>
  <cp:lastModifiedBy>Queena Roquemore</cp:lastModifiedBy>
  <cp:revision>14</cp:revision>
  <dcterms:modified xsi:type="dcterms:W3CDTF">2021-11-15T16:43:20Z</dcterms:modified>
</cp:coreProperties>
</file>