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60" r:id="rId5"/>
    <p:sldId id="259" r:id="rId6"/>
    <p:sldId id="263" r:id="rId7"/>
    <p:sldId id="261" r:id="rId8"/>
    <p:sldId id="262" r:id="rId9"/>
  </p:sldIdLst>
  <p:sldSz cx="9144000" cy="5143500" type="screen16x9"/>
  <p:notesSz cx="6858000" cy="9144000"/>
  <p:embeddedFontLst>
    <p:embeddedFont>
      <p:font typeface="Shadows Into Light" panose="020B0604020202020204" charset="0"/>
      <p:regular r:id="rId11"/>
    </p:embeddedFont>
    <p:embeddedFont>
      <p:font typeface="Georgia" panose="02040502050405020303" pitchFamily="18"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0cc4139a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0cc4139a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0cc4139a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0cc4139a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0cc4139a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0cc4139a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0cc4139a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0cc4139a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0cc4139a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90cc4139a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90cc4139a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90cc4139a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Shadows Into Light"/>
                <a:ea typeface="Shadows Into Light"/>
                <a:cs typeface="Shadows Into Light"/>
                <a:sym typeface="Shadows Into Light"/>
              </a:rPr>
              <a:t>Cultural Investigation Projects: </a:t>
            </a:r>
            <a:endParaRPr>
              <a:latin typeface="Shadows Into Light"/>
              <a:ea typeface="Shadows Into Light"/>
              <a:cs typeface="Shadows Into Light"/>
              <a:sym typeface="Shadows Into Light"/>
            </a:endParaRPr>
          </a:p>
          <a:p>
            <a:pPr marL="0" lvl="0" indent="0" algn="ctr" rtl="0">
              <a:spcBef>
                <a:spcPts val="0"/>
              </a:spcBef>
              <a:spcAft>
                <a:spcPts val="0"/>
              </a:spcAft>
              <a:buNone/>
            </a:pPr>
            <a:r>
              <a:rPr lang="en" sz="3600">
                <a:latin typeface="Shadows Into Light"/>
                <a:ea typeface="Shadows Into Light"/>
                <a:cs typeface="Shadows Into Light"/>
                <a:sym typeface="Shadows Into Light"/>
              </a:rPr>
              <a:t>146 Ways to Explore Chinese Culture</a:t>
            </a:r>
            <a:endParaRPr sz="3600">
              <a:latin typeface="Shadows Into Light"/>
              <a:ea typeface="Shadows Into Light"/>
              <a:cs typeface="Shadows Into Light"/>
              <a:sym typeface="Shadows Into Light"/>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Shadows Into Light"/>
                <a:ea typeface="Shadows Into Light"/>
                <a:cs typeface="Shadows Into Light"/>
                <a:sym typeface="Shadows Into Light"/>
              </a:rPr>
              <a:t>An Overview By: Mrs. Roquemore (高老师)</a:t>
            </a:r>
            <a:endParaRPr sz="2400">
              <a:latin typeface="Shadows Into Light"/>
              <a:ea typeface="Shadows Into Light"/>
              <a:cs typeface="Shadows Into Light"/>
              <a:sym typeface="Shadows Into Light"/>
            </a:endParaRPr>
          </a:p>
        </p:txBody>
      </p:sp>
      <p:pic>
        <p:nvPicPr>
          <p:cNvPr id="56" name="Google Shape;56;p13" descr="2020"/>
          <p:cNvPicPr preferRelativeResize="0"/>
          <p:nvPr/>
        </p:nvPicPr>
        <p:blipFill>
          <a:blip r:embed="rId3">
            <a:alphaModFix/>
          </a:blip>
          <a:stretch>
            <a:fillRect/>
          </a:stretch>
        </p:blipFill>
        <p:spPr>
          <a:xfrm>
            <a:off x="7031050" y="2974650"/>
            <a:ext cx="1969500" cy="19695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34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hadows Into Light"/>
                <a:ea typeface="Shadows Into Light"/>
                <a:cs typeface="Shadows Into Light"/>
                <a:sym typeface="Shadows Into Light"/>
              </a:rPr>
              <a:t>Goals of a CI Project</a:t>
            </a:r>
            <a:endParaRPr dirty="0">
              <a:latin typeface="Shadows Into Light"/>
              <a:ea typeface="Shadows Into Light"/>
              <a:cs typeface="Shadows Into Light"/>
              <a:sym typeface="Shadows Into Light"/>
            </a:endParaRPr>
          </a:p>
        </p:txBody>
      </p:sp>
      <p:sp>
        <p:nvSpPr>
          <p:cNvPr id="62" name="Google Shape;62;p14"/>
          <p:cNvSpPr txBox="1">
            <a:spLocks noGrp="1"/>
          </p:cNvSpPr>
          <p:nvPr>
            <p:ph type="body" idx="1"/>
          </p:nvPr>
        </p:nvSpPr>
        <p:spPr>
          <a:xfrm>
            <a:off x="311700" y="879975"/>
            <a:ext cx="8520600" cy="4065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Georgia"/>
              <a:buChar char="●"/>
            </a:pPr>
            <a:r>
              <a:rPr lang="en" sz="1300" b="1" dirty="0">
                <a:latin typeface="Georgia"/>
                <a:ea typeface="Georgia"/>
                <a:cs typeface="Georgia"/>
                <a:sym typeface="Georgia"/>
              </a:rPr>
              <a:t>Broaden Subject Matter Knowledge</a:t>
            </a:r>
            <a:endParaRPr sz="1300" b="1" dirty="0">
              <a:latin typeface="Georgia"/>
              <a:ea typeface="Georgia"/>
              <a:cs typeface="Georgia"/>
              <a:sym typeface="Georgia"/>
            </a:endParaRPr>
          </a:p>
          <a:p>
            <a:pPr marL="914400" lvl="1" indent="-311150" algn="l" rtl="0">
              <a:spcBef>
                <a:spcPts val="0"/>
              </a:spcBef>
              <a:spcAft>
                <a:spcPts val="0"/>
              </a:spcAft>
              <a:buSzPts val="1300"/>
              <a:buFont typeface="Georgia"/>
              <a:buChar char="○"/>
            </a:pPr>
            <a:r>
              <a:rPr lang="en" sz="1300" dirty="0">
                <a:latin typeface="Georgia"/>
                <a:ea typeface="Georgia"/>
                <a:cs typeface="Georgia"/>
                <a:sym typeface="Georgia"/>
              </a:rPr>
              <a:t>You explore topics of personal interest.  </a:t>
            </a:r>
            <a:endParaRPr sz="1300"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b="1" dirty="0">
                <a:latin typeface="Georgia"/>
                <a:ea typeface="Georgia"/>
                <a:cs typeface="Georgia"/>
                <a:sym typeface="Georgia"/>
              </a:rPr>
              <a:t>Improve Communication Skills</a:t>
            </a:r>
            <a:endParaRPr sz="1300" b="1"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b="1" dirty="0">
                <a:latin typeface="Georgia"/>
                <a:ea typeface="Georgia"/>
                <a:cs typeface="Georgia"/>
                <a:sym typeface="Georgia"/>
              </a:rPr>
              <a:t>Builds Relationships Within The Larger Community</a:t>
            </a:r>
            <a:endParaRPr sz="1300" b="1" dirty="0">
              <a:latin typeface="Georgia"/>
              <a:ea typeface="Georgia"/>
              <a:cs typeface="Georgia"/>
              <a:sym typeface="Georgia"/>
            </a:endParaRPr>
          </a:p>
          <a:p>
            <a:pPr marL="914400" lvl="1" indent="-311150" algn="l" rtl="0">
              <a:spcBef>
                <a:spcPts val="0"/>
              </a:spcBef>
              <a:spcAft>
                <a:spcPts val="0"/>
              </a:spcAft>
              <a:buSzPts val="1300"/>
              <a:buFont typeface="Georgia"/>
              <a:buChar char="○"/>
            </a:pPr>
            <a:r>
              <a:rPr lang="en" sz="1300" dirty="0">
                <a:latin typeface="Georgia"/>
                <a:ea typeface="Georgia"/>
                <a:cs typeface="Georgia"/>
                <a:sym typeface="Georgia"/>
              </a:rPr>
              <a:t>You get to interact with native speakers, business owners, corporations, embassies and universities. </a:t>
            </a:r>
            <a:endParaRPr sz="1300"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b="1" dirty="0">
                <a:latin typeface="Georgia"/>
                <a:ea typeface="Georgia"/>
                <a:cs typeface="Georgia"/>
                <a:sym typeface="Georgia"/>
              </a:rPr>
              <a:t>Improves Reflective Skills</a:t>
            </a:r>
            <a:endParaRPr sz="1300" b="1"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b="1" dirty="0">
                <a:latin typeface="Georgia"/>
                <a:ea typeface="Georgia"/>
                <a:cs typeface="Georgia"/>
                <a:sym typeface="Georgia"/>
              </a:rPr>
              <a:t>Addresses Diverse Student Backgrounds/Abilities</a:t>
            </a:r>
            <a:endParaRPr sz="1300" b="1" dirty="0">
              <a:latin typeface="Georgia"/>
              <a:ea typeface="Georgia"/>
              <a:cs typeface="Georgia"/>
              <a:sym typeface="Georgia"/>
            </a:endParaRPr>
          </a:p>
          <a:p>
            <a:pPr marL="914400" lvl="1" indent="-311150" algn="l" rtl="0">
              <a:spcBef>
                <a:spcPts val="0"/>
              </a:spcBef>
              <a:spcAft>
                <a:spcPts val="0"/>
              </a:spcAft>
              <a:buSzPts val="1300"/>
              <a:buFont typeface="Georgia"/>
              <a:buChar char="○"/>
            </a:pPr>
            <a:r>
              <a:rPr lang="en" sz="1300" dirty="0">
                <a:latin typeface="Georgia"/>
                <a:ea typeface="Georgia"/>
                <a:cs typeface="Georgia"/>
                <a:sym typeface="Georgia"/>
              </a:rPr>
              <a:t>146 projects grouped together by interest enables all students to find something they excel at.  </a:t>
            </a:r>
            <a:endParaRPr sz="1300" dirty="0">
              <a:latin typeface="Georgia"/>
              <a:ea typeface="Georgia"/>
              <a:cs typeface="Georgia"/>
              <a:sym typeface="Georgia"/>
            </a:endParaRPr>
          </a:p>
          <a:p>
            <a:pPr marL="914400" lvl="1" indent="-311150" algn="l" rtl="0">
              <a:spcBef>
                <a:spcPts val="0"/>
              </a:spcBef>
              <a:spcAft>
                <a:spcPts val="0"/>
              </a:spcAft>
              <a:buSzPts val="1300"/>
              <a:buFont typeface="Georgia"/>
              <a:buChar char="○"/>
            </a:pPr>
            <a:r>
              <a:rPr lang="en" sz="1300" dirty="0">
                <a:latin typeface="Georgia"/>
                <a:ea typeface="Georgia"/>
                <a:cs typeface="Georgia"/>
                <a:sym typeface="Georgia"/>
              </a:rPr>
              <a:t>You also learn about each other’s strengths while exploring subject matter.  </a:t>
            </a:r>
            <a:endParaRPr sz="1300"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b="1" dirty="0">
                <a:latin typeface="Georgia"/>
                <a:ea typeface="Georgia"/>
                <a:cs typeface="Georgia"/>
                <a:sym typeface="Georgia"/>
              </a:rPr>
              <a:t>Develops curiosity</a:t>
            </a:r>
            <a:endParaRPr sz="1300" b="1"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b="1" dirty="0">
                <a:latin typeface="Georgia"/>
                <a:ea typeface="Georgia"/>
                <a:cs typeface="Georgia"/>
                <a:sym typeface="Georgia"/>
              </a:rPr>
              <a:t>Curriculum Development</a:t>
            </a:r>
            <a:endParaRPr sz="1300" b="1"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b="1" dirty="0">
                <a:latin typeface="Georgia"/>
                <a:ea typeface="Georgia"/>
                <a:cs typeface="Georgia"/>
                <a:sym typeface="Georgia"/>
              </a:rPr>
              <a:t>Addresses Student Involvement with Technology</a:t>
            </a:r>
            <a:endParaRPr sz="1300" b="1" dirty="0">
              <a:latin typeface="Georgia"/>
              <a:ea typeface="Georgia"/>
              <a:cs typeface="Georgia"/>
              <a:sym typeface="Georgia"/>
            </a:endParaRPr>
          </a:p>
          <a:p>
            <a:pPr marL="914400" lvl="1" indent="-311150" algn="l" rtl="0">
              <a:spcBef>
                <a:spcPts val="0"/>
              </a:spcBef>
              <a:spcAft>
                <a:spcPts val="0"/>
              </a:spcAft>
              <a:buSzPts val="1300"/>
              <a:buFont typeface="Georgia"/>
              <a:buChar char="○"/>
            </a:pPr>
            <a:r>
              <a:rPr lang="en" sz="1300" dirty="0">
                <a:latin typeface="Georgia"/>
                <a:ea typeface="Georgia"/>
                <a:cs typeface="Georgia"/>
                <a:sym typeface="Georgia"/>
              </a:rPr>
              <a:t>Online museums, foreign radios, websites in Chinese</a:t>
            </a:r>
            <a:endParaRPr sz="1300"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b="1" dirty="0">
                <a:latin typeface="Georgia"/>
                <a:ea typeface="Georgia"/>
                <a:cs typeface="Georgia"/>
                <a:sym typeface="Georgia"/>
              </a:rPr>
              <a:t>Makes Learning a Language Relevant and Fun!</a:t>
            </a:r>
            <a:endParaRPr sz="1300" b="1" dirty="0">
              <a:latin typeface="Georgia"/>
              <a:ea typeface="Georgia"/>
              <a:cs typeface="Georgia"/>
              <a:sym typeface="Georgia"/>
            </a:endParaRPr>
          </a:p>
          <a:p>
            <a:pPr marL="914400" lvl="1" indent="-311150" algn="l" rtl="0">
              <a:spcBef>
                <a:spcPts val="0"/>
              </a:spcBef>
              <a:spcAft>
                <a:spcPts val="0"/>
              </a:spcAft>
              <a:buSzPts val="1300"/>
              <a:buFont typeface="Georgia"/>
              <a:buChar char="○"/>
            </a:pPr>
            <a:r>
              <a:rPr lang="en" sz="1300" dirty="0">
                <a:latin typeface="Georgia"/>
                <a:ea typeface="Georgia"/>
                <a:cs typeface="Georgia"/>
                <a:sym typeface="Georgia"/>
              </a:rPr>
              <a:t>You enjoy sharing their adventures with the class.  Many activities can be accomplished with their friends, parents and other family members. Everyone gets involved in the process!</a:t>
            </a:r>
            <a:endParaRPr sz="1300" dirty="0">
              <a:latin typeface="Georgia"/>
              <a:ea typeface="Georgia"/>
              <a:cs typeface="Georgia"/>
              <a:sym typeface="Georgia"/>
            </a:endParaRPr>
          </a:p>
          <a:p>
            <a:pPr marL="0" lvl="0" indent="0" algn="l" rtl="0">
              <a:spcBef>
                <a:spcPts val="1600"/>
              </a:spcBef>
              <a:spcAft>
                <a:spcPts val="0"/>
              </a:spcAft>
              <a:buNone/>
            </a:pPr>
            <a:endParaRPr sz="1200" dirty="0">
              <a:latin typeface="Georgia"/>
              <a:ea typeface="Georgia"/>
              <a:cs typeface="Georgia"/>
              <a:sym typeface="Georgia"/>
            </a:endParaRPr>
          </a:p>
          <a:p>
            <a:pPr marL="0" lvl="0" indent="0" algn="l" rtl="0">
              <a:spcBef>
                <a:spcPts val="1600"/>
              </a:spcBef>
              <a:spcAft>
                <a:spcPts val="1600"/>
              </a:spcAft>
              <a:buNone/>
            </a:pPr>
            <a:endParaRPr sz="1200" dirty="0">
              <a:latin typeface="Georgia"/>
              <a:ea typeface="Georgia"/>
              <a:cs typeface="Georgia"/>
              <a:sym typeface="Georgia"/>
            </a:endParaRPr>
          </a:p>
        </p:txBody>
      </p:sp>
      <p:pic>
        <p:nvPicPr>
          <p:cNvPr id="63" name="Google Shape;63;p14"/>
          <p:cNvPicPr preferRelativeResize="0"/>
          <p:nvPr/>
        </p:nvPicPr>
        <p:blipFill>
          <a:blip r:embed="rId3">
            <a:alphaModFix/>
          </a:blip>
          <a:stretch>
            <a:fillRect/>
          </a:stretch>
        </p:blipFill>
        <p:spPr>
          <a:xfrm>
            <a:off x="5879550" y="112063"/>
            <a:ext cx="2952750" cy="1552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 calcmode="lin" valueType="num">
                                      <p:cBhvr additive="base">
                                        <p:cTn id="7"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2">
                                            <p:txEl>
                                              <p:pRg st="1" end="1"/>
                                            </p:txEl>
                                          </p:spTgt>
                                        </p:tgtEl>
                                        <p:attrNameLst>
                                          <p:attrName>style.visibility</p:attrName>
                                        </p:attrNameLst>
                                      </p:cBhvr>
                                      <p:to>
                                        <p:strVal val="visible"/>
                                      </p:to>
                                    </p:set>
                                    <p:anim calcmode="lin" valueType="num">
                                      <p:cBhvr additive="base">
                                        <p:cTn id="11" dur="500" fill="hold"/>
                                        <p:tgtEl>
                                          <p:spTgt spid="6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2">
                                            <p:txEl>
                                              <p:pRg st="2" end="2"/>
                                            </p:txEl>
                                          </p:spTgt>
                                        </p:tgtEl>
                                        <p:attrNameLst>
                                          <p:attrName>style.visibility</p:attrName>
                                        </p:attrNameLst>
                                      </p:cBhvr>
                                      <p:to>
                                        <p:strVal val="visible"/>
                                      </p:to>
                                    </p:set>
                                    <p:anim calcmode="lin" valueType="num">
                                      <p:cBhvr additive="base">
                                        <p:cTn id="17"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2">
                                            <p:txEl>
                                              <p:pRg st="3" end="3"/>
                                            </p:txEl>
                                          </p:spTgt>
                                        </p:tgtEl>
                                        <p:attrNameLst>
                                          <p:attrName>style.visibility</p:attrName>
                                        </p:attrNameLst>
                                      </p:cBhvr>
                                      <p:to>
                                        <p:strVal val="visible"/>
                                      </p:to>
                                    </p:set>
                                    <p:anim calcmode="lin" valueType="num">
                                      <p:cBhvr additive="base">
                                        <p:cTn id="23"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2">
                                            <p:txEl>
                                              <p:pRg st="4" end="4"/>
                                            </p:txEl>
                                          </p:spTgt>
                                        </p:tgtEl>
                                        <p:attrNameLst>
                                          <p:attrName>style.visibility</p:attrName>
                                        </p:attrNameLst>
                                      </p:cBhvr>
                                      <p:to>
                                        <p:strVal val="visible"/>
                                      </p:to>
                                    </p:set>
                                    <p:anim calcmode="lin" valueType="num">
                                      <p:cBhvr additive="base">
                                        <p:cTn id="27" dur="500" fill="hold"/>
                                        <p:tgtEl>
                                          <p:spTgt spid="6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2">
                                            <p:txEl>
                                              <p:pRg st="5" end="5"/>
                                            </p:txEl>
                                          </p:spTgt>
                                        </p:tgtEl>
                                        <p:attrNameLst>
                                          <p:attrName>style.visibility</p:attrName>
                                        </p:attrNameLst>
                                      </p:cBhvr>
                                      <p:to>
                                        <p:strVal val="visible"/>
                                      </p:to>
                                    </p:set>
                                    <p:anim calcmode="lin" valueType="num">
                                      <p:cBhvr additive="base">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2">
                                            <p:txEl>
                                              <p:pRg st="6" end="6"/>
                                            </p:txEl>
                                          </p:spTgt>
                                        </p:tgtEl>
                                        <p:attrNameLst>
                                          <p:attrName>style.visibility</p:attrName>
                                        </p:attrNameLst>
                                      </p:cBhvr>
                                      <p:to>
                                        <p:strVal val="visible"/>
                                      </p:to>
                                    </p:set>
                                    <p:anim calcmode="lin" valueType="num">
                                      <p:cBhvr additive="base">
                                        <p:cTn id="39" dur="500" fill="hold"/>
                                        <p:tgtEl>
                                          <p:spTgt spid="6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2">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2">
                                            <p:txEl>
                                              <p:pRg st="7" end="7"/>
                                            </p:txEl>
                                          </p:spTgt>
                                        </p:tgtEl>
                                        <p:attrNameLst>
                                          <p:attrName>style.visibility</p:attrName>
                                        </p:attrNameLst>
                                      </p:cBhvr>
                                      <p:to>
                                        <p:strVal val="visible"/>
                                      </p:to>
                                    </p:set>
                                    <p:anim calcmode="lin" valueType="num">
                                      <p:cBhvr additive="base">
                                        <p:cTn id="43"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2">
                                            <p:txEl>
                                              <p:pRg st="8" end="8"/>
                                            </p:txEl>
                                          </p:spTgt>
                                        </p:tgtEl>
                                        <p:attrNameLst>
                                          <p:attrName>style.visibility</p:attrName>
                                        </p:attrNameLst>
                                      </p:cBhvr>
                                      <p:to>
                                        <p:strVal val="visible"/>
                                      </p:to>
                                    </p:set>
                                    <p:anim calcmode="lin" valueType="num">
                                      <p:cBhvr additive="base">
                                        <p:cTn id="47" dur="500" fill="hold"/>
                                        <p:tgtEl>
                                          <p:spTgt spid="6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2">
                                            <p:txEl>
                                              <p:pRg st="9" end="9"/>
                                            </p:txEl>
                                          </p:spTgt>
                                        </p:tgtEl>
                                        <p:attrNameLst>
                                          <p:attrName>style.visibility</p:attrName>
                                        </p:attrNameLst>
                                      </p:cBhvr>
                                      <p:to>
                                        <p:strVal val="visible"/>
                                      </p:to>
                                    </p:set>
                                    <p:anim calcmode="lin" valueType="num">
                                      <p:cBhvr additive="base">
                                        <p:cTn id="53"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2">
                                            <p:txEl>
                                              <p:pRg st="10" end="10"/>
                                            </p:txEl>
                                          </p:spTgt>
                                        </p:tgtEl>
                                        <p:attrNameLst>
                                          <p:attrName>style.visibility</p:attrName>
                                        </p:attrNameLst>
                                      </p:cBhvr>
                                      <p:to>
                                        <p:strVal val="visible"/>
                                      </p:to>
                                    </p:set>
                                    <p:anim calcmode="lin" valueType="num">
                                      <p:cBhvr additive="base">
                                        <p:cTn id="59" dur="500" fill="hold"/>
                                        <p:tgtEl>
                                          <p:spTgt spid="6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2">
                                            <p:txEl>
                                              <p:pRg st="11" end="11"/>
                                            </p:txEl>
                                          </p:spTgt>
                                        </p:tgtEl>
                                        <p:attrNameLst>
                                          <p:attrName>style.visibility</p:attrName>
                                        </p:attrNameLst>
                                      </p:cBhvr>
                                      <p:to>
                                        <p:strVal val="visible"/>
                                      </p:to>
                                    </p:set>
                                    <p:anim calcmode="lin" valueType="num">
                                      <p:cBhvr additive="base">
                                        <p:cTn id="65" dur="500" fill="hold"/>
                                        <p:tgtEl>
                                          <p:spTgt spid="62">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2">
                                            <p:txEl>
                                              <p:pRg st="11" end="11"/>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2">
                                            <p:txEl>
                                              <p:pRg st="12" end="12"/>
                                            </p:txEl>
                                          </p:spTgt>
                                        </p:tgtEl>
                                        <p:attrNameLst>
                                          <p:attrName>style.visibility</p:attrName>
                                        </p:attrNameLst>
                                      </p:cBhvr>
                                      <p:to>
                                        <p:strVal val="visible"/>
                                      </p:to>
                                    </p:set>
                                    <p:anim calcmode="lin" valueType="num">
                                      <p:cBhvr additive="base">
                                        <p:cTn id="69" dur="500" fill="hold"/>
                                        <p:tgtEl>
                                          <p:spTgt spid="62">
                                            <p:txEl>
                                              <p:pRg st="12" end="1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2">
                                            <p:txEl>
                                              <p:pRg st="13" end="13"/>
                                            </p:txEl>
                                          </p:spTgt>
                                        </p:tgtEl>
                                        <p:attrNameLst>
                                          <p:attrName>style.visibility</p:attrName>
                                        </p:attrNameLst>
                                      </p:cBhvr>
                                      <p:to>
                                        <p:strVal val="visible"/>
                                      </p:to>
                                    </p:set>
                                    <p:anim calcmode="lin" valueType="num">
                                      <p:cBhvr additive="base">
                                        <p:cTn id="75" dur="500" fill="hold"/>
                                        <p:tgtEl>
                                          <p:spTgt spid="62">
                                            <p:txEl>
                                              <p:pRg st="13" end="1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2">
                                            <p:txEl>
                                              <p:pRg st="13" end="13"/>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2">
                                            <p:txEl>
                                              <p:pRg st="14" end="14"/>
                                            </p:txEl>
                                          </p:spTgt>
                                        </p:tgtEl>
                                        <p:attrNameLst>
                                          <p:attrName>style.visibility</p:attrName>
                                        </p:attrNameLst>
                                      </p:cBhvr>
                                      <p:to>
                                        <p:strVal val="visible"/>
                                      </p:to>
                                    </p:set>
                                    <p:anim calcmode="lin" valueType="num">
                                      <p:cBhvr additive="base">
                                        <p:cTn id="79" dur="500" fill="hold"/>
                                        <p:tgtEl>
                                          <p:spTgt spid="62">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48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hadows Into Light"/>
                <a:ea typeface="Shadows Into Light"/>
                <a:cs typeface="Shadows Into Light"/>
                <a:sym typeface="Shadows Into Light"/>
              </a:rPr>
              <a:t>CI Project Guidelines</a:t>
            </a:r>
            <a:endParaRPr>
              <a:latin typeface="Shadows Into Light"/>
              <a:ea typeface="Shadows Into Light"/>
              <a:cs typeface="Shadows Into Light"/>
              <a:sym typeface="Shadows Into Light"/>
            </a:endParaRPr>
          </a:p>
        </p:txBody>
      </p:sp>
      <p:sp>
        <p:nvSpPr>
          <p:cNvPr id="69" name="Google Shape;69;p15"/>
          <p:cNvSpPr txBox="1">
            <a:spLocks noGrp="1"/>
          </p:cNvSpPr>
          <p:nvPr>
            <p:ph type="body" idx="1"/>
          </p:nvPr>
        </p:nvSpPr>
        <p:spPr>
          <a:xfrm>
            <a:off x="311700" y="774750"/>
            <a:ext cx="8520600" cy="4065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Georgia"/>
              <a:buChar char="●"/>
            </a:pPr>
            <a:r>
              <a:rPr lang="en" sz="1300" dirty="0">
                <a:latin typeface="Georgia"/>
                <a:ea typeface="Georgia"/>
                <a:cs typeface="Georgia"/>
                <a:sym typeface="Georgia"/>
              </a:rPr>
              <a:t>You will present investigation (2) times per semester. </a:t>
            </a:r>
            <a:br>
              <a:rPr lang="en" sz="1300" dirty="0">
                <a:latin typeface="Georgia"/>
                <a:ea typeface="Georgia"/>
                <a:cs typeface="Georgia"/>
                <a:sym typeface="Georgia"/>
              </a:rPr>
            </a:br>
            <a:endParaRPr sz="1300"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dirty="0">
                <a:latin typeface="Georgia"/>
                <a:ea typeface="Georgia"/>
                <a:cs typeface="Georgia"/>
                <a:sym typeface="Georgia"/>
              </a:rPr>
              <a:t>You are responsible for your project </a:t>
            </a:r>
            <a:r>
              <a:rPr lang="en" sz="1300" b="1" u="sng" dirty="0">
                <a:latin typeface="Georgia"/>
                <a:ea typeface="Georgia"/>
                <a:cs typeface="Georgia"/>
                <a:sym typeface="Georgia"/>
              </a:rPr>
              <a:t>on your day</a:t>
            </a:r>
            <a:r>
              <a:rPr lang="en" sz="1300" dirty="0">
                <a:latin typeface="Georgia"/>
                <a:ea typeface="Georgia"/>
                <a:cs typeface="Georgia"/>
                <a:sym typeface="Georgia"/>
              </a:rPr>
              <a:t>!  You may change your day with one weeks notice if you need to re-schedule.  If you are sick or absent on your day, you will present the first day you return.  If you forget all about your day, </a:t>
            </a:r>
            <a:r>
              <a:rPr lang="en" sz="1300" b="1" u="sng" dirty="0">
                <a:latin typeface="Georgia"/>
                <a:ea typeface="Georgia"/>
                <a:cs typeface="Georgia"/>
                <a:sym typeface="Georgia"/>
              </a:rPr>
              <a:t>-2 points (out of 30 pts. total) will be deducted each day that it's late</a:t>
            </a:r>
            <a:r>
              <a:rPr lang="en" sz="1300" dirty="0">
                <a:latin typeface="Georgia"/>
                <a:ea typeface="Georgia"/>
                <a:cs typeface="Georgia"/>
                <a:sym typeface="Georgia"/>
              </a:rPr>
              <a:t>.</a:t>
            </a:r>
            <a:br>
              <a:rPr lang="en" sz="1300" dirty="0">
                <a:latin typeface="Georgia"/>
                <a:ea typeface="Georgia"/>
                <a:cs typeface="Georgia"/>
                <a:sym typeface="Georgia"/>
              </a:rPr>
            </a:br>
            <a:endParaRPr sz="1300"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dirty="0">
                <a:latin typeface="Georgia"/>
                <a:ea typeface="Georgia"/>
                <a:cs typeface="Georgia"/>
                <a:sym typeface="Georgia"/>
              </a:rPr>
              <a:t>You will only need to tell me what project you are presenting a day in advance (or a few days earlier if it is a project that needs prior teacher approval) but you can ask me questions about your project at any time before you present it.</a:t>
            </a:r>
            <a:br>
              <a:rPr lang="en" sz="1300" dirty="0">
                <a:latin typeface="Georgia"/>
                <a:ea typeface="Georgia"/>
                <a:cs typeface="Georgia"/>
                <a:sym typeface="Georgia"/>
              </a:rPr>
            </a:br>
            <a:endParaRPr sz="1300"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dirty="0">
                <a:latin typeface="Georgia"/>
                <a:ea typeface="Georgia"/>
                <a:cs typeface="Georgia"/>
                <a:sym typeface="Georgia"/>
              </a:rPr>
              <a:t>It is expected that everything you present </a:t>
            </a:r>
            <a:r>
              <a:rPr lang="en" sz="1300" b="1" u="sng" dirty="0">
                <a:latin typeface="Georgia"/>
                <a:ea typeface="Georgia"/>
                <a:cs typeface="Georgia"/>
                <a:sym typeface="Georgia"/>
              </a:rPr>
              <a:t>will be your own</a:t>
            </a:r>
            <a:r>
              <a:rPr lang="en" sz="1300" dirty="0">
                <a:latin typeface="Georgia"/>
                <a:ea typeface="Georgia"/>
                <a:cs typeface="Georgia"/>
                <a:sym typeface="Georgia"/>
              </a:rPr>
              <a:t>.  Copying straight off the internet = </a:t>
            </a:r>
            <a:r>
              <a:rPr lang="en" sz="1300" b="1" u="sng" dirty="0">
                <a:latin typeface="Georgia"/>
                <a:ea typeface="Georgia"/>
                <a:cs typeface="Georgia"/>
                <a:sym typeface="Georgia"/>
              </a:rPr>
              <a:t>No credit</a:t>
            </a:r>
            <a:r>
              <a:rPr lang="en" sz="1300" dirty="0" smtClean="0">
                <a:latin typeface="Georgia"/>
                <a:ea typeface="Georgia"/>
                <a:cs typeface="Georgia"/>
                <a:sym typeface="Georgia"/>
              </a:rPr>
              <a:t>.</a:t>
            </a:r>
            <a:r>
              <a:rPr lang="en" sz="1300" dirty="0">
                <a:latin typeface="Georgia"/>
                <a:ea typeface="Georgia"/>
                <a:cs typeface="Georgia"/>
                <a:sym typeface="Georgia"/>
              </a:rPr>
              <a:t/>
            </a:r>
            <a:br>
              <a:rPr lang="en" sz="1300" dirty="0">
                <a:latin typeface="Georgia"/>
                <a:ea typeface="Georgia"/>
                <a:cs typeface="Georgia"/>
                <a:sym typeface="Georgia"/>
              </a:rPr>
            </a:br>
            <a:endParaRPr sz="1200" dirty="0">
              <a:latin typeface="Georgia"/>
              <a:ea typeface="Georgia"/>
              <a:cs typeface="Georgia"/>
              <a:sym typeface="Georgia"/>
            </a:endParaRPr>
          </a:p>
        </p:txBody>
      </p:sp>
      <p:pic>
        <p:nvPicPr>
          <p:cNvPr id="70" name="Google Shape;70;p15" descr="Clientmoji"/>
          <p:cNvPicPr preferRelativeResize="0"/>
          <p:nvPr/>
        </p:nvPicPr>
        <p:blipFill>
          <a:blip r:embed="rId3">
            <a:alphaModFix/>
          </a:blip>
          <a:stretch>
            <a:fillRect/>
          </a:stretch>
        </p:blipFill>
        <p:spPr>
          <a:xfrm>
            <a:off x="6963200" y="3443275"/>
            <a:ext cx="1396475" cy="1396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 calcmode="lin" valueType="num">
                                      <p:cBhvr additive="base">
                                        <p:cTn id="7"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
                                            <p:txEl>
                                              <p:pRg st="1" end="1"/>
                                            </p:txEl>
                                          </p:spTgt>
                                        </p:tgtEl>
                                        <p:attrNameLst>
                                          <p:attrName>style.visibility</p:attrName>
                                        </p:attrNameLst>
                                      </p:cBhvr>
                                      <p:to>
                                        <p:strVal val="visible"/>
                                      </p:to>
                                    </p:set>
                                    <p:anim calcmode="lin" valueType="num">
                                      <p:cBhvr additive="base">
                                        <p:cTn id="13" dur="500" fill="hold"/>
                                        <p:tgtEl>
                                          <p:spTgt spid="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
                                            <p:txEl>
                                              <p:pRg st="2" end="2"/>
                                            </p:txEl>
                                          </p:spTgt>
                                        </p:tgtEl>
                                        <p:attrNameLst>
                                          <p:attrName>style.visibility</p:attrName>
                                        </p:attrNameLst>
                                      </p:cBhvr>
                                      <p:to>
                                        <p:strVal val="visible"/>
                                      </p:to>
                                    </p:set>
                                    <p:anim calcmode="lin" valueType="num">
                                      <p:cBhvr additive="base">
                                        <p:cTn id="19" dur="500" fill="hold"/>
                                        <p:tgtEl>
                                          <p:spTgt spid="6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9">
                                            <p:txEl>
                                              <p:pRg st="3" end="3"/>
                                            </p:txEl>
                                          </p:spTgt>
                                        </p:tgtEl>
                                        <p:attrNameLst>
                                          <p:attrName>style.visibility</p:attrName>
                                        </p:attrNameLst>
                                      </p:cBhvr>
                                      <p:to>
                                        <p:strVal val="visible"/>
                                      </p:to>
                                    </p:set>
                                    <p:anim calcmode="lin" valueType="num">
                                      <p:cBhvr additive="base">
                                        <p:cTn id="25" dur="500" fill="hold"/>
                                        <p:tgtEl>
                                          <p:spTgt spid="6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hadows Into Light"/>
                <a:ea typeface="Shadows Into Light"/>
                <a:cs typeface="Shadows Into Light"/>
                <a:sym typeface="Shadows Into Light"/>
              </a:rPr>
              <a:t>How to Format Your Powerpoints</a:t>
            </a:r>
            <a:endParaRPr>
              <a:latin typeface="Shadows Into Light"/>
              <a:ea typeface="Shadows Into Light"/>
              <a:cs typeface="Shadows Into Light"/>
              <a:sym typeface="Shadows Into Light"/>
            </a:endParaRPr>
          </a:p>
        </p:txBody>
      </p:sp>
      <p:sp>
        <p:nvSpPr>
          <p:cNvPr id="83" name="Google Shape;83;p17"/>
          <p:cNvSpPr txBox="1">
            <a:spLocks noGrp="1"/>
          </p:cNvSpPr>
          <p:nvPr>
            <p:ph type="body" idx="1"/>
          </p:nvPr>
        </p:nvSpPr>
        <p:spPr>
          <a:xfrm>
            <a:off x="311700" y="1477675"/>
            <a:ext cx="3982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Georgia"/>
                <a:ea typeface="Georgia"/>
                <a:cs typeface="Georgia"/>
                <a:sym typeface="Georgia"/>
              </a:rPr>
              <a:t>The Miao People of China believe that everything in nature has a spirit, which in combination are mighty enough to control their lives. Every time there are disasters, they will invite a wizard to perform ceremonies designed to drive out the devil ghost. They worship their ancestors so much that memorial ceremonies are very grand. Sacrifices such as wine, meat, and glutinous rice are costly. Some also believe in Catholicism or other Christian religions.</a:t>
            </a:r>
            <a:endParaRPr sz="1400" dirty="0">
              <a:latin typeface="Georgia"/>
              <a:ea typeface="Georgia"/>
              <a:cs typeface="Georgia"/>
              <a:sym typeface="Georgia"/>
            </a:endParaRPr>
          </a:p>
          <a:p>
            <a:pPr marL="0" lvl="0" indent="0" algn="l" rtl="0">
              <a:spcBef>
                <a:spcPts val="1600"/>
              </a:spcBef>
              <a:spcAft>
                <a:spcPts val="1600"/>
              </a:spcAft>
              <a:buNone/>
            </a:pPr>
            <a:endParaRPr dirty="0"/>
          </a:p>
        </p:txBody>
      </p:sp>
      <p:sp>
        <p:nvSpPr>
          <p:cNvPr id="84" name="Google Shape;84;p17"/>
          <p:cNvSpPr txBox="1">
            <a:spLocks noGrp="1"/>
          </p:cNvSpPr>
          <p:nvPr>
            <p:ph type="body" idx="1"/>
          </p:nvPr>
        </p:nvSpPr>
        <p:spPr>
          <a:xfrm>
            <a:off x="4763275" y="961175"/>
            <a:ext cx="39828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latin typeface="Georgia"/>
                <a:ea typeface="Georgia"/>
                <a:cs typeface="Georgia"/>
                <a:sym typeface="Georgia"/>
              </a:rPr>
              <a:t>Miao People</a:t>
            </a:r>
            <a:endParaRPr sz="1400" dirty="0">
              <a:latin typeface="Georgia"/>
              <a:ea typeface="Georgia"/>
              <a:cs typeface="Georgia"/>
              <a:sym typeface="Georgia"/>
            </a:endParaRPr>
          </a:p>
          <a:p>
            <a:pPr marL="457200" lvl="0" indent="-317500" algn="l" rtl="0">
              <a:spcBef>
                <a:spcPts val="1600"/>
              </a:spcBef>
              <a:spcAft>
                <a:spcPts val="0"/>
              </a:spcAft>
              <a:buSzPts val="1400"/>
              <a:buFont typeface="Georgia"/>
              <a:buChar char="●"/>
            </a:pPr>
            <a:r>
              <a:rPr lang="en" sz="1400" dirty="0">
                <a:latin typeface="Georgia"/>
                <a:ea typeface="Georgia"/>
                <a:cs typeface="Georgia"/>
                <a:sym typeface="Georgia"/>
              </a:rPr>
              <a:t>Religion</a:t>
            </a:r>
            <a:endParaRPr sz="1400" dirty="0">
              <a:latin typeface="Georgia"/>
              <a:ea typeface="Georgia"/>
              <a:cs typeface="Georgia"/>
              <a:sym typeface="Georgia"/>
            </a:endParaRPr>
          </a:p>
          <a:p>
            <a:pPr marL="914400" lvl="1" indent="-317500" algn="l" rtl="0">
              <a:spcBef>
                <a:spcPts val="0"/>
              </a:spcBef>
              <a:spcAft>
                <a:spcPts val="0"/>
              </a:spcAft>
              <a:buSzPts val="1400"/>
              <a:buFont typeface="Georgia"/>
              <a:buChar char="○"/>
            </a:pPr>
            <a:r>
              <a:rPr lang="en" sz="1400" dirty="0">
                <a:latin typeface="Georgia"/>
                <a:ea typeface="Georgia"/>
                <a:cs typeface="Georgia"/>
                <a:sym typeface="Georgia"/>
              </a:rPr>
              <a:t>Everything in nature has a spirit</a:t>
            </a:r>
            <a:endParaRPr sz="1400" dirty="0">
              <a:latin typeface="Georgia"/>
              <a:ea typeface="Georgia"/>
              <a:cs typeface="Georgia"/>
              <a:sym typeface="Georgia"/>
            </a:endParaRPr>
          </a:p>
          <a:p>
            <a:pPr marL="914400" lvl="1" indent="-317500" algn="l" rtl="0">
              <a:spcBef>
                <a:spcPts val="0"/>
              </a:spcBef>
              <a:spcAft>
                <a:spcPts val="0"/>
              </a:spcAft>
              <a:buSzPts val="1400"/>
              <a:buFont typeface="Georgia"/>
              <a:buChar char="○"/>
            </a:pPr>
            <a:r>
              <a:rPr lang="en" sz="1400" dirty="0">
                <a:latin typeface="Georgia"/>
                <a:ea typeface="Georgia"/>
                <a:cs typeface="Georgia"/>
                <a:sym typeface="Georgia"/>
              </a:rPr>
              <a:t>Mighty enough to control lives</a:t>
            </a:r>
            <a:endParaRPr sz="1400" dirty="0">
              <a:latin typeface="Georgia"/>
              <a:ea typeface="Georgia"/>
              <a:cs typeface="Georgia"/>
              <a:sym typeface="Georgia"/>
            </a:endParaRPr>
          </a:p>
          <a:p>
            <a:pPr marL="914400" lvl="1" indent="-317500" algn="l" rtl="0">
              <a:spcBef>
                <a:spcPts val="0"/>
              </a:spcBef>
              <a:spcAft>
                <a:spcPts val="0"/>
              </a:spcAft>
              <a:buSzPts val="1400"/>
              <a:buFont typeface="Georgia"/>
              <a:buChar char="○"/>
            </a:pPr>
            <a:r>
              <a:rPr lang="en" sz="1400" dirty="0">
                <a:latin typeface="Georgia"/>
                <a:ea typeface="Georgia"/>
                <a:cs typeface="Georgia"/>
                <a:sym typeface="Georgia"/>
              </a:rPr>
              <a:t>When there are disasters, they invite a wizard to perform to drive out the devil ghosts.</a:t>
            </a:r>
            <a:endParaRPr sz="1400" dirty="0">
              <a:latin typeface="Georgia"/>
              <a:ea typeface="Georgia"/>
              <a:cs typeface="Georgia"/>
              <a:sym typeface="Georgia"/>
            </a:endParaRPr>
          </a:p>
          <a:p>
            <a:pPr marL="914400" lvl="1" indent="-317500" algn="l" rtl="0">
              <a:spcBef>
                <a:spcPts val="0"/>
              </a:spcBef>
              <a:spcAft>
                <a:spcPts val="0"/>
              </a:spcAft>
              <a:buSzPts val="1400"/>
              <a:buFont typeface="Georgia"/>
              <a:buChar char="○"/>
            </a:pPr>
            <a:r>
              <a:rPr lang="en" sz="1400" dirty="0">
                <a:latin typeface="Georgia"/>
                <a:ea typeface="Georgia"/>
                <a:cs typeface="Georgia"/>
                <a:sym typeface="Georgia"/>
              </a:rPr>
              <a:t>Worship their ancestors</a:t>
            </a:r>
            <a:endParaRPr sz="1400" dirty="0">
              <a:latin typeface="Georgia"/>
              <a:ea typeface="Georgia"/>
              <a:cs typeface="Georgia"/>
              <a:sym typeface="Georgia"/>
            </a:endParaRPr>
          </a:p>
          <a:p>
            <a:pPr marL="914400" lvl="1" indent="-317500" algn="l" rtl="0">
              <a:spcBef>
                <a:spcPts val="0"/>
              </a:spcBef>
              <a:spcAft>
                <a:spcPts val="0"/>
              </a:spcAft>
              <a:buSzPts val="1400"/>
              <a:buFont typeface="Georgia"/>
              <a:buChar char="○"/>
            </a:pPr>
            <a:r>
              <a:rPr lang="en" sz="1400" dirty="0">
                <a:latin typeface="Georgia"/>
                <a:ea typeface="Georgia"/>
                <a:cs typeface="Georgia"/>
                <a:sym typeface="Georgia"/>
              </a:rPr>
              <a:t>Memorial ceremonies are grand</a:t>
            </a:r>
            <a:endParaRPr sz="1400" dirty="0">
              <a:latin typeface="Georgia"/>
              <a:ea typeface="Georgia"/>
              <a:cs typeface="Georgia"/>
              <a:sym typeface="Georgia"/>
            </a:endParaRPr>
          </a:p>
          <a:p>
            <a:pPr marL="914400" lvl="1" indent="-317500" algn="l" rtl="0">
              <a:spcBef>
                <a:spcPts val="0"/>
              </a:spcBef>
              <a:spcAft>
                <a:spcPts val="0"/>
              </a:spcAft>
              <a:buSzPts val="1400"/>
              <a:buFont typeface="Georgia"/>
              <a:buChar char="○"/>
            </a:pPr>
            <a:r>
              <a:rPr lang="en" sz="1400" dirty="0">
                <a:latin typeface="Georgia"/>
                <a:ea typeface="Georgia"/>
                <a:cs typeface="Georgia"/>
                <a:sym typeface="Georgia"/>
              </a:rPr>
              <a:t>Have expensive sacrifices</a:t>
            </a:r>
            <a:endParaRPr sz="1400" dirty="0">
              <a:latin typeface="Georgia"/>
              <a:ea typeface="Georgia"/>
              <a:cs typeface="Georgia"/>
              <a:sym typeface="Georgia"/>
            </a:endParaRPr>
          </a:p>
          <a:p>
            <a:pPr marL="1371600" lvl="2" indent="-317500" algn="l" rtl="0">
              <a:spcBef>
                <a:spcPts val="0"/>
              </a:spcBef>
              <a:spcAft>
                <a:spcPts val="0"/>
              </a:spcAft>
              <a:buSzPts val="1400"/>
              <a:buFont typeface="Georgia"/>
              <a:buChar char="■"/>
            </a:pPr>
            <a:r>
              <a:rPr lang="en" sz="1400" dirty="0">
                <a:latin typeface="Georgia"/>
                <a:ea typeface="Georgia"/>
                <a:cs typeface="Georgia"/>
                <a:sym typeface="Georgia"/>
              </a:rPr>
              <a:t>Wine</a:t>
            </a:r>
            <a:endParaRPr sz="1400" dirty="0">
              <a:latin typeface="Georgia"/>
              <a:ea typeface="Georgia"/>
              <a:cs typeface="Georgia"/>
              <a:sym typeface="Georgia"/>
            </a:endParaRPr>
          </a:p>
          <a:p>
            <a:pPr marL="1371600" lvl="2" indent="-317500" algn="l" rtl="0">
              <a:spcBef>
                <a:spcPts val="0"/>
              </a:spcBef>
              <a:spcAft>
                <a:spcPts val="0"/>
              </a:spcAft>
              <a:buSzPts val="1400"/>
              <a:buFont typeface="Georgia"/>
              <a:buChar char="■"/>
            </a:pPr>
            <a:r>
              <a:rPr lang="en" sz="1400" dirty="0">
                <a:latin typeface="Georgia"/>
                <a:ea typeface="Georgia"/>
                <a:cs typeface="Georgia"/>
                <a:sym typeface="Georgia"/>
              </a:rPr>
              <a:t>Meat</a:t>
            </a:r>
            <a:endParaRPr sz="1400" dirty="0">
              <a:latin typeface="Georgia"/>
              <a:ea typeface="Georgia"/>
              <a:cs typeface="Georgia"/>
              <a:sym typeface="Georgia"/>
            </a:endParaRPr>
          </a:p>
          <a:p>
            <a:pPr marL="1371600" lvl="2" indent="-317500" algn="l" rtl="0">
              <a:spcBef>
                <a:spcPts val="0"/>
              </a:spcBef>
              <a:spcAft>
                <a:spcPts val="0"/>
              </a:spcAft>
              <a:buSzPts val="1400"/>
              <a:buFont typeface="Georgia"/>
              <a:buChar char="■"/>
            </a:pPr>
            <a:r>
              <a:rPr lang="en" sz="1400" dirty="0">
                <a:latin typeface="Georgia"/>
                <a:ea typeface="Georgia"/>
                <a:cs typeface="Georgia"/>
                <a:sym typeface="Georgia"/>
              </a:rPr>
              <a:t>Rice</a:t>
            </a:r>
            <a:endParaRPr sz="1400" dirty="0">
              <a:latin typeface="Georgia"/>
              <a:ea typeface="Georgia"/>
              <a:cs typeface="Georgia"/>
              <a:sym typeface="Georgia"/>
            </a:endParaRPr>
          </a:p>
          <a:p>
            <a:pPr marL="914400" lvl="1" indent="-317500" algn="l" rtl="0">
              <a:spcBef>
                <a:spcPts val="0"/>
              </a:spcBef>
              <a:spcAft>
                <a:spcPts val="0"/>
              </a:spcAft>
              <a:buSzPts val="1400"/>
              <a:buFont typeface="Georgia"/>
              <a:buChar char="○"/>
            </a:pPr>
            <a:r>
              <a:rPr lang="en" sz="1400" dirty="0">
                <a:latin typeface="Georgia"/>
                <a:ea typeface="Georgia"/>
                <a:cs typeface="Georgia"/>
                <a:sym typeface="Georgia"/>
              </a:rPr>
              <a:t>Some also believe in Catholicism and other Christian religions</a:t>
            </a:r>
            <a:endParaRPr sz="1400" dirty="0">
              <a:latin typeface="Georgia"/>
              <a:ea typeface="Georgia"/>
              <a:cs typeface="Georgia"/>
              <a:sym typeface="Georgia"/>
            </a:endParaRPr>
          </a:p>
        </p:txBody>
      </p:sp>
      <p:pic>
        <p:nvPicPr>
          <p:cNvPr id="85" name="Google Shape;85;p17"/>
          <p:cNvPicPr preferRelativeResize="0"/>
          <p:nvPr/>
        </p:nvPicPr>
        <p:blipFill>
          <a:blip r:embed="rId3">
            <a:alphaModFix/>
          </a:blip>
          <a:stretch>
            <a:fillRect/>
          </a:stretch>
        </p:blipFill>
        <p:spPr>
          <a:xfrm>
            <a:off x="1609950" y="4137350"/>
            <a:ext cx="662125" cy="756725"/>
          </a:xfrm>
          <a:prstGeom prst="rect">
            <a:avLst/>
          </a:prstGeom>
          <a:noFill/>
          <a:ln>
            <a:noFill/>
          </a:ln>
        </p:spPr>
      </p:pic>
      <p:pic>
        <p:nvPicPr>
          <p:cNvPr id="86" name="Google Shape;86;p17"/>
          <p:cNvPicPr preferRelativeResize="0"/>
          <p:nvPr/>
        </p:nvPicPr>
        <p:blipFill>
          <a:blip r:embed="rId4">
            <a:alphaModFix/>
          </a:blip>
          <a:stretch>
            <a:fillRect/>
          </a:stretch>
        </p:blipFill>
        <p:spPr>
          <a:xfrm>
            <a:off x="7636700" y="604873"/>
            <a:ext cx="1195600" cy="958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 calcmode="lin" valueType="num">
                                      <p:cBhvr additive="base">
                                        <p:cTn id="7"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
                                            <p:txEl>
                                              <p:pRg st="0" end="0"/>
                                            </p:txEl>
                                          </p:spTgt>
                                        </p:tgtEl>
                                        <p:attrNameLst>
                                          <p:attrName>style.visibility</p:attrName>
                                        </p:attrNameLst>
                                      </p:cBhvr>
                                      <p:to>
                                        <p:strVal val="visible"/>
                                      </p:to>
                                    </p:set>
                                    <p:anim calcmode="lin" valueType="num">
                                      <p:cBhvr additive="base">
                                        <p:cTn id="13"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4">
                                            <p:txEl>
                                              <p:pRg st="1" end="1"/>
                                            </p:txEl>
                                          </p:spTgt>
                                        </p:tgtEl>
                                        <p:attrNameLst>
                                          <p:attrName>style.visibility</p:attrName>
                                        </p:attrNameLst>
                                      </p:cBhvr>
                                      <p:to>
                                        <p:strVal val="visible"/>
                                      </p:to>
                                    </p:set>
                                    <p:anim calcmode="lin" valueType="num">
                                      <p:cBhvr>
                                        <p:cTn id="19" dur="500" fill="hold"/>
                                        <p:tgtEl>
                                          <p:spTgt spid="8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8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4">
                                            <p:txEl>
                                              <p:pRg st="2" end="2"/>
                                            </p:txEl>
                                          </p:spTgt>
                                        </p:tgtEl>
                                        <p:attrNameLst>
                                          <p:attrName>style.visibility</p:attrName>
                                        </p:attrNameLst>
                                      </p:cBhvr>
                                      <p:to>
                                        <p:strVal val="visible"/>
                                      </p:to>
                                    </p:set>
                                    <p:anim calcmode="lin" valueType="num">
                                      <p:cBhvr>
                                        <p:cTn id="26" dur="500" fill="hold"/>
                                        <p:tgtEl>
                                          <p:spTgt spid="8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84">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8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4">
                                            <p:txEl>
                                              <p:pRg st="3" end="3"/>
                                            </p:txEl>
                                          </p:spTgt>
                                        </p:tgtEl>
                                        <p:attrNameLst>
                                          <p:attrName>style.visibility</p:attrName>
                                        </p:attrNameLst>
                                      </p:cBhvr>
                                      <p:to>
                                        <p:strVal val="visible"/>
                                      </p:to>
                                    </p:set>
                                    <p:anim calcmode="lin" valueType="num">
                                      <p:cBhvr>
                                        <p:cTn id="33" dur="500" fill="hold"/>
                                        <p:tgtEl>
                                          <p:spTgt spid="84">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84">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8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4">
                                            <p:txEl>
                                              <p:pRg st="4" end="4"/>
                                            </p:txEl>
                                          </p:spTgt>
                                        </p:tgtEl>
                                        <p:attrNameLst>
                                          <p:attrName>style.visibility</p:attrName>
                                        </p:attrNameLst>
                                      </p:cBhvr>
                                      <p:to>
                                        <p:strVal val="visible"/>
                                      </p:to>
                                    </p:set>
                                    <p:anim calcmode="lin" valueType="num">
                                      <p:cBhvr>
                                        <p:cTn id="40" dur="500" fill="hold"/>
                                        <p:tgtEl>
                                          <p:spTgt spid="84">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84">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8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4">
                                            <p:txEl>
                                              <p:pRg st="5" end="5"/>
                                            </p:txEl>
                                          </p:spTgt>
                                        </p:tgtEl>
                                        <p:attrNameLst>
                                          <p:attrName>style.visibility</p:attrName>
                                        </p:attrNameLst>
                                      </p:cBhvr>
                                      <p:to>
                                        <p:strVal val="visible"/>
                                      </p:to>
                                    </p:set>
                                    <p:anim calcmode="lin" valueType="num">
                                      <p:cBhvr>
                                        <p:cTn id="47" dur="500" fill="hold"/>
                                        <p:tgtEl>
                                          <p:spTgt spid="84">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84">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8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4">
                                            <p:txEl>
                                              <p:pRg st="6" end="6"/>
                                            </p:txEl>
                                          </p:spTgt>
                                        </p:tgtEl>
                                        <p:attrNameLst>
                                          <p:attrName>style.visibility</p:attrName>
                                        </p:attrNameLst>
                                      </p:cBhvr>
                                      <p:to>
                                        <p:strVal val="visible"/>
                                      </p:to>
                                    </p:set>
                                    <p:anim calcmode="lin" valueType="num">
                                      <p:cBhvr>
                                        <p:cTn id="54" dur="500" fill="hold"/>
                                        <p:tgtEl>
                                          <p:spTgt spid="84">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84">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84">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84">
                                            <p:txEl>
                                              <p:pRg st="7" end="7"/>
                                            </p:txEl>
                                          </p:spTgt>
                                        </p:tgtEl>
                                        <p:attrNameLst>
                                          <p:attrName>style.visibility</p:attrName>
                                        </p:attrNameLst>
                                      </p:cBhvr>
                                      <p:to>
                                        <p:strVal val="visible"/>
                                      </p:to>
                                    </p:set>
                                    <p:anim calcmode="lin" valueType="num">
                                      <p:cBhvr>
                                        <p:cTn id="61" dur="500" fill="hold"/>
                                        <p:tgtEl>
                                          <p:spTgt spid="84">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84">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84">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84">
                                            <p:txEl>
                                              <p:pRg st="8" end="8"/>
                                            </p:txEl>
                                          </p:spTgt>
                                        </p:tgtEl>
                                        <p:attrNameLst>
                                          <p:attrName>style.visibility</p:attrName>
                                        </p:attrNameLst>
                                      </p:cBhvr>
                                      <p:to>
                                        <p:strVal val="visible"/>
                                      </p:to>
                                    </p:set>
                                    <p:anim calcmode="lin" valueType="num">
                                      <p:cBhvr>
                                        <p:cTn id="68" dur="500" fill="hold"/>
                                        <p:tgtEl>
                                          <p:spTgt spid="84">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84">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84">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84">
                                            <p:txEl>
                                              <p:pRg st="9" end="9"/>
                                            </p:txEl>
                                          </p:spTgt>
                                        </p:tgtEl>
                                        <p:attrNameLst>
                                          <p:attrName>style.visibility</p:attrName>
                                        </p:attrNameLst>
                                      </p:cBhvr>
                                      <p:to>
                                        <p:strVal val="visible"/>
                                      </p:to>
                                    </p:set>
                                    <p:anim calcmode="lin" valueType="num">
                                      <p:cBhvr>
                                        <p:cTn id="75" dur="500" fill="hold"/>
                                        <p:tgtEl>
                                          <p:spTgt spid="84">
                                            <p:txEl>
                                              <p:pRg st="9" end="9"/>
                                            </p:txEl>
                                          </p:spTgt>
                                        </p:tgtEl>
                                        <p:attrNameLst>
                                          <p:attrName>ppt_w</p:attrName>
                                        </p:attrNameLst>
                                      </p:cBhvr>
                                      <p:tavLst>
                                        <p:tav tm="0">
                                          <p:val>
                                            <p:fltVal val="0"/>
                                          </p:val>
                                        </p:tav>
                                        <p:tav tm="100000">
                                          <p:val>
                                            <p:strVal val="#ppt_w"/>
                                          </p:val>
                                        </p:tav>
                                      </p:tavLst>
                                    </p:anim>
                                    <p:anim calcmode="lin" valueType="num">
                                      <p:cBhvr>
                                        <p:cTn id="76" dur="500" fill="hold"/>
                                        <p:tgtEl>
                                          <p:spTgt spid="84">
                                            <p:txEl>
                                              <p:pRg st="9" end="9"/>
                                            </p:txEl>
                                          </p:spTgt>
                                        </p:tgtEl>
                                        <p:attrNameLst>
                                          <p:attrName>ppt_h</p:attrName>
                                        </p:attrNameLst>
                                      </p:cBhvr>
                                      <p:tavLst>
                                        <p:tav tm="0">
                                          <p:val>
                                            <p:fltVal val="0"/>
                                          </p:val>
                                        </p:tav>
                                        <p:tav tm="100000">
                                          <p:val>
                                            <p:strVal val="#ppt_h"/>
                                          </p:val>
                                        </p:tav>
                                      </p:tavLst>
                                    </p:anim>
                                    <p:animEffect transition="in" filter="fade">
                                      <p:cBhvr>
                                        <p:cTn id="77" dur="500"/>
                                        <p:tgtEl>
                                          <p:spTgt spid="84">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84">
                                            <p:txEl>
                                              <p:pRg st="10" end="10"/>
                                            </p:txEl>
                                          </p:spTgt>
                                        </p:tgtEl>
                                        <p:attrNameLst>
                                          <p:attrName>style.visibility</p:attrName>
                                        </p:attrNameLst>
                                      </p:cBhvr>
                                      <p:to>
                                        <p:strVal val="visible"/>
                                      </p:to>
                                    </p:set>
                                    <p:anim calcmode="lin" valueType="num">
                                      <p:cBhvr>
                                        <p:cTn id="82" dur="500" fill="hold"/>
                                        <p:tgtEl>
                                          <p:spTgt spid="84">
                                            <p:txEl>
                                              <p:pRg st="10" end="10"/>
                                            </p:txEl>
                                          </p:spTgt>
                                        </p:tgtEl>
                                        <p:attrNameLst>
                                          <p:attrName>ppt_w</p:attrName>
                                        </p:attrNameLst>
                                      </p:cBhvr>
                                      <p:tavLst>
                                        <p:tav tm="0">
                                          <p:val>
                                            <p:fltVal val="0"/>
                                          </p:val>
                                        </p:tav>
                                        <p:tav tm="100000">
                                          <p:val>
                                            <p:strVal val="#ppt_w"/>
                                          </p:val>
                                        </p:tav>
                                      </p:tavLst>
                                    </p:anim>
                                    <p:anim calcmode="lin" valueType="num">
                                      <p:cBhvr>
                                        <p:cTn id="83" dur="500" fill="hold"/>
                                        <p:tgtEl>
                                          <p:spTgt spid="84">
                                            <p:txEl>
                                              <p:pRg st="10" end="10"/>
                                            </p:txEl>
                                          </p:spTgt>
                                        </p:tgtEl>
                                        <p:attrNameLst>
                                          <p:attrName>ppt_h</p:attrName>
                                        </p:attrNameLst>
                                      </p:cBhvr>
                                      <p:tavLst>
                                        <p:tav tm="0">
                                          <p:val>
                                            <p:fltVal val="0"/>
                                          </p:val>
                                        </p:tav>
                                        <p:tav tm="100000">
                                          <p:val>
                                            <p:strVal val="#ppt_h"/>
                                          </p:val>
                                        </p:tav>
                                      </p:tavLst>
                                    </p:anim>
                                    <p:animEffect transition="in" filter="fade">
                                      <p:cBhvr>
                                        <p:cTn id="84" dur="500"/>
                                        <p:tgtEl>
                                          <p:spTgt spid="84">
                                            <p:txEl>
                                              <p:pRg st="10" end="1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84">
                                            <p:txEl>
                                              <p:pRg st="11" end="11"/>
                                            </p:txEl>
                                          </p:spTgt>
                                        </p:tgtEl>
                                        <p:attrNameLst>
                                          <p:attrName>style.visibility</p:attrName>
                                        </p:attrNameLst>
                                      </p:cBhvr>
                                      <p:to>
                                        <p:strVal val="visible"/>
                                      </p:to>
                                    </p:set>
                                    <p:anim calcmode="lin" valueType="num">
                                      <p:cBhvr>
                                        <p:cTn id="89" dur="500" fill="hold"/>
                                        <p:tgtEl>
                                          <p:spTgt spid="84">
                                            <p:txEl>
                                              <p:pRg st="11" end="11"/>
                                            </p:txEl>
                                          </p:spTgt>
                                        </p:tgtEl>
                                        <p:attrNameLst>
                                          <p:attrName>ppt_w</p:attrName>
                                        </p:attrNameLst>
                                      </p:cBhvr>
                                      <p:tavLst>
                                        <p:tav tm="0">
                                          <p:val>
                                            <p:fltVal val="0"/>
                                          </p:val>
                                        </p:tav>
                                        <p:tav tm="100000">
                                          <p:val>
                                            <p:strVal val="#ppt_w"/>
                                          </p:val>
                                        </p:tav>
                                      </p:tavLst>
                                    </p:anim>
                                    <p:anim calcmode="lin" valueType="num">
                                      <p:cBhvr>
                                        <p:cTn id="90" dur="500" fill="hold"/>
                                        <p:tgtEl>
                                          <p:spTgt spid="84">
                                            <p:txEl>
                                              <p:pRg st="11" end="11"/>
                                            </p:txEl>
                                          </p:spTgt>
                                        </p:tgtEl>
                                        <p:attrNameLst>
                                          <p:attrName>ppt_h</p:attrName>
                                        </p:attrNameLst>
                                      </p:cBhvr>
                                      <p:tavLst>
                                        <p:tav tm="0">
                                          <p:val>
                                            <p:fltVal val="0"/>
                                          </p:val>
                                        </p:tav>
                                        <p:tav tm="100000">
                                          <p:val>
                                            <p:strVal val="#ppt_h"/>
                                          </p:val>
                                        </p:tav>
                                      </p:tavLst>
                                    </p:anim>
                                    <p:animEffect transition="in" filter="fade">
                                      <p:cBhvr>
                                        <p:cTn id="91" dur="500"/>
                                        <p:tgtEl>
                                          <p:spTgt spid="84">
                                            <p:txEl>
                                              <p:pRg st="11" end="1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86"/>
                                        </p:tgtEl>
                                        <p:attrNameLst>
                                          <p:attrName>style.visibility</p:attrName>
                                        </p:attrNameLst>
                                      </p:cBhvr>
                                      <p:to>
                                        <p:strVal val="visible"/>
                                      </p:to>
                                    </p:set>
                                    <p:anim calcmode="lin" valueType="num">
                                      <p:cBhvr>
                                        <p:cTn id="96" dur="500" fill="hold"/>
                                        <p:tgtEl>
                                          <p:spTgt spid="86"/>
                                        </p:tgtEl>
                                        <p:attrNameLst>
                                          <p:attrName>ppt_w</p:attrName>
                                        </p:attrNameLst>
                                      </p:cBhvr>
                                      <p:tavLst>
                                        <p:tav tm="0">
                                          <p:val>
                                            <p:fltVal val="0"/>
                                          </p:val>
                                        </p:tav>
                                        <p:tav tm="100000">
                                          <p:val>
                                            <p:strVal val="#ppt_w"/>
                                          </p:val>
                                        </p:tav>
                                      </p:tavLst>
                                    </p:anim>
                                    <p:anim calcmode="lin" valueType="num">
                                      <p:cBhvr>
                                        <p:cTn id="97" dur="500" fill="hold"/>
                                        <p:tgtEl>
                                          <p:spTgt spid="86"/>
                                        </p:tgtEl>
                                        <p:attrNameLst>
                                          <p:attrName>ppt_h</p:attrName>
                                        </p:attrNameLst>
                                      </p:cBhvr>
                                      <p:tavLst>
                                        <p:tav tm="0">
                                          <p:val>
                                            <p:fltVal val="0"/>
                                          </p:val>
                                        </p:tav>
                                        <p:tav tm="100000">
                                          <p:val>
                                            <p:strVal val="#ppt_h"/>
                                          </p:val>
                                        </p:tav>
                                      </p:tavLst>
                                    </p:anim>
                                    <p:animEffect transition="in" filter="fade">
                                      <p:cBhvr>
                                        <p:cTn id="9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148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hadows Into Light"/>
                <a:ea typeface="Shadows Into Light"/>
                <a:cs typeface="Shadows Into Light"/>
                <a:sym typeface="Shadows Into Light"/>
              </a:rPr>
              <a:t>CI Project Guidelines (Continued)</a:t>
            </a:r>
            <a:endParaRPr>
              <a:latin typeface="Shadows Into Light"/>
              <a:ea typeface="Shadows Into Light"/>
              <a:cs typeface="Shadows Into Light"/>
              <a:sym typeface="Shadows Into Light"/>
            </a:endParaRPr>
          </a:p>
        </p:txBody>
      </p:sp>
      <p:sp>
        <p:nvSpPr>
          <p:cNvPr id="76" name="Google Shape;76;p16"/>
          <p:cNvSpPr txBox="1">
            <a:spLocks noGrp="1"/>
          </p:cNvSpPr>
          <p:nvPr>
            <p:ph type="body" idx="1"/>
          </p:nvPr>
        </p:nvSpPr>
        <p:spPr>
          <a:xfrm>
            <a:off x="311700" y="813025"/>
            <a:ext cx="8520600" cy="4065000"/>
          </a:xfrm>
          <a:prstGeom prst="rect">
            <a:avLst/>
          </a:prstGeom>
        </p:spPr>
        <p:txBody>
          <a:bodyPr spcFirstLastPara="1" wrap="square" lIns="91425" tIns="91425" rIns="91425" bIns="91425" anchor="t" anchorCtr="0">
            <a:noAutofit/>
          </a:bodyPr>
          <a:lstStyle/>
          <a:p>
            <a:pPr marL="146050" lvl="0" indent="0">
              <a:buSzPts val="1300"/>
              <a:buNone/>
            </a:pPr>
            <a:endParaRPr lang="en-US" sz="1300" dirty="0">
              <a:latin typeface="Georgia"/>
              <a:ea typeface="Georgia"/>
              <a:cs typeface="Georgia"/>
              <a:sym typeface="Georgia"/>
            </a:endParaRPr>
          </a:p>
          <a:p>
            <a:pPr lvl="0" indent="-311150">
              <a:buSzPts val="1300"/>
              <a:buFont typeface="Georgia"/>
              <a:buChar char="●"/>
            </a:pPr>
            <a:r>
              <a:rPr lang="en-US" sz="1300" dirty="0">
                <a:latin typeface="Georgia"/>
                <a:ea typeface="Georgia"/>
                <a:cs typeface="Georgia"/>
                <a:sym typeface="Georgia"/>
              </a:rPr>
              <a:t>You must complete </a:t>
            </a:r>
            <a:r>
              <a:rPr lang="en-US" sz="1300" b="1" u="sng" dirty="0">
                <a:latin typeface="Georgia"/>
                <a:ea typeface="Georgia"/>
                <a:cs typeface="Georgia"/>
                <a:sym typeface="Georgia"/>
              </a:rPr>
              <a:t>ALL</a:t>
            </a:r>
            <a:r>
              <a:rPr lang="en-US" sz="1300" dirty="0">
                <a:latin typeface="Georgia"/>
                <a:ea typeface="Georgia"/>
                <a:cs typeface="Georgia"/>
                <a:sym typeface="Georgia"/>
              </a:rPr>
              <a:t> activity sheets and obtain signatures in advance of your presentation day. </a:t>
            </a:r>
            <a:r>
              <a:rPr lang="en-US" sz="1300" b="1" dirty="0">
                <a:latin typeface="Georgia"/>
                <a:ea typeface="Georgia"/>
                <a:cs typeface="Georgia"/>
                <a:sym typeface="Georgia"/>
              </a:rPr>
              <a:t>I will ask you to send me your reflection sheet before you are allowed to present.</a:t>
            </a:r>
            <a:br>
              <a:rPr lang="en-US" sz="1300" b="1" dirty="0">
                <a:latin typeface="Georgia"/>
                <a:ea typeface="Georgia"/>
                <a:cs typeface="Georgia"/>
                <a:sym typeface="Georgia"/>
              </a:rPr>
            </a:br>
            <a:endParaRPr lang="en-US" sz="1300" b="1" dirty="0">
              <a:latin typeface="Georgia"/>
              <a:ea typeface="Georgia"/>
              <a:cs typeface="Georgia"/>
              <a:sym typeface="Georgia"/>
            </a:endParaRPr>
          </a:p>
          <a:p>
            <a:pPr lvl="0" indent="-311150">
              <a:buSzPts val="1300"/>
              <a:buFont typeface="Georgia"/>
              <a:buChar char="●"/>
            </a:pPr>
            <a:r>
              <a:rPr lang="en-US" sz="1300" dirty="0">
                <a:latin typeface="Georgia"/>
                <a:ea typeface="Georgia"/>
                <a:cs typeface="Georgia"/>
                <a:sym typeface="Georgia"/>
              </a:rPr>
              <a:t>You may complete each activity </a:t>
            </a:r>
            <a:r>
              <a:rPr lang="en-US" sz="1300" b="1" u="sng" dirty="0">
                <a:latin typeface="Georgia"/>
                <a:ea typeface="Georgia"/>
                <a:cs typeface="Georgia"/>
                <a:sym typeface="Georgia"/>
              </a:rPr>
              <a:t>only once</a:t>
            </a:r>
            <a:r>
              <a:rPr lang="en-US" sz="1300" dirty="0">
                <a:latin typeface="Georgia"/>
                <a:ea typeface="Georgia"/>
                <a:cs typeface="Georgia"/>
                <a:sym typeface="Georgia"/>
              </a:rPr>
              <a:t> in during the school year</a:t>
            </a:r>
            <a:r>
              <a:rPr lang="en-US" sz="1300" dirty="0" smtClean="0">
                <a:latin typeface="Georgia"/>
                <a:ea typeface="Georgia"/>
                <a:cs typeface="Georgia"/>
                <a:sym typeface="Georgia"/>
              </a:rPr>
              <a:t>.</a:t>
            </a:r>
          </a:p>
          <a:p>
            <a:pPr marL="146050" lvl="0" indent="0">
              <a:buSzPts val="1300"/>
              <a:buNone/>
            </a:pPr>
            <a:endParaRPr lang="en" sz="1300" dirty="0" smtClean="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dirty="0" smtClean="0">
                <a:latin typeface="Georgia"/>
                <a:ea typeface="Georgia"/>
                <a:cs typeface="Georgia"/>
                <a:sym typeface="Georgia"/>
              </a:rPr>
              <a:t>Be </a:t>
            </a:r>
            <a:r>
              <a:rPr lang="en" sz="1300" b="1" u="sng" dirty="0">
                <a:latin typeface="Georgia"/>
                <a:ea typeface="Georgia"/>
                <a:cs typeface="Georgia"/>
                <a:sym typeface="Georgia"/>
              </a:rPr>
              <a:t>well prepared</a:t>
            </a:r>
            <a:r>
              <a:rPr lang="en" sz="1300" dirty="0">
                <a:latin typeface="Georgia"/>
                <a:ea typeface="Georgia"/>
                <a:cs typeface="Georgia"/>
                <a:sym typeface="Georgia"/>
              </a:rPr>
              <a:t> to discuss your project and answer questions about your presentation. If it appears you are not prepared, you will be scheduled for a follow up on the next class day. </a:t>
            </a:r>
            <a:br>
              <a:rPr lang="en" sz="1300" dirty="0">
                <a:latin typeface="Georgia"/>
                <a:ea typeface="Georgia"/>
                <a:cs typeface="Georgia"/>
                <a:sym typeface="Georgia"/>
              </a:rPr>
            </a:br>
            <a:endParaRPr sz="1300"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dirty="0">
                <a:latin typeface="Georgia"/>
                <a:ea typeface="Georgia"/>
                <a:cs typeface="Georgia"/>
                <a:sym typeface="Georgia"/>
              </a:rPr>
              <a:t>Presentations should be </a:t>
            </a:r>
            <a:r>
              <a:rPr lang="en" sz="1300" b="1" u="sng" dirty="0">
                <a:latin typeface="Georgia"/>
                <a:ea typeface="Georgia"/>
                <a:cs typeface="Georgia"/>
                <a:sym typeface="Georgia"/>
              </a:rPr>
              <a:t>5-7 minutes</a:t>
            </a:r>
            <a:r>
              <a:rPr lang="en" sz="1300" dirty="0">
                <a:latin typeface="Georgia"/>
                <a:ea typeface="Georgia"/>
                <a:cs typeface="Georgia"/>
                <a:sym typeface="Georgia"/>
              </a:rPr>
              <a:t>.</a:t>
            </a:r>
            <a:br>
              <a:rPr lang="en" sz="1300" dirty="0">
                <a:latin typeface="Georgia"/>
                <a:ea typeface="Georgia"/>
                <a:cs typeface="Georgia"/>
                <a:sym typeface="Georgia"/>
              </a:rPr>
            </a:br>
            <a:endParaRPr sz="1300"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dirty="0">
                <a:latin typeface="Georgia"/>
                <a:ea typeface="Georgia"/>
                <a:cs typeface="Georgia"/>
                <a:sym typeface="Georgia"/>
              </a:rPr>
              <a:t>Cultural Investigation is part of your project grades. Failure to complete investigation will lower your grade approximately one letter.</a:t>
            </a:r>
            <a:br>
              <a:rPr lang="en" sz="1300" dirty="0">
                <a:latin typeface="Georgia"/>
                <a:ea typeface="Georgia"/>
                <a:cs typeface="Georgia"/>
                <a:sym typeface="Georgia"/>
              </a:rPr>
            </a:br>
            <a:endParaRPr sz="1300"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sz="1300" b="1" u="sng" dirty="0">
                <a:latin typeface="Georgia"/>
                <a:ea typeface="Georgia"/>
                <a:cs typeface="Georgia"/>
                <a:sym typeface="Georgia"/>
              </a:rPr>
              <a:t>QUALITY is more important than QUANTITY</a:t>
            </a:r>
            <a:r>
              <a:rPr lang="en" sz="1300" dirty="0">
                <a:latin typeface="Georgia"/>
                <a:ea typeface="Georgia"/>
                <a:cs typeface="Georgia"/>
                <a:sym typeface="Georgia"/>
              </a:rPr>
              <a:t>.  Prepare well, but reading us pages of information will not improve your grade. It’s your connections that count the most!</a:t>
            </a:r>
            <a:endParaRPr sz="1200" dirty="0">
              <a:latin typeface="Georgia"/>
              <a:ea typeface="Georgia"/>
              <a:cs typeface="Georgia"/>
              <a:sym typeface="Georgia"/>
            </a:endParaRPr>
          </a:p>
          <a:p>
            <a:pPr marL="0" lvl="0" indent="0" algn="l" rtl="0">
              <a:spcBef>
                <a:spcPts val="1600"/>
              </a:spcBef>
              <a:spcAft>
                <a:spcPts val="1600"/>
              </a:spcAft>
              <a:buNone/>
            </a:pPr>
            <a:endParaRPr sz="1200" dirty="0">
              <a:latin typeface="Georgia"/>
              <a:ea typeface="Georgia"/>
              <a:cs typeface="Georgia"/>
              <a:sym typeface="Georgia"/>
            </a:endParaRPr>
          </a:p>
        </p:txBody>
      </p:sp>
      <p:pic>
        <p:nvPicPr>
          <p:cNvPr id="77" name="Google Shape;77;p16" descr="chinese food"/>
          <p:cNvPicPr preferRelativeResize="0"/>
          <p:nvPr/>
        </p:nvPicPr>
        <p:blipFill>
          <a:blip r:embed="rId3">
            <a:alphaModFix/>
          </a:blip>
          <a:stretch>
            <a:fillRect/>
          </a:stretch>
        </p:blipFill>
        <p:spPr>
          <a:xfrm>
            <a:off x="4870172" y="0"/>
            <a:ext cx="1033672" cy="10812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xEl>
                                              <p:pRg st="4" end="4"/>
                                            </p:txEl>
                                          </p:spTgt>
                                        </p:tgtEl>
                                        <p:attrNameLst>
                                          <p:attrName>style.visibility</p:attrName>
                                        </p:attrNameLst>
                                      </p:cBhvr>
                                      <p:to>
                                        <p:strVal val="visible"/>
                                      </p:to>
                                    </p:set>
                                    <p:anim calcmode="lin" valueType="num">
                                      <p:cBhvr additive="base">
                                        <p:cTn id="7" dur="500" fill="hold"/>
                                        <p:tgtEl>
                                          <p:spTgt spid="7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
                                            <p:txEl>
                                              <p:pRg st="1" end="1"/>
                                            </p:txEl>
                                          </p:spTgt>
                                        </p:tgtEl>
                                        <p:attrNameLst>
                                          <p:attrName>style.visibility</p:attrName>
                                        </p:attrNameLst>
                                      </p:cBhvr>
                                      <p:to>
                                        <p:strVal val="visible"/>
                                      </p:to>
                                    </p:set>
                                    <p:anim calcmode="lin" valueType="num">
                                      <p:cBhvr additive="base">
                                        <p:cTn id="13" dur="500" fill="hold"/>
                                        <p:tgtEl>
                                          <p:spTgt spid="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
                                            <p:txEl>
                                              <p:pRg st="2" end="2"/>
                                            </p:txEl>
                                          </p:spTgt>
                                        </p:tgtEl>
                                        <p:attrNameLst>
                                          <p:attrName>style.visibility</p:attrName>
                                        </p:attrNameLst>
                                      </p:cBhvr>
                                      <p:to>
                                        <p:strVal val="visible"/>
                                      </p:to>
                                    </p:set>
                                    <p:anim calcmode="lin" valueType="num">
                                      <p:cBhvr additive="base">
                                        <p:cTn id="19" dur="500" fill="hold"/>
                                        <p:tgtEl>
                                          <p:spTgt spid="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
                                            <p:txEl>
                                              <p:pRg st="5" end="5"/>
                                            </p:txEl>
                                          </p:spTgt>
                                        </p:tgtEl>
                                        <p:attrNameLst>
                                          <p:attrName>style.visibility</p:attrName>
                                        </p:attrNameLst>
                                      </p:cBhvr>
                                      <p:to>
                                        <p:strVal val="visible"/>
                                      </p:to>
                                    </p:set>
                                    <p:anim calcmode="lin" valueType="num">
                                      <p:cBhvr additive="base">
                                        <p:cTn id="25" dur="500" fill="hold"/>
                                        <p:tgtEl>
                                          <p:spTgt spid="7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
                                            <p:txEl>
                                              <p:pRg st="6" end="6"/>
                                            </p:txEl>
                                          </p:spTgt>
                                        </p:tgtEl>
                                        <p:attrNameLst>
                                          <p:attrName>style.visibility</p:attrName>
                                        </p:attrNameLst>
                                      </p:cBhvr>
                                      <p:to>
                                        <p:strVal val="visible"/>
                                      </p:to>
                                    </p:set>
                                    <p:anim calcmode="lin" valueType="num">
                                      <p:cBhvr additive="base">
                                        <p:cTn id="31" dur="500" fill="hold"/>
                                        <p:tgtEl>
                                          <p:spTgt spid="7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6">
                                            <p:txEl>
                                              <p:pRg st="7" end="7"/>
                                            </p:txEl>
                                          </p:spTgt>
                                        </p:tgtEl>
                                        <p:attrNameLst>
                                          <p:attrName>style.visibility</p:attrName>
                                        </p:attrNameLst>
                                      </p:cBhvr>
                                      <p:to>
                                        <p:strVal val="visible"/>
                                      </p:to>
                                    </p:set>
                                    <p:anim calcmode="lin" valueType="num">
                                      <p:cBhvr additive="base">
                                        <p:cTn id="37" dur="500" fill="hold"/>
                                        <p:tgtEl>
                                          <p:spTgt spid="7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hadows Into Light"/>
                <a:ea typeface="Shadows Into Light"/>
                <a:cs typeface="Shadows Into Light"/>
                <a:sym typeface="Shadows Into Light"/>
              </a:rPr>
              <a:t>Reflection Sheet</a:t>
            </a:r>
            <a:endParaRPr>
              <a:latin typeface="Shadows Into Light"/>
              <a:ea typeface="Shadows Into Light"/>
              <a:cs typeface="Shadows Into Light"/>
              <a:sym typeface="Shadows Into Light"/>
            </a:endParaRPr>
          </a:p>
        </p:txBody>
      </p:sp>
      <p:sp>
        <p:nvSpPr>
          <p:cNvPr id="106" name="Google Shape;106;p20"/>
          <p:cNvSpPr txBox="1">
            <a:spLocks noGrp="1"/>
          </p:cNvSpPr>
          <p:nvPr>
            <p:ph type="body" idx="1"/>
          </p:nvPr>
        </p:nvSpPr>
        <p:spPr>
          <a:xfrm>
            <a:off x="1402075" y="1391600"/>
            <a:ext cx="3294300" cy="1630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dirty="0">
                <a:latin typeface="Georgia"/>
                <a:ea typeface="Georgia"/>
                <a:cs typeface="Georgia"/>
                <a:sym typeface="Georgia"/>
              </a:rPr>
              <a:t>You are </a:t>
            </a:r>
            <a:r>
              <a:rPr lang="en" sz="1600" b="1" u="sng" dirty="0">
                <a:latin typeface="Georgia"/>
                <a:ea typeface="Georgia"/>
                <a:cs typeface="Georgia"/>
                <a:sym typeface="Georgia"/>
              </a:rPr>
              <a:t>required</a:t>
            </a:r>
            <a:r>
              <a:rPr lang="en" sz="1600" dirty="0">
                <a:latin typeface="Georgia"/>
                <a:ea typeface="Georgia"/>
                <a:cs typeface="Georgia"/>
                <a:sym typeface="Georgia"/>
              </a:rPr>
              <a:t> to submit a reflection sheet (either written out or typed) for </a:t>
            </a:r>
            <a:r>
              <a:rPr lang="en" sz="1600" b="1" u="sng" dirty="0">
                <a:latin typeface="Georgia"/>
                <a:ea typeface="Georgia"/>
                <a:cs typeface="Georgia"/>
                <a:sym typeface="Georgia"/>
              </a:rPr>
              <a:t>EVERY</a:t>
            </a:r>
            <a:r>
              <a:rPr lang="en" sz="1600" dirty="0">
                <a:latin typeface="Georgia"/>
                <a:ea typeface="Georgia"/>
                <a:cs typeface="Georgia"/>
                <a:sym typeface="Georgia"/>
              </a:rPr>
              <a:t> Cultural Investigation Project you complete.</a:t>
            </a:r>
            <a:endParaRPr sz="1600" dirty="0">
              <a:latin typeface="Georgia"/>
              <a:ea typeface="Georgia"/>
              <a:cs typeface="Georgia"/>
              <a:sym typeface="Georgia"/>
            </a:endParaRPr>
          </a:p>
        </p:txBody>
      </p:sp>
      <p:pic>
        <p:nvPicPr>
          <p:cNvPr id="107" name="Google Shape;107;p20"/>
          <p:cNvPicPr preferRelativeResize="0"/>
          <p:nvPr/>
        </p:nvPicPr>
        <p:blipFill rotWithShape="1">
          <a:blip r:embed="rId3">
            <a:alphaModFix/>
          </a:blip>
          <a:srcRect l="27647" t="13682" r="26692" b="12718"/>
          <a:stretch/>
        </p:blipFill>
        <p:spPr>
          <a:xfrm>
            <a:off x="5155450" y="327037"/>
            <a:ext cx="3481600" cy="4489426"/>
          </a:xfrm>
          <a:prstGeom prst="rect">
            <a:avLst/>
          </a:prstGeom>
          <a:noFill/>
          <a:ln>
            <a:noFill/>
          </a:ln>
        </p:spPr>
      </p:pic>
      <p:sp>
        <p:nvSpPr>
          <p:cNvPr id="108" name="Google Shape;108;p20"/>
          <p:cNvSpPr/>
          <p:nvPr/>
        </p:nvSpPr>
        <p:spPr>
          <a:xfrm rot="10800000" flipH="1">
            <a:off x="3213900" y="2792975"/>
            <a:ext cx="1358100" cy="9660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20" descr="noted"/>
          <p:cNvPicPr preferRelativeResize="0"/>
          <p:nvPr/>
        </p:nvPicPr>
        <p:blipFill>
          <a:blip r:embed="rId4">
            <a:alphaModFix/>
          </a:blip>
          <a:stretch>
            <a:fillRect/>
          </a:stretch>
        </p:blipFill>
        <p:spPr>
          <a:xfrm>
            <a:off x="239125" y="3303775"/>
            <a:ext cx="1839725" cy="18397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148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hadows Into Light"/>
                <a:ea typeface="Shadows Into Light"/>
                <a:cs typeface="Shadows Into Light"/>
                <a:sym typeface="Shadows Into Light"/>
              </a:rPr>
              <a:t>How To Do a CI Project</a:t>
            </a:r>
            <a:endParaRPr>
              <a:latin typeface="Shadows Into Light"/>
              <a:ea typeface="Shadows Into Light"/>
              <a:cs typeface="Shadows Into Light"/>
              <a:sym typeface="Shadows Into Light"/>
            </a:endParaRPr>
          </a:p>
        </p:txBody>
      </p:sp>
      <p:sp>
        <p:nvSpPr>
          <p:cNvPr id="92" name="Google Shape;92;p18"/>
          <p:cNvSpPr txBox="1">
            <a:spLocks noGrp="1"/>
          </p:cNvSpPr>
          <p:nvPr>
            <p:ph type="body" idx="1"/>
          </p:nvPr>
        </p:nvSpPr>
        <p:spPr>
          <a:xfrm>
            <a:off x="311700" y="813025"/>
            <a:ext cx="8520600" cy="406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latin typeface="Georgia"/>
                <a:ea typeface="Georgia"/>
                <a:cs typeface="Georgia"/>
                <a:sym typeface="Georgia"/>
              </a:rPr>
              <a:t>1) Look through the activity list, make stars by the activities that look interesting, connect to something you are learning in another class, or connect to a personal interest.</a:t>
            </a:r>
            <a:endParaRPr sz="1300" dirty="0">
              <a:latin typeface="Georgia"/>
              <a:ea typeface="Georgia"/>
              <a:cs typeface="Georgia"/>
              <a:sym typeface="Georgia"/>
            </a:endParaRPr>
          </a:p>
          <a:p>
            <a:pPr marL="0" lvl="0" indent="0" algn="l" rtl="0">
              <a:spcBef>
                <a:spcPts val="1600"/>
              </a:spcBef>
              <a:spcAft>
                <a:spcPts val="0"/>
              </a:spcAft>
              <a:buNone/>
            </a:pPr>
            <a:r>
              <a:rPr lang="en" sz="1300" dirty="0">
                <a:latin typeface="Georgia"/>
                <a:ea typeface="Georgia"/>
                <a:cs typeface="Georgia"/>
                <a:sym typeface="Georgia"/>
              </a:rPr>
              <a:t>2) </a:t>
            </a:r>
            <a:r>
              <a:rPr lang="en" sz="1300" b="1" u="sng" dirty="0">
                <a:latin typeface="Georgia"/>
                <a:ea typeface="Georgia"/>
                <a:cs typeface="Georgia"/>
                <a:sym typeface="Georgia"/>
              </a:rPr>
              <a:t>Choose an activity that works within your time parameters</a:t>
            </a:r>
            <a:r>
              <a:rPr lang="en" sz="1300" dirty="0">
                <a:latin typeface="Georgia"/>
                <a:ea typeface="Georgia"/>
                <a:cs typeface="Georgia"/>
                <a:sym typeface="Georgia"/>
              </a:rPr>
              <a:t>, more difficult or time consuming projects work better on weekends. </a:t>
            </a:r>
            <a:endParaRPr sz="1300" dirty="0">
              <a:latin typeface="Georgia"/>
              <a:ea typeface="Georgia"/>
              <a:cs typeface="Georgia"/>
              <a:sym typeface="Georgia"/>
            </a:endParaRPr>
          </a:p>
          <a:p>
            <a:pPr marL="0" lvl="0" indent="0" algn="l" rtl="0">
              <a:spcBef>
                <a:spcPts val="1600"/>
              </a:spcBef>
              <a:spcAft>
                <a:spcPts val="0"/>
              </a:spcAft>
              <a:buNone/>
            </a:pPr>
            <a:r>
              <a:rPr lang="en" sz="1300" dirty="0">
                <a:latin typeface="Georgia"/>
                <a:ea typeface="Georgia"/>
                <a:cs typeface="Georgia"/>
                <a:sym typeface="Georgia"/>
              </a:rPr>
              <a:t>3) </a:t>
            </a:r>
            <a:r>
              <a:rPr lang="en" sz="1300" b="1" u="sng" dirty="0">
                <a:latin typeface="Georgia"/>
                <a:ea typeface="Georgia"/>
                <a:cs typeface="Georgia"/>
                <a:sym typeface="Georgia"/>
              </a:rPr>
              <a:t>Plan ahead, will you need to do?</a:t>
            </a:r>
            <a:r>
              <a:rPr lang="en" sz="1300" dirty="0">
                <a:latin typeface="Georgia"/>
                <a:ea typeface="Georgia"/>
                <a:cs typeface="Georgia"/>
                <a:sym typeface="Georgia"/>
              </a:rPr>
              <a:t> Visit a store? Reserve a table at the restaurant?  Research a recipe? Get a holiday approved in advance?  </a:t>
            </a:r>
            <a:r>
              <a:rPr lang="en" sz="1300" b="1" u="sng" dirty="0">
                <a:latin typeface="Georgia"/>
                <a:ea typeface="Georgia"/>
                <a:cs typeface="Georgia"/>
                <a:sym typeface="Georgia"/>
              </a:rPr>
              <a:t>If the project requires approval, be sure to get it before you start!</a:t>
            </a:r>
            <a:endParaRPr sz="1300" b="1" u="sng" dirty="0">
              <a:latin typeface="Georgia"/>
              <a:ea typeface="Georgia"/>
              <a:cs typeface="Georgia"/>
              <a:sym typeface="Georgia"/>
            </a:endParaRPr>
          </a:p>
          <a:p>
            <a:pPr marL="0" lvl="0" indent="0" algn="l" rtl="0">
              <a:spcBef>
                <a:spcPts val="1600"/>
              </a:spcBef>
              <a:spcAft>
                <a:spcPts val="0"/>
              </a:spcAft>
              <a:buNone/>
            </a:pPr>
            <a:r>
              <a:rPr lang="en" sz="1300" dirty="0">
                <a:latin typeface="Georgia"/>
                <a:ea typeface="Georgia"/>
                <a:cs typeface="Georgia"/>
                <a:sym typeface="Georgia"/>
              </a:rPr>
              <a:t>4) Do the project and complete the summary sheet. </a:t>
            </a:r>
            <a:r>
              <a:rPr lang="en" sz="1300" b="1" u="sng" dirty="0">
                <a:latin typeface="Georgia"/>
                <a:ea typeface="Georgia"/>
                <a:cs typeface="Georgia"/>
                <a:sym typeface="Georgia"/>
              </a:rPr>
              <a:t>Every activity requires a reflection sheet, even if you also have adventure sheets to complete.</a:t>
            </a:r>
            <a:r>
              <a:rPr lang="en" sz="1300" dirty="0">
                <a:latin typeface="Georgia"/>
                <a:ea typeface="Georgia"/>
                <a:cs typeface="Georgia"/>
                <a:sym typeface="Georgia"/>
              </a:rPr>
              <a:t> Spend some time on the reflection sheet because it is how I grade your work and award your points. </a:t>
            </a:r>
            <a:r>
              <a:rPr lang="en" sz="1300" b="1" u="sng" dirty="0">
                <a:latin typeface="Georgia"/>
                <a:ea typeface="Georgia"/>
                <a:cs typeface="Georgia"/>
                <a:sym typeface="Georgia"/>
              </a:rPr>
              <a:t>Don’t forget to write in the activity number at the top!</a:t>
            </a:r>
            <a:endParaRPr sz="1300" b="1" u="sng" dirty="0">
              <a:latin typeface="Georgia"/>
              <a:ea typeface="Georgia"/>
              <a:cs typeface="Georgia"/>
              <a:sym typeface="Georgia"/>
            </a:endParaRPr>
          </a:p>
          <a:p>
            <a:pPr marL="0" lvl="0" indent="0" algn="l" rtl="0">
              <a:spcBef>
                <a:spcPts val="1600"/>
              </a:spcBef>
              <a:spcAft>
                <a:spcPts val="1600"/>
              </a:spcAft>
              <a:buNone/>
            </a:pPr>
            <a:r>
              <a:rPr lang="en" sz="1300" dirty="0">
                <a:latin typeface="Georgia"/>
                <a:ea typeface="Georgia"/>
                <a:cs typeface="Georgia"/>
                <a:sym typeface="Georgia"/>
              </a:rPr>
              <a:t>5) </a:t>
            </a:r>
            <a:r>
              <a:rPr lang="en" sz="1300" b="1" u="sng" dirty="0">
                <a:latin typeface="Georgia"/>
                <a:ea typeface="Georgia"/>
                <a:cs typeface="Georgia"/>
                <a:sym typeface="Georgia"/>
              </a:rPr>
              <a:t>Attach all the proof.</a:t>
            </a:r>
            <a:r>
              <a:rPr lang="en" sz="1300" dirty="0">
                <a:latin typeface="Georgia"/>
                <a:ea typeface="Georgia"/>
                <a:cs typeface="Georgia"/>
                <a:sym typeface="Georgia"/>
              </a:rPr>
              <a:t> Include websites, receipts, signatures, and anything else that you will need to give a complete picture of your work.</a:t>
            </a:r>
            <a:endParaRPr sz="1200" dirty="0">
              <a:latin typeface="Georgia"/>
              <a:ea typeface="Georgia"/>
              <a:cs typeface="Georgia"/>
              <a:sym typeface="Georgia"/>
            </a:endParaRPr>
          </a:p>
        </p:txBody>
      </p:sp>
      <p:pic>
        <p:nvPicPr>
          <p:cNvPr id="93" name="Google Shape;93;p18" descr="Bitmoji Image"/>
          <p:cNvPicPr preferRelativeResize="0"/>
          <p:nvPr/>
        </p:nvPicPr>
        <p:blipFill>
          <a:blip r:embed="rId3">
            <a:alphaModFix/>
          </a:blip>
          <a:stretch>
            <a:fillRect/>
          </a:stretch>
        </p:blipFill>
        <p:spPr>
          <a:xfrm>
            <a:off x="2974700" y="3976600"/>
            <a:ext cx="1166900" cy="1166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wipe(down)">
                                      <p:cBhvr>
                                        <p:cTn id="7" dur="5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Effect transition="in" filter="wipe(down)">
                                      <p:cBhvr>
                                        <p:cTn id="12" dur="500"/>
                                        <p:tgtEl>
                                          <p:spTgt spid="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
                                            <p:txEl>
                                              <p:pRg st="2" end="2"/>
                                            </p:txEl>
                                          </p:spTgt>
                                        </p:tgtEl>
                                        <p:attrNameLst>
                                          <p:attrName>style.visibility</p:attrName>
                                        </p:attrNameLst>
                                      </p:cBhvr>
                                      <p:to>
                                        <p:strVal val="visible"/>
                                      </p:to>
                                    </p:set>
                                    <p:animEffect transition="in" filter="wipe(down)">
                                      <p:cBhvr>
                                        <p:cTn id="17" dur="500"/>
                                        <p:tgtEl>
                                          <p:spTgt spid="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2">
                                            <p:txEl>
                                              <p:pRg st="3" end="3"/>
                                            </p:txEl>
                                          </p:spTgt>
                                        </p:tgtEl>
                                        <p:attrNameLst>
                                          <p:attrName>style.visibility</p:attrName>
                                        </p:attrNameLst>
                                      </p:cBhvr>
                                      <p:to>
                                        <p:strVal val="visible"/>
                                      </p:to>
                                    </p:set>
                                    <p:animEffect transition="in" filter="wipe(down)">
                                      <p:cBhvr>
                                        <p:cTn id="22" dur="500"/>
                                        <p:tgtEl>
                                          <p:spTgt spid="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2">
                                            <p:txEl>
                                              <p:pRg st="4" end="4"/>
                                            </p:txEl>
                                          </p:spTgt>
                                        </p:tgtEl>
                                        <p:attrNameLst>
                                          <p:attrName>style.visibility</p:attrName>
                                        </p:attrNameLst>
                                      </p:cBhvr>
                                      <p:to>
                                        <p:strVal val="visible"/>
                                      </p:to>
                                    </p:set>
                                    <p:animEffect transition="in" filter="wipe(down)">
                                      <p:cBhvr>
                                        <p:cTn id="27" dur="500"/>
                                        <p:tgtEl>
                                          <p:spTgt spid="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148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hadows Into Light"/>
                <a:ea typeface="Shadows Into Light"/>
                <a:cs typeface="Shadows Into Light"/>
                <a:sym typeface="Shadows Into Light"/>
              </a:rPr>
              <a:t>How To Do a CI Project</a:t>
            </a:r>
            <a:endParaRPr>
              <a:latin typeface="Shadows Into Light"/>
              <a:ea typeface="Shadows Into Light"/>
              <a:cs typeface="Shadows Into Light"/>
              <a:sym typeface="Shadows Into Light"/>
            </a:endParaRPr>
          </a:p>
        </p:txBody>
      </p:sp>
      <p:sp>
        <p:nvSpPr>
          <p:cNvPr id="99" name="Google Shape;99;p19"/>
          <p:cNvSpPr txBox="1">
            <a:spLocks noGrp="1"/>
          </p:cNvSpPr>
          <p:nvPr>
            <p:ph type="body" idx="1"/>
          </p:nvPr>
        </p:nvSpPr>
        <p:spPr>
          <a:xfrm>
            <a:off x="311700" y="985200"/>
            <a:ext cx="8520600" cy="406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latin typeface="Georgia"/>
                <a:ea typeface="Georgia"/>
                <a:cs typeface="Georgia"/>
                <a:sym typeface="Georgia"/>
              </a:rPr>
              <a:t>6) Present to the class on your assigned day. Practice in advance; </a:t>
            </a:r>
            <a:r>
              <a:rPr lang="en" sz="1300" b="1" u="sng" dirty="0">
                <a:latin typeface="Georgia"/>
                <a:ea typeface="Georgia"/>
                <a:cs typeface="Georgia"/>
                <a:sym typeface="Georgia"/>
              </a:rPr>
              <a:t>good eye contact, your voice should be clear and loud and you should not be reading stuff off a printout.</a:t>
            </a:r>
            <a:r>
              <a:rPr lang="en" sz="1300" dirty="0">
                <a:latin typeface="Georgia"/>
                <a:ea typeface="Georgia"/>
                <a:cs typeface="Georgia"/>
                <a:sym typeface="Georgia"/>
              </a:rPr>
              <a:t>  </a:t>
            </a:r>
            <a:r>
              <a:rPr lang="en" sz="1300" b="1" u="sng" dirty="0">
                <a:latin typeface="Georgia"/>
                <a:ea typeface="Georgia"/>
                <a:cs typeface="Georgia"/>
                <a:sym typeface="Georgia"/>
              </a:rPr>
              <a:t>You are the expert</a:t>
            </a:r>
            <a:r>
              <a:rPr lang="en" sz="1300" dirty="0">
                <a:latin typeface="Georgia"/>
                <a:ea typeface="Georgia"/>
                <a:cs typeface="Georgia"/>
                <a:sym typeface="Georgia"/>
              </a:rPr>
              <a:t>, be prepared to answer any questions from classmates or myself. If you cannot answer questions, you may get bounced and have to re-do your project to update the class on the following class day.   </a:t>
            </a:r>
            <a:endParaRPr sz="1300" dirty="0">
              <a:latin typeface="Georgia"/>
              <a:ea typeface="Georgia"/>
              <a:cs typeface="Georgia"/>
              <a:sym typeface="Georgia"/>
            </a:endParaRPr>
          </a:p>
          <a:p>
            <a:pPr marL="0" lvl="0" indent="0" algn="l" rtl="0">
              <a:spcBef>
                <a:spcPts val="1600"/>
              </a:spcBef>
              <a:spcAft>
                <a:spcPts val="0"/>
              </a:spcAft>
              <a:buNone/>
            </a:pPr>
            <a:r>
              <a:rPr lang="en" sz="1300" dirty="0">
                <a:latin typeface="Georgia"/>
                <a:ea typeface="Georgia"/>
                <a:cs typeface="Georgia"/>
                <a:sym typeface="Georgia"/>
              </a:rPr>
              <a:t>7) Right after your presentation, hand in your work. You will not be allowed to present on your day if your reflection sheet is not complete or reflects a lack of preparation. </a:t>
            </a:r>
            <a:endParaRPr sz="1300" dirty="0">
              <a:latin typeface="Georgia"/>
              <a:ea typeface="Georgia"/>
              <a:cs typeface="Georgia"/>
              <a:sym typeface="Georgia"/>
            </a:endParaRPr>
          </a:p>
          <a:p>
            <a:pPr marL="0" lvl="0" indent="0" algn="l" rtl="0">
              <a:spcBef>
                <a:spcPts val="1600"/>
              </a:spcBef>
              <a:spcAft>
                <a:spcPts val="0"/>
              </a:spcAft>
              <a:buNone/>
            </a:pPr>
            <a:r>
              <a:rPr lang="en" sz="1300" dirty="0">
                <a:latin typeface="Georgia"/>
                <a:ea typeface="Georgia"/>
                <a:cs typeface="Georgia"/>
                <a:sym typeface="Georgia"/>
              </a:rPr>
              <a:t>8) If you are absent because you are sick, expect to make up your project on the first available day after you return. It’s a good idea to complete projects a few days in advance and keep them in your binder in case something comes up.</a:t>
            </a:r>
            <a:endParaRPr sz="1300" dirty="0">
              <a:latin typeface="Georgia"/>
              <a:ea typeface="Georgia"/>
              <a:cs typeface="Georgia"/>
              <a:sym typeface="Georgia"/>
            </a:endParaRPr>
          </a:p>
          <a:p>
            <a:pPr marL="0" lvl="0" indent="0" algn="l" rtl="0">
              <a:spcBef>
                <a:spcPts val="1600"/>
              </a:spcBef>
              <a:spcAft>
                <a:spcPts val="0"/>
              </a:spcAft>
              <a:buNone/>
            </a:pPr>
            <a:r>
              <a:rPr lang="en" sz="1300" dirty="0">
                <a:latin typeface="Georgia"/>
                <a:ea typeface="Georgia"/>
                <a:cs typeface="Georgia"/>
                <a:sym typeface="Georgia"/>
              </a:rPr>
              <a:t>9) </a:t>
            </a:r>
            <a:r>
              <a:rPr lang="en" sz="1300" b="1" u="sng" dirty="0">
                <a:latin typeface="Georgia"/>
                <a:ea typeface="Georgia"/>
                <a:cs typeface="Georgia"/>
                <a:sym typeface="Georgia"/>
              </a:rPr>
              <a:t>Changing your dates requires 1 week advance notice.  </a:t>
            </a:r>
            <a:endParaRPr sz="1300" b="1" u="sng" dirty="0">
              <a:latin typeface="Georgia"/>
              <a:ea typeface="Georgia"/>
              <a:cs typeface="Georgia"/>
              <a:sym typeface="Georgia"/>
            </a:endParaRPr>
          </a:p>
          <a:p>
            <a:pPr marL="0" lvl="0" indent="0" algn="l" rtl="0">
              <a:spcBef>
                <a:spcPts val="1600"/>
              </a:spcBef>
              <a:spcAft>
                <a:spcPts val="1600"/>
              </a:spcAft>
              <a:buNone/>
            </a:pPr>
            <a:r>
              <a:rPr lang="en" sz="1300" dirty="0">
                <a:latin typeface="Georgia"/>
                <a:ea typeface="Georgia"/>
                <a:cs typeface="Georgia"/>
                <a:sym typeface="Georgia"/>
              </a:rPr>
              <a:t>10) </a:t>
            </a:r>
            <a:r>
              <a:rPr lang="en" sz="1300" b="1" u="sng" dirty="0">
                <a:latin typeface="Georgia"/>
                <a:ea typeface="Georgia"/>
                <a:cs typeface="Georgia"/>
                <a:sym typeface="Georgia"/>
              </a:rPr>
              <a:t>If you forget to do your project</a:t>
            </a:r>
            <a:r>
              <a:rPr lang="en" sz="1300" dirty="0">
                <a:latin typeface="Georgia"/>
                <a:ea typeface="Georgia"/>
                <a:cs typeface="Georgia"/>
                <a:sym typeface="Georgia"/>
              </a:rPr>
              <a:t>, you will be scheduled to present at the first available date.  (Which could be tomorrow!) It’s a good idea to plan ahead so you aren’t caught by surprise!</a:t>
            </a:r>
            <a:endParaRPr sz="1200" dirty="0">
              <a:latin typeface="Georgia"/>
              <a:ea typeface="Georgia"/>
              <a:cs typeface="Georgia"/>
              <a:sym typeface="Georgia"/>
            </a:endParaRPr>
          </a:p>
        </p:txBody>
      </p:sp>
      <p:pic>
        <p:nvPicPr>
          <p:cNvPr id="100" name="Google Shape;100;p19" descr="celebrate asian heritage"/>
          <p:cNvPicPr preferRelativeResize="0"/>
          <p:nvPr/>
        </p:nvPicPr>
        <p:blipFill>
          <a:blip r:embed="rId3">
            <a:alphaModFix/>
          </a:blip>
          <a:stretch>
            <a:fillRect/>
          </a:stretch>
        </p:blipFill>
        <p:spPr>
          <a:xfrm>
            <a:off x="3659500" y="74250"/>
            <a:ext cx="912500" cy="912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wipe(down)">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wipe(down)">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wipe(down)">
                                      <p:cBhvr>
                                        <p:cTn id="17" dur="5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wipe(down)">
                                      <p:cBhvr>
                                        <p:cTn id="22" dur="5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wipe(down)">
                                      <p:cBhvr>
                                        <p:cTn id="2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799</Words>
  <Application>Microsoft Office PowerPoint</Application>
  <PresentationFormat>On-screen Show (16:9)</PresentationFormat>
  <Paragraphs>61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Shadows Into Light</vt:lpstr>
      <vt:lpstr>Georgia</vt:lpstr>
      <vt:lpstr>Arial</vt:lpstr>
      <vt:lpstr>Simple Dark</vt:lpstr>
      <vt:lpstr>Cultural Investigation Projects:  146 Ways to Explore Chinese Culture</vt:lpstr>
      <vt:lpstr>Goals of a CI Project</vt:lpstr>
      <vt:lpstr>CI Project Guidelines</vt:lpstr>
      <vt:lpstr>How to Format Your Powerpoints</vt:lpstr>
      <vt:lpstr>CI Project Guidelines (Continued)</vt:lpstr>
      <vt:lpstr>Reflection Sheet</vt:lpstr>
      <vt:lpstr>How To Do a CI Project</vt:lpstr>
      <vt:lpstr>How To Do a CI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Investigation Projects:  146 Ways to Explore Chinese Culture</dc:title>
  <cp:lastModifiedBy>Queena Roquemore</cp:lastModifiedBy>
  <cp:revision>2</cp:revision>
  <dcterms:modified xsi:type="dcterms:W3CDTF">2020-08-17T13:26:25Z</dcterms:modified>
</cp:coreProperties>
</file>