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</p:sldMasterIdLst>
  <p:sldIdLst>
    <p:sldId id="256" r:id="rId12"/>
    <p:sldId id="264" r:id="rId13"/>
    <p:sldId id="257" r:id="rId14"/>
    <p:sldId id="265" r:id="rId15"/>
    <p:sldId id="266" r:id="rId16"/>
    <p:sldId id="267" r:id="rId17"/>
    <p:sldId id="258" r:id="rId18"/>
    <p:sldId id="259" r:id="rId19"/>
    <p:sldId id="268" r:id="rId20"/>
    <p:sldId id="260" r:id="rId21"/>
    <p:sldId id="262" r:id="rId22"/>
    <p:sldId id="269" r:id="rId23"/>
    <p:sldId id="270" r:id="rId24"/>
    <p:sldId id="284" r:id="rId25"/>
    <p:sldId id="271" r:id="rId26"/>
    <p:sldId id="272" r:id="rId27"/>
    <p:sldId id="274" r:id="rId28"/>
    <p:sldId id="273" r:id="rId29"/>
    <p:sldId id="276" r:id="rId30"/>
    <p:sldId id="277" r:id="rId31"/>
    <p:sldId id="278" r:id="rId32"/>
    <p:sldId id="280" r:id="rId33"/>
    <p:sldId id="279" r:id="rId34"/>
    <p:sldId id="281" r:id="rId35"/>
    <p:sldId id="283" r:id="rId36"/>
    <p:sldId id="282" r:id="rId37"/>
    <p:sldId id="285" r:id="rId38"/>
    <p:sldId id="286" r:id="rId39"/>
    <p:sldId id="287" r:id="rId40"/>
    <p:sldId id="288" r:id="rId41"/>
    <p:sldId id="289" r:id="rId42"/>
    <p:sldId id="290" r:id="rId43"/>
    <p:sldId id="291" r:id="rId44"/>
    <p:sldId id="292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FCBB04"/>
    <a:srgbClr val="2D1C30"/>
    <a:srgbClr val="3B253F"/>
    <a:srgbClr val="4A1B1A"/>
    <a:srgbClr val="1334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>
        <p:scale>
          <a:sx n="60" d="100"/>
          <a:sy n="60" d="100"/>
        </p:scale>
        <p:origin x="-1012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slide" Target="slides/slide3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33800"/>
            <a:ext cx="6400800" cy="6096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74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dissolve/>
      </p:transition>
    </mc:Choice>
    <mc:Fallback xmlns="">
      <p:transition spd="slow">
        <p:dissolv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37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dissolve/>
      </p:transition>
    </mc:Choice>
    <mc:Fallback xmlns="">
      <p:transition spd="slow">
        <p:dissolv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33800"/>
            <a:ext cx="6400800" cy="6096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>
                <a:solidFill>
                  <a:prstClr val="white"/>
                </a:solidFill>
              </a:rPr>
              <a:pPr/>
              <a:t>2/3/2015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113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dissolve/>
      </p:transition>
    </mc:Choice>
    <mc:Fallback xmlns="">
      <p:transition spd="slow">
        <p:dissolv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>
                <a:solidFill>
                  <a:prstClr val="white"/>
                </a:solidFill>
              </a:rPr>
              <a:pPr/>
              <a:t>2/3/2015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4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dissolve/>
      </p:transition>
    </mc:Choice>
    <mc:Fallback xmlns="">
      <p:transition spd="slow">
        <p:dissolv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>
                <a:solidFill>
                  <a:prstClr val="white"/>
                </a:solidFill>
              </a:rPr>
              <a:pPr/>
              <a:t>2/3/2015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542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dissolve/>
      </p:transition>
    </mc:Choice>
    <mc:Fallback xmlns="">
      <p:transition spd="slow">
        <p:dissolv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>
                <a:solidFill>
                  <a:prstClr val="white"/>
                </a:solidFill>
              </a:rPr>
              <a:pPr/>
              <a:t>2/3/2015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27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dissolve/>
      </p:transition>
    </mc:Choice>
    <mc:Fallback xmlns="">
      <p:transition spd="slow">
        <p:dissolv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>
                <a:solidFill>
                  <a:prstClr val="white"/>
                </a:solidFill>
              </a:rPr>
              <a:pPr/>
              <a:t>2/3/2015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286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dissolve/>
      </p:transition>
    </mc:Choice>
    <mc:Fallback xmlns="">
      <p:transition spd="slow">
        <p:dissolv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>
                <a:solidFill>
                  <a:prstClr val="white"/>
                </a:solidFill>
              </a:rPr>
              <a:pPr/>
              <a:t>2/3/2015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352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dissolve/>
      </p:transition>
    </mc:Choice>
    <mc:Fallback xmlns="">
      <p:transition spd="slow">
        <p:dissolv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>
                <a:solidFill>
                  <a:prstClr val="white"/>
                </a:solidFill>
              </a:rPr>
              <a:pPr/>
              <a:t>2/3/2015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126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dissolve/>
      </p:transition>
    </mc:Choice>
    <mc:Fallback xmlns="">
      <p:transition spd="slow">
        <p:dissolv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>
                <a:solidFill>
                  <a:prstClr val="white"/>
                </a:solidFill>
              </a:rPr>
              <a:pPr/>
              <a:t>2/3/2015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456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dissolve/>
      </p:transition>
    </mc:Choice>
    <mc:Fallback xmlns="">
      <p:transition spd="slow">
        <p:dissolv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>
                <a:solidFill>
                  <a:prstClr val="white"/>
                </a:solidFill>
              </a:rPr>
              <a:pPr/>
              <a:t>2/3/2015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018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dissolve/>
      </p:transition>
    </mc:Choice>
    <mc:Fallback xmlns="">
      <p:transition spd="slow">
        <p:dissolv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>
                <a:solidFill>
                  <a:prstClr val="white"/>
                </a:solidFill>
              </a:rPr>
              <a:pPr/>
              <a:t>2/3/2015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52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dissolve/>
      </p:transition>
    </mc:Choice>
    <mc:Fallback xmlns="">
      <p:transition spd="slow">
        <p:dissolv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173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dissolve/>
      </p:transition>
    </mc:Choice>
    <mc:Fallback xmlns="">
      <p:transition spd="slow">
        <p:dissolv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>
                <a:solidFill>
                  <a:prstClr val="white"/>
                </a:solidFill>
              </a:rPr>
              <a:pPr/>
              <a:t>2/3/2015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40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dissolve/>
      </p:transition>
    </mc:Choice>
    <mc:Fallback xmlns="">
      <p:transition spd="slow">
        <p:dissolv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33800"/>
            <a:ext cx="6400800" cy="6096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>
                <a:solidFill>
                  <a:prstClr val="white"/>
                </a:solidFill>
              </a:rPr>
              <a:pPr/>
              <a:t>2/3/2015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573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dissolve/>
      </p:transition>
    </mc:Choice>
    <mc:Fallback xmlns="">
      <p:transition spd="slow">
        <p:dissolv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>
                <a:solidFill>
                  <a:prstClr val="white"/>
                </a:solidFill>
              </a:rPr>
              <a:pPr/>
              <a:t>2/3/2015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955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dissolve/>
      </p:transition>
    </mc:Choice>
    <mc:Fallback xmlns="">
      <p:transition spd="slow">
        <p:dissolv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>
                <a:solidFill>
                  <a:prstClr val="white"/>
                </a:solidFill>
              </a:rPr>
              <a:pPr/>
              <a:t>2/3/2015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558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dissolve/>
      </p:transition>
    </mc:Choice>
    <mc:Fallback xmlns="">
      <p:transition spd="slow">
        <p:dissolv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>
                <a:solidFill>
                  <a:prstClr val="white"/>
                </a:solidFill>
              </a:rPr>
              <a:pPr/>
              <a:t>2/3/2015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701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dissolve/>
      </p:transition>
    </mc:Choice>
    <mc:Fallback xmlns="">
      <p:transition spd="slow">
        <p:dissolv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>
                <a:solidFill>
                  <a:prstClr val="white"/>
                </a:solidFill>
              </a:rPr>
              <a:pPr/>
              <a:t>2/3/2015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061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dissolve/>
      </p:transition>
    </mc:Choice>
    <mc:Fallback xmlns="">
      <p:transition spd="slow">
        <p:dissolv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>
                <a:solidFill>
                  <a:prstClr val="white"/>
                </a:solidFill>
              </a:rPr>
              <a:pPr/>
              <a:t>2/3/2015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63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dissolve/>
      </p:transition>
    </mc:Choice>
    <mc:Fallback xmlns="">
      <p:transition spd="slow">
        <p:dissolv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>
                <a:solidFill>
                  <a:prstClr val="white"/>
                </a:solidFill>
              </a:rPr>
              <a:pPr/>
              <a:t>2/3/2015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66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dissolve/>
      </p:transition>
    </mc:Choice>
    <mc:Fallback xmlns="">
      <p:transition spd="slow">
        <p:dissolv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>
                <a:solidFill>
                  <a:prstClr val="white"/>
                </a:solidFill>
              </a:rPr>
              <a:pPr/>
              <a:t>2/3/2015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965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dissolve/>
      </p:transition>
    </mc:Choice>
    <mc:Fallback xmlns="">
      <p:transition spd="slow">
        <p:dissolv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>
                <a:solidFill>
                  <a:prstClr val="white"/>
                </a:solidFill>
              </a:rPr>
              <a:pPr/>
              <a:t>2/3/2015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80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dissolve/>
      </p:transition>
    </mc:Choice>
    <mc:Fallback xmlns="">
      <p:transition spd="slow">
        <p:dissolv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33800"/>
            <a:ext cx="6400800" cy="6096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>
                <a:solidFill>
                  <a:prstClr val="white"/>
                </a:solidFill>
              </a:rPr>
              <a:pPr/>
              <a:t>2/3/2015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897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dissolve/>
      </p:transition>
    </mc:Choice>
    <mc:Fallback xmlns="">
      <p:transition spd="slow">
        <p:dissolv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>
                <a:solidFill>
                  <a:prstClr val="white"/>
                </a:solidFill>
              </a:rPr>
              <a:pPr/>
              <a:t>2/3/2015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031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dissolve/>
      </p:transition>
    </mc:Choice>
    <mc:Fallback xmlns="">
      <p:transition spd="slow">
        <p:dissolv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>
                <a:solidFill>
                  <a:prstClr val="white"/>
                </a:solidFill>
              </a:rPr>
              <a:pPr/>
              <a:t>2/3/2015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333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dissolve/>
      </p:transition>
    </mc:Choice>
    <mc:Fallback xmlns="">
      <p:transition spd="slow">
        <p:dissolv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>
                <a:solidFill>
                  <a:prstClr val="white"/>
                </a:solidFill>
              </a:rPr>
              <a:pPr/>
              <a:t>2/3/2015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91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dissolve/>
      </p:transition>
    </mc:Choice>
    <mc:Fallback xmlns="">
      <p:transition spd="slow">
        <p:dissolv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>
                <a:solidFill>
                  <a:prstClr val="white"/>
                </a:solidFill>
              </a:rPr>
              <a:pPr/>
              <a:t>2/3/2015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56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dissolve/>
      </p:transition>
    </mc:Choice>
    <mc:Fallback xmlns="">
      <p:transition spd="slow">
        <p:dissolv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>
                <a:solidFill>
                  <a:prstClr val="white"/>
                </a:solidFill>
              </a:rPr>
              <a:pPr/>
              <a:t>2/3/2015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24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dissolve/>
      </p:transition>
    </mc:Choice>
    <mc:Fallback xmlns="">
      <p:transition spd="slow">
        <p:dissolv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>
                <a:solidFill>
                  <a:prstClr val="white"/>
                </a:solidFill>
              </a:rPr>
              <a:pPr/>
              <a:t>2/3/2015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29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dissolve/>
      </p:transition>
    </mc:Choice>
    <mc:Fallback xmlns="">
      <p:transition spd="slow">
        <p:dissolv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>
                <a:solidFill>
                  <a:prstClr val="white"/>
                </a:solidFill>
              </a:rPr>
              <a:pPr/>
              <a:t>2/3/2015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050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dissolve/>
      </p:transition>
    </mc:Choice>
    <mc:Fallback xmlns="">
      <p:transition spd="slow">
        <p:dissolv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>
                <a:solidFill>
                  <a:prstClr val="white"/>
                </a:solidFill>
              </a:rPr>
              <a:pPr/>
              <a:t>2/3/2015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05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dissolve/>
      </p:transition>
    </mc:Choice>
    <mc:Fallback xmlns="">
      <p:transition spd="slow">
        <p:dissolv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>
                <a:solidFill>
                  <a:prstClr val="white"/>
                </a:solidFill>
              </a:rPr>
              <a:pPr/>
              <a:t>2/3/2015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748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dissolve/>
      </p:transition>
    </mc:Choice>
    <mc:Fallback xmlns="">
      <p:transition spd="slow">
        <p:dissolv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047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dissolve/>
      </p:transition>
    </mc:Choice>
    <mc:Fallback xmlns="">
      <p:transition spd="slow">
        <p:dissolv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>
                <a:solidFill>
                  <a:prstClr val="white"/>
                </a:solidFill>
              </a:rPr>
              <a:pPr/>
              <a:t>2/3/2015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33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dissolve/>
      </p:transition>
    </mc:Choice>
    <mc:Fallback xmlns="">
      <p:transition spd="slow">
        <p:dissolv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>
                <a:solidFill>
                  <a:prstClr val="white"/>
                </a:solidFill>
              </a:rPr>
              <a:pPr/>
              <a:t>2/3/2015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563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dissolve/>
      </p:transition>
    </mc:Choice>
    <mc:Fallback xmlns="">
      <p:transition spd="slow">
        <p:dissolv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>
                <a:solidFill>
                  <a:prstClr val="white"/>
                </a:solidFill>
              </a:rPr>
              <a:pPr/>
              <a:t>2/3/2015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080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dissolve/>
      </p:transition>
    </mc:Choice>
    <mc:Fallback xmlns="">
      <p:transition spd="slow">
        <p:dissolv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33800"/>
            <a:ext cx="6400800" cy="6096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>
                <a:solidFill>
                  <a:prstClr val="white"/>
                </a:solidFill>
              </a:rPr>
              <a:pPr/>
              <a:t>2/3/2015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775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dissolve/>
      </p:transition>
    </mc:Choice>
    <mc:Fallback xmlns="">
      <p:transition spd="slow">
        <p:dissolv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>
                <a:solidFill>
                  <a:prstClr val="white"/>
                </a:solidFill>
              </a:rPr>
              <a:pPr/>
              <a:t>2/3/2015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133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dissolve/>
      </p:transition>
    </mc:Choice>
    <mc:Fallback xmlns="">
      <p:transition spd="slow">
        <p:dissolv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>
                <a:solidFill>
                  <a:prstClr val="white"/>
                </a:solidFill>
              </a:rPr>
              <a:pPr/>
              <a:t>2/3/2015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5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dissolve/>
      </p:transition>
    </mc:Choice>
    <mc:Fallback xmlns="">
      <p:transition spd="slow">
        <p:dissolv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>
                <a:solidFill>
                  <a:prstClr val="white"/>
                </a:solidFill>
              </a:rPr>
              <a:pPr/>
              <a:t>2/3/2015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67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dissolve/>
      </p:transition>
    </mc:Choice>
    <mc:Fallback xmlns="">
      <p:transition spd="slow">
        <p:dissolv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>
                <a:solidFill>
                  <a:prstClr val="white"/>
                </a:solidFill>
              </a:rPr>
              <a:pPr/>
              <a:t>2/3/2015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02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dissolve/>
      </p:transition>
    </mc:Choice>
    <mc:Fallback xmlns="">
      <p:transition spd="slow">
        <p:dissolv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>
                <a:solidFill>
                  <a:prstClr val="white"/>
                </a:solidFill>
              </a:rPr>
              <a:pPr/>
              <a:t>2/3/2015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594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dissolve/>
      </p:transition>
    </mc:Choice>
    <mc:Fallback xmlns="">
      <p:transition spd="slow">
        <p:dissolv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>
                <a:solidFill>
                  <a:prstClr val="white"/>
                </a:solidFill>
              </a:rPr>
              <a:pPr/>
              <a:t>2/3/2015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944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dissolve/>
      </p:transition>
    </mc:Choice>
    <mc:Fallback xmlns="">
      <p:transition spd="slow">
        <p:dissolv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95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dissolve/>
      </p:transition>
    </mc:Choice>
    <mc:Fallback xmlns="">
      <p:transition spd="slow">
        <p:dissolv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>
                <a:solidFill>
                  <a:prstClr val="white"/>
                </a:solidFill>
              </a:rPr>
              <a:pPr/>
              <a:t>2/3/2015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75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dissolve/>
      </p:transition>
    </mc:Choice>
    <mc:Fallback xmlns="">
      <p:transition spd="slow">
        <p:dissolv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>
                <a:solidFill>
                  <a:prstClr val="white"/>
                </a:solidFill>
              </a:rPr>
              <a:pPr/>
              <a:t>2/3/2015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745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dissolve/>
      </p:transition>
    </mc:Choice>
    <mc:Fallback xmlns="">
      <p:transition spd="slow">
        <p:dissolv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>
                <a:solidFill>
                  <a:prstClr val="white"/>
                </a:solidFill>
              </a:rPr>
              <a:pPr/>
              <a:t>2/3/2015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032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dissolve/>
      </p:transition>
    </mc:Choice>
    <mc:Fallback xmlns="">
      <p:transition spd="slow">
        <p:dissolv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>
                <a:solidFill>
                  <a:prstClr val="white"/>
                </a:solidFill>
              </a:rPr>
              <a:pPr/>
              <a:t>2/3/2015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48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dissolve/>
      </p:transition>
    </mc:Choice>
    <mc:Fallback xmlns="">
      <p:transition spd="slow">
        <p:dissolv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33800"/>
            <a:ext cx="6400800" cy="6096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>
                <a:solidFill>
                  <a:prstClr val="white"/>
                </a:solidFill>
              </a:rPr>
              <a:pPr/>
              <a:t>2/3/2015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652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dissolve/>
      </p:transition>
    </mc:Choice>
    <mc:Fallback xmlns="">
      <p:transition spd="slow">
        <p:dissolv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>
                <a:solidFill>
                  <a:prstClr val="white"/>
                </a:solidFill>
              </a:rPr>
              <a:pPr/>
              <a:t>2/3/2015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122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dissolve/>
      </p:transition>
    </mc:Choice>
    <mc:Fallback xmlns="">
      <p:transition spd="slow">
        <p:dissolv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>
                <a:solidFill>
                  <a:prstClr val="white"/>
                </a:solidFill>
              </a:rPr>
              <a:pPr/>
              <a:t>2/3/2015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512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dissolve/>
      </p:transition>
    </mc:Choice>
    <mc:Fallback xmlns="">
      <p:transition spd="slow">
        <p:dissolv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>
                <a:solidFill>
                  <a:prstClr val="white"/>
                </a:solidFill>
              </a:rPr>
              <a:pPr/>
              <a:t>2/3/2015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87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dissolve/>
      </p:transition>
    </mc:Choice>
    <mc:Fallback xmlns="">
      <p:transition spd="slow">
        <p:dissolv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>
                <a:solidFill>
                  <a:prstClr val="white"/>
                </a:solidFill>
              </a:rPr>
              <a:pPr/>
              <a:t>2/3/2015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883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dissolve/>
      </p:transition>
    </mc:Choice>
    <mc:Fallback xmlns="">
      <p:transition spd="slow">
        <p:dissolv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>
                <a:solidFill>
                  <a:prstClr val="white"/>
                </a:solidFill>
              </a:rPr>
              <a:pPr/>
              <a:t>2/3/2015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42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dissolve/>
      </p:transition>
    </mc:Choice>
    <mc:Fallback xmlns="">
      <p:transition spd="slow">
        <p:dissolv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528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dissolve/>
      </p:transition>
    </mc:Choice>
    <mc:Fallback xmlns="">
      <p:transition spd="slow">
        <p:dissolv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>
                <a:solidFill>
                  <a:prstClr val="white"/>
                </a:solidFill>
              </a:rPr>
              <a:pPr/>
              <a:t>2/3/2015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92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dissolve/>
      </p:transition>
    </mc:Choice>
    <mc:Fallback xmlns="">
      <p:transition spd="slow">
        <p:dissolv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>
                <a:solidFill>
                  <a:prstClr val="white"/>
                </a:solidFill>
              </a:rPr>
              <a:pPr/>
              <a:t>2/3/2015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772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dissolve/>
      </p:transition>
    </mc:Choice>
    <mc:Fallback xmlns="">
      <p:transition spd="slow">
        <p:dissolv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>
                <a:solidFill>
                  <a:prstClr val="white"/>
                </a:solidFill>
              </a:rPr>
              <a:pPr/>
              <a:t>2/3/2015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645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dissolve/>
      </p:transition>
    </mc:Choice>
    <mc:Fallback xmlns="">
      <p:transition spd="slow">
        <p:dissolv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>
                <a:solidFill>
                  <a:prstClr val="white"/>
                </a:solidFill>
              </a:rPr>
              <a:pPr/>
              <a:t>2/3/2015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445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dissolve/>
      </p:transition>
    </mc:Choice>
    <mc:Fallback xmlns="">
      <p:transition spd="slow">
        <p:dissolv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>
                <a:solidFill>
                  <a:prstClr val="white"/>
                </a:solidFill>
              </a:rPr>
              <a:pPr/>
              <a:t>2/3/2015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701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dissolve/>
      </p:transition>
    </mc:Choice>
    <mc:Fallback xmlns="">
      <p:transition spd="slow">
        <p:dissolv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33800"/>
            <a:ext cx="6400800" cy="6096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>
                <a:solidFill>
                  <a:prstClr val="white"/>
                </a:solidFill>
              </a:rPr>
              <a:pPr/>
              <a:t>2/3/2015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072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dissolve/>
      </p:transition>
    </mc:Choice>
    <mc:Fallback xmlns="">
      <p:transition spd="slow">
        <p:dissolv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>
                <a:solidFill>
                  <a:prstClr val="white"/>
                </a:solidFill>
              </a:rPr>
              <a:pPr/>
              <a:t>2/3/2015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43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dissolve/>
      </p:transition>
    </mc:Choice>
    <mc:Fallback xmlns="">
      <p:transition spd="slow">
        <p:dissolv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>
                <a:solidFill>
                  <a:prstClr val="white"/>
                </a:solidFill>
              </a:rPr>
              <a:pPr/>
              <a:t>2/3/2015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61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dissolve/>
      </p:transition>
    </mc:Choice>
    <mc:Fallback xmlns="">
      <p:transition spd="slow">
        <p:dissolv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>
                <a:solidFill>
                  <a:prstClr val="white"/>
                </a:solidFill>
              </a:rPr>
              <a:pPr/>
              <a:t>2/3/2015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60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dissolve/>
      </p:transition>
    </mc:Choice>
    <mc:Fallback xmlns="">
      <p:transition spd="slow">
        <p:dissolv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>
                <a:solidFill>
                  <a:prstClr val="white"/>
                </a:solidFill>
              </a:rPr>
              <a:pPr/>
              <a:t>2/3/2015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899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dissolve/>
      </p:transition>
    </mc:Choice>
    <mc:Fallback xmlns="">
      <p:transition spd="slow">
        <p:dissolv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977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dissolve/>
      </p:transition>
    </mc:Choice>
    <mc:Fallback xmlns="">
      <p:transition spd="slow">
        <p:dissolv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>
                <a:solidFill>
                  <a:prstClr val="white"/>
                </a:solidFill>
              </a:rPr>
              <a:pPr/>
              <a:t>2/3/2015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770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dissolve/>
      </p:transition>
    </mc:Choice>
    <mc:Fallback xmlns="">
      <p:transition spd="slow">
        <p:dissolv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>
                <a:solidFill>
                  <a:prstClr val="white"/>
                </a:solidFill>
              </a:rPr>
              <a:pPr/>
              <a:t>2/3/2015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176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dissolve/>
      </p:transition>
    </mc:Choice>
    <mc:Fallback xmlns="">
      <p:transition spd="slow">
        <p:dissolv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>
                <a:solidFill>
                  <a:prstClr val="white"/>
                </a:solidFill>
              </a:rPr>
              <a:pPr/>
              <a:t>2/3/2015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939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dissolve/>
      </p:transition>
    </mc:Choice>
    <mc:Fallback xmlns="">
      <p:transition spd="slow">
        <p:dissolv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>
                <a:solidFill>
                  <a:prstClr val="white"/>
                </a:solidFill>
              </a:rPr>
              <a:pPr/>
              <a:t>2/3/2015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48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dissolve/>
      </p:transition>
    </mc:Choice>
    <mc:Fallback xmlns="">
      <p:transition spd="slow">
        <p:dissolv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>
                <a:solidFill>
                  <a:prstClr val="white"/>
                </a:solidFill>
              </a:rPr>
              <a:pPr/>
              <a:t>2/3/2015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19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dissolve/>
      </p:transition>
    </mc:Choice>
    <mc:Fallback xmlns="">
      <p:transition spd="slow">
        <p:dissolv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>
                <a:solidFill>
                  <a:prstClr val="white"/>
                </a:solidFill>
              </a:rPr>
              <a:pPr/>
              <a:t>2/3/2015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464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dissolve/>
      </p:transition>
    </mc:Choice>
    <mc:Fallback xmlns="">
      <p:transition spd="slow">
        <p:dissolv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33800"/>
            <a:ext cx="6400800" cy="6096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>
                <a:solidFill>
                  <a:prstClr val="white"/>
                </a:solidFill>
              </a:rPr>
              <a:pPr/>
              <a:t>2/3/2015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483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dissolve/>
      </p:transition>
    </mc:Choice>
    <mc:Fallback xmlns="">
      <p:transition spd="slow">
        <p:dissolv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>
                <a:solidFill>
                  <a:prstClr val="white"/>
                </a:solidFill>
              </a:rPr>
              <a:pPr/>
              <a:t>2/3/2015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45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dissolve/>
      </p:transition>
    </mc:Choice>
    <mc:Fallback xmlns="">
      <p:transition spd="slow">
        <p:dissolv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>
                <a:solidFill>
                  <a:prstClr val="white"/>
                </a:solidFill>
              </a:rPr>
              <a:pPr/>
              <a:t>2/3/2015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59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dissolve/>
      </p:transition>
    </mc:Choice>
    <mc:Fallback xmlns="">
      <p:transition spd="slow">
        <p:dissolv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>
                <a:solidFill>
                  <a:prstClr val="white"/>
                </a:solidFill>
              </a:rPr>
              <a:pPr/>
              <a:t>2/3/2015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823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dissolve/>
      </p:transition>
    </mc:Choice>
    <mc:Fallback xmlns="">
      <p:transition spd="slow">
        <p:dissolv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59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dissolve/>
      </p:transition>
    </mc:Choice>
    <mc:Fallback xmlns="">
      <p:transition spd="slow">
        <p:dissolv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>
                <a:solidFill>
                  <a:prstClr val="white"/>
                </a:solidFill>
              </a:rPr>
              <a:pPr/>
              <a:t>2/3/2015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425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dissolve/>
      </p:transition>
    </mc:Choice>
    <mc:Fallback xmlns="">
      <p:transition spd="slow">
        <p:dissolv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>
                <a:solidFill>
                  <a:prstClr val="white"/>
                </a:solidFill>
              </a:rPr>
              <a:pPr/>
              <a:t>2/3/2015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33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dissolve/>
      </p:transition>
    </mc:Choice>
    <mc:Fallback xmlns="">
      <p:transition spd="slow">
        <p:dissolv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>
                <a:solidFill>
                  <a:prstClr val="white"/>
                </a:solidFill>
              </a:rPr>
              <a:pPr/>
              <a:t>2/3/2015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782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dissolve/>
      </p:transition>
    </mc:Choice>
    <mc:Fallback xmlns="">
      <p:transition spd="slow">
        <p:dissolv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>
                <a:solidFill>
                  <a:prstClr val="white"/>
                </a:solidFill>
              </a:rPr>
              <a:pPr/>
              <a:t>2/3/2015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40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dissolve/>
      </p:transition>
    </mc:Choice>
    <mc:Fallback xmlns="">
      <p:transition spd="slow">
        <p:dissolv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>
                <a:solidFill>
                  <a:prstClr val="white"/>
                </a:solidFill>
              </a:rPr>
              <a:pPr/>
              <a:t>2/3/2015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341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dissolve/>
      </p:transition>
    </mc:Choice>
    <mc:Fallback xmlns="">
      <p:transition spd="slow">
        <p:dissolv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>
                <a:solidFill>
                  <a:prstClr val="white"/>
                </a:solidFill>
              </a:rPr>
              <a:pPr/>
              <a:t>2/3/2015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93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dissolve/>
      </p:transition>
    </mc:Choice>
    <mc:Fallback xmlns="">
      <p:transition spd="slow">
        <p:dissolv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>
                <a:solidFill>
                  <a:prstClr val="white"/>
                </a:solidFill>
              </a:rPr>
              <a:pPr/>
              <a:t>2/3/2015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437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dissolve/>
      </p:transition>
    </mc:Choice>
    <mc:Fallback xmlns="">
      <p:transition spd="slow">
        <p:dissolv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33800"/>
            <a:ext cx="6400800" cy="6096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>
                <a:solidFill>
                  <a:prstClr val="white"/>
                </a:solidFill>
              </a:rPr>
              <a:pPr/>
              <a:t>2/3/2015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611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dissolve/>
      </p:transition>
    </mc:Choice>
    <mc:Fallback xmlns="">
      <p:transition spd="slow">
        <p:dissolv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>
                <a:solidFill>
                  <a:prstClr val="white"/>
                </a:solidFill>
              </a:rPr>
              <a:pPr/>
              <a:t>2/3/2015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81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dissolve/>
      </p:transition>
    </mc:Choice>
    <mc:Fallback xmlns="">
      <p:transition spd="slow">
        <p:dissolv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>
                <a:solidFill>
                  <a:prstClr val="white"/>
                </a:solidFill>
              </a:rPr>
              <a:pPr/>
              <a:t>2/3/2015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19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dissolve/>
      </p:transition>
    </mc:Choice>
    <mc:Fallback xmlns="">
      <p:transition spd="slow">
        <p:dissolv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780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dissolve/>
      </p:transition>
    </mc:Choice>
    <mc:Fallback xmlns="">
      <p:transition spd="slow">
        <p:dissolv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>
                <a:solidFill>
                  <a:prstClr val="white"/>
                </a:solidFill>
              </a:rPr>
              <a:pPr/>
              <a:t>2/3/2015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81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dissolve/>
      </p:transition>
    </mc:Choice>
    <mc:Fallback xmlns="">
      <p:transition spd="slow">
        <p:dissolv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>
                <a:solidFill>
                  <a:prstClr val="white"/>
                </a:solidFill>
              </a:rPr>
              <a:pPr/>
              <a:t>2/3/2015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985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dissolve/>
      </p:transition>
    </mc:Choice>
    <mc:Fallback xmlns="">
      <p:transition spd="slow">
        <p:dissolv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>
                <a:solidFill>
                  <a:prstClr val="white"/>
                </a:solidFill>
              </a:rPr>
              <a:pPr/>
              <a:t>2/3/2015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797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dissolve/>
      </p:transition>
    </mc:Choice>
    <mc:Fallback xmlns="">
      <p:transition spd="slow">
        <p:dissolv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>
                <a:solidFill>
                  <a:prstClr val="white"/>
                </a:solidFill>
              </a:rPr>
              <a:pPr/>
              <a:t>2/3/2015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69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dissolve/>
      </p:transition>
    </mc:Choice>
    <mc:Fallback xmlns="">
      <p:transition spd="slow">
        <p:dissolv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>
                <a:solidFill>
                  <a:prstClr val="white"/>
                </a:solidFill>
              </a:rPr>
              <a:pPr/>
              <a:t>2/3/2015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02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dissolve/>
      </p:transition>
    </mc:Choice>
    <mc:Fallback xmlns="">
      <p:transition spd="slow">
        <p:dissolv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>
                <a:solidFill>
                  <a:prstClr val="white"/>
                </a:solidFill>
              </a:rPr>
              <a:pPr/>
              <a:t>2/3/2015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587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dissolve/>
      </p:transition>
    </mc:Choice>
    <mc:Fallback xmlns="">
      <p:transition spd="slow">
        <p:dissolv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>
                <a:solidFill>
                  <a:prstClr val="white"/>
                </a:solidFill>
              </a:rPr>
              <a:pPr/>
              <a:t>2/3/2015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668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dissolve/>
      </p:transition>
    </mc:Choice>
    <mc:Fallback xmlns="">
      <p:transition spd="slow">
        <p:dissolv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>
                <a:solidFill>
                  <a:prstClr val="white"/>
                </a:solidFill>
              </a:rPr>
              <a:pPr/>
              <a:t>2/3/2015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27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dissolve/>
      </p:transition>
    </mc:Choice>
    <mc:Fallback xmlns="">
      <p:transition spd="slow">
        <p:dissolv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33800"/>
            <a:ext cx="6400800" cy="6096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>
                <a:solidFill>
                  <a:prstClr val="white"/>
                </a:solidFill>
              </a:rPr>
              <a:pPr/>
              <a:t>2/3/2015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84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dissolve/>
      </p:transition>
    </mc:Choice>
    <mc:Fallback xmlns="">
      <p:transition spd="slow">
        <p:dissolv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>
                <a:solidFill>
                  <a:prstClr val="white"/>
                </a:solidFill>
              </a:rPr>
              <a:pPr/>
              <a:t>2/3/2015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570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dissolve/>
      </p:transition>
    </mc:Choice>
    <mc:Fallback xmlns="">
      <p:transition spd="slow">
        <p:dissolv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258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dissolve/>
      </p:transition>
    </mc:Choice>
    <mc:Fallback xmlns="">
      <p:transition spd="slow">
        <p:dissolv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>
                <a:solidFill>
                  <a:prstClr val="white"/>
                </a:solidFill>
              </a:rPr>
              <a:pPr/>
              <a:t>2/3/2015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446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dissolve/>
      </p:transition>
    </mc:Choice>
    <mc:Fallback xmlns="">
      <p:transition spd="slow">
        <p:dissolv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>
                <a:solidFill>
                  <a:prstClr val="white"/>
                </a:solidFill>
              </a:rPr>
              <a:pPr/>
              <a:t>2/3/2015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81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dissolve/>
      </p:transition>
    </mc:Choice>
    <mc:Fallback xmlns="">
      <p:transition spd="slow">
        <p:dissolv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>
                <a:solidFill>
                  <a:prstClr val="white"/>
                </a:solidFill>
              </a:rPr>
              <a:pPr/>
              <a:t>2/3/2015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77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dissolve/>
      </p:transition>
    </mc:Choice>
    <mc:Fallback xmlns="">
      <p:transition spd="slow">
        <p:dissolv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>
                <a:solidFill>
                  <a:prstClr val="white"/>
                </a:solidFill>
              </a:rPr>
              <a:pPr/>
              <a:t>2/3/2015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168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dissolve/>
      </p:transition>
    </mc:Choice>
    <mc:Fallback xmlns="">
      <p:transition spd="slow">
        <p:dissolv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>
                <a:solidFill>
                  <a:prstClr val="white"/>
                </a:solidFill>
              </a:rPr>
              <a:pPr/>
              <a:t>2/3/2015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78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dissolve/>
      </p:transition>
    </mc:Choice>
    <mc:Fallback xmlns="">
      <p:transition spd="slow">
        <p:dissolv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>
                <a:solidFill>
                  <a:prstClr val="white"/>
                </a:solidFill>
              </a:rPr>
              <a:pPr/>
              <a:t>2/3/2015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110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dissolve/>
      </p:transition>
    </mc:Choice>
    <mc:Fallback xmlns="">
      <p:transition spd="slow">
        <p:dissolv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>
                <a:solidFill>
                  <a:prstClr val="white"/>
                </a:solidFill>
              </a:rPr>
              <a:pPr/>
              <a:t>2/3/2015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0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dissolve/>
      </p:transition>
    </mc:Choice>
    <mc:Fallback xmlns="">
      <p:transition spd="slow">
        <p:dissolv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>
                <a:solidFill>
                  <a:prstClr val="white"/>
                </a:solidFill>
              </a:rPr>
              <a:pPr/>
              <a:t>2/3/2015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24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dissolve/>
      </p:transition>
    </mc:Choice>
    <mc:Fallback xmlns="">
      <p:transition spd="slow">
        <p:dissolv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>
                <a:solidFill>
                  <a:prstClr val="white"/>
                </a:solidFill>
              </a:rPr>
              <a:pPr/>
              <a:t>2/3/2015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11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dissolve/>
      </p:transition>
    </mc:Choice>
    <mc:Fallback xmlns="">
      <p:transition spd="slow">
        <p:dissolv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33800"/>
            <a:ext cx="6400800" cy="6096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>
                <a:solidFill>
                  <a:prstClr val="white"/>
                </a:solidFill>
              </a:rPr>
              <a:pPr/>
              <a:t>2/3/2015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824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dissolve/>
      </p:transition>
    </mc:Choice>
    <mc:Fallback xmlns="">
      <p:transition spd="slow">
        <p:dissolv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415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dissolve/>
      </p:transition>
    </mc:Choice>
    <mc:Fallback xmlns="">
      <p:transition spd="slow">
        <p:dissolv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>
                <a:solidFill>
                  <a:prstClr val="white"/>
                </a:solidFill>
              </a:rPr>
              <a:pPr/>
              <a:t>2/3/2015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087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dissolve/>
      </p:transition>
    </mc:Choice>
    <mc:Fallback xmlns="">
      <p:transition spd="slow">
        <p:dissolv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>
                <a:solidFill>
                  <a:prstClr val="white"/>
                </a:solidFill>
              </a:rPr>
              <a:pPr/>
              <a:t>2/3/2015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19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dissolve/>
      </p:transition>
    </mc:Choice>
    <mc:Fallback xmlns="">
      <p:transition spd="slow">
        <p:dissolv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>
                <a:solidFill>
                  <a:prstClr val="white"/>
                </a:solidFill>
              </a:rPr>
              <a:pPr/>
              <a:t>2/3/2015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49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dissolve/>
      </p:transition>
    </mc:Choice>
    <mc:Fallback xmlns="">
      <p:transition spd="slow">
        <p:dissolv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>
                <a:solidFill>
                  <a:prstClr val="white"/>
                </a:solidFill>
              </a:rPr>
              <a:pPr/>
              <a:t>2/3/2015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9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dissolve/>
      </p:transition>
    </mc:Choice>
    <mc:Fallback xmlns="">
      <p:transition spd="slow">
        <p:dissolv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>
                <a:solidFill>
                  <a:prstClr val="white"/>
                </a:solidFill>
              </a:rPr>
              <a:pPr/>
              <a:t>2/3/2015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304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dissolve/>
      </p:transition>
    </mc:Choice>
    <mc:Fallback xmlns="">
      <p:transition spd="slow">
        <p:dissolv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>
                <a:solidFill>
                  <a:prstClr val="white"/>
                </a:solidFill>
              </a:rPr>
              <a:pPr/>
              <a:t>2/3/2015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070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dissolve/>
      </p:transition>
    </mc:Choice>
    <mc:Fallback xmlns="">
      <p:transition spd="slow">
        <p:dissolv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>
                <a:solidFill>
                  <a:prstClr val="white"/>
                </a:solidFill>
              </a:rPr>
              <a:pPr/>
              <a:t>2/3/2015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34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dissolve/>
      </p:transition>
    </mc:Choice>
    <mc:Fallback xmlns="">
      <p:transition spd="slow">
        <p:dissolv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>
                <a:solidFill>
                  <a:prstClr val="white"/>
                </a:solidFill>
              </a:rPr>
              <a:pPr/>
              <a:t>2/3/2015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3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dissolve/>
      </p:transition>
    </mc:Choice>
    <mc:Fallback xmlns="">
      <p:transition spd="slow">
        <p:dissolv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>
                <a:solidFill>
                  <a:prstClr val="white"/>
                </a:solidFill>
              </a:rPr>
              <a:pPr/>
              <a:t>2/3/2015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862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dissolve/>
      </p:transition>
    </mc:Choice>
    <mc:Fallback xmlns="">
      <p:transition spd="slow">
        <p:dissolv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>
                <a:solidFill>
                  <a:prstClr val="white"/>
                </a:solidFill>
              </a:rPr>
              <a:pPr/>
              <a:t>2/3/2015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018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dissolve/>
      </p:transition>
    </mc:Choice>
    <mc:Fallback xmlns="">
      <p:transition spd="slow">
        <p:dissolv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tx1">
              <a:alpha val="61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229600" cy="4724400"/>
          </a:xfrm>
          <a:prstGeom prst="rect">
            <a:avLst/>
          </a:prstGeom>
          <a:solidFill>
            <a:schemeClr val="tx1">
              <a:alpha val="29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solidFill>
            <a:schemeClr val="tx1">
              <a:alpha val="55000"/>
            </a:schemeClr>
          </a:solid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8AC7A713-7007-4913-B2CB-7614D15284D3}" type="datetimeFigureOut">
              <a:rPr lang="en-US" smtClean="0"/>
              <a:pPr/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solidFill>
            <a:schemeClr val="tx1">
              <a:alpha val="55000"/>
            </a:schemeClr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solidFill>
            <a:schemeClr val="tx1">
              <a:alpha val="55000"/>
            </a:schemeClr>
          </a:solidFill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077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:dissolve/>
      </p:transition>
    </mc:Choice>
    <mc:Fallback xmlns="">
      <p:transition spd="slow">
        <p:dissolv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5400" b="1" kern="1200">
          <a:ln w="19050">
            <a:solidFill>
              <a:schemeClr val="bg1"/>
            </a:solidFill>
          </a:ln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icrosoft New Tai Lue" panose="020B0502040204020203" pitchFamily="34" charset="0"/>
          <a:ea typeface="+mj-ea"/>
          <a:cs typeface="Microsoft New Tai Lue" panose="020B0502040204020203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effectLst/>
          <a:latin typeface="Microsoft New Tai Lue" panose="020B0502040204020203" pitchFamily="34" charset="0"/>
          <a:ea typeface="+mn-ea"/>
          <a:cs typeface="Microsoft New Tai Lue" panose="020B05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effectLst/>
          <a:latin typeface="Microsoft New Tai Lue" panose="020B0502040204020203" pitchFamily="34" charset="0"/>
          <a:ea typeface="+mn-ea"/>
          <a:cs typeface="Microsoft New Tai Lue" panose="020B0502040204020203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effectLst/>
          <a:latin typeface="Microsoft New Tai Lue" panose="020B0502040204020203" pitchFamily="34" charset="0"/>
          <a:ea typeface="+mn-ea"/>
          <a:cs typeface="Microsoft New Tai Lue" panose="020B0502040204020203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effectLst/>
          <a:latin typeface="Microsoft New Tai Lue" panose="020B0502040204020203" pitchFamily="34" charset="0"/>
          <a:ea typeface="+mn-ea"/>
          <a:cs typeface="Microsoft New Tai Lue" panose="020B0502040204020203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effectLst/>
          <a:latin typeface="Microsoft New Tai Lue" panose="020B0502040204020203" pitchFamily="34" charset="0"/>
          <a:ea typeface="+mn-ea"/>
          <a:cs typeface="Microsoft New Tai Lue" panose="020B05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tx1">
              <a:alpha val="61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229600" cy="4724400"/>
          </a:xfrm>
          <a:prstGeom prst="rect">
            <a:avLst/>
          </a:prstGeom>
          <a:solidFill>
            <a:schemeClr val="tx1">
              <a:alpha val="29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solidFill>
            <a:schemeClr val="tx1">
              <a:alpha val="55000"/>
            </a:schemeClr>
          </a:solid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8AC7A713-7007-4913-B2CB-7614D15284D3}" type="datetimeFigureOut">
              <a:rPr lang="en-US" smtClean="0">
                <a:solidFill>
                  <a:prstClr val="white"/>
                </a:solidFill>
              </a:rPr>
              <a:pPr/>
              <a:t>2/3/2015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solidFill>
            <a:schemeClr val="tx1">
              <a:alpha val="55000"/>
            </a:schemeClr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solidFill>
            <a:schemeClr val="tx1">
              <a:alpha val="55000"/>
            </a:schemeClr>
          </a:solidFill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BEB5BB6-300C-4D5B-9AC3-521233952C7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172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:dissolve/>
      </p:transition>
    </mc:Choice>
    <mc:Fallback xmlns="">
      <p:transition spd="slow">
        <p:dissolv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5400" b="1" kern="1200">
          <a:ln w="19050">
            <a:solidFill>
              <a:schemeClr val="bg1"/>
            </a:solidFill>
          </a:ln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icrosoft New Tai Lue" panose="020B0502040204020203" pitchFamily="34" charset="0"/>
          <a:ea typeface="+mj-ea"/>
          <a:cs typeface="Microsoft New Tai Lue" panose="020B0502040204020203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effectLst/>
          <a:latin typeface="Microsoft New Tai Lue" panose="020B0502040204020203" pitchFamily="34" charset="0"/>
          <a:ea typeface="+mn-ea"/>
          <a:cs typeface="Microsoft New Tai Lue" panose="020B05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effectLst/>
          <a:latin typeface="Microsoft New Tai Lue" panose="020B0502040204020203" pitchFamily="34" charset="0"/>
          <a:ea typeface="+mn-ea"/>
          <a:cs typeface="Microsoft New Tai Lue" panose="020B0502040204020203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effectLst/>
          <a:latin typeface="Microsoft New Tai Lue" panose="020B0502040204020203" pitchFamily="34" charset="0"/>
          <a:ea typeface="+mn-ea"/>
          <a:cs typeface="Microsoft New Tai Lue" panose="020B0502040204020203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effectLst/>
          <a:latin typeface="Microsoft New Tai Lue" panose="020B0502040204020203" pitchFamily="34" charset="0"/>
          <a:ea typeface="+mn-ea"/>
          <a:cs typeface="Microsoft New Tai Lue" panose="020B0502040204020203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effectLst/>
          <a:latin typeface="Microsoft New Tai Lue" panose="020B0502040204020203" pitchFamily="34" charset="0"/>
          <a:ea typeface="+mn-ea"/>
          <a:cs typeface="Microsoft New Tai Lue" panose="020B05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tx1">
              <a:alpha val="61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229600" cy="4724400"/>
          </a:xfrm>
          <a:prstGeom prst="rect">
            <a:avLst/>
          </a:prstGeom>
          <a:solidFill>
            <a:schemeClr val="tx1">
              <a:alpha val="29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solidFill>
            <a:schemeClr val="tx1">
              <a:alpha val="55000"/>
            </a:schemeClr>
          </a:solid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8AC7A713-7007-4913-B2CB-7614D15284D3}" type="datetimeFigureOut">
              <a:rPr lang="en-US" smtClean="0">
                <a:solidFill>
                  <a:prstClr val="white"/>
                </a:solidFill>
              </a:rPr>
              <a:pPr/>
              <a:t>2/3/2015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solidFill>
            <a:schemeClr val="tx1">
              <a:alpha val="55000"/>
            </a:schemeClr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solidFill>
            <a:schemeClr val="tx1">
              <a:alpha val="55000"/>
            </a:schemeClr>
          </a:solidFill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BEB5BB6-300C-4D5B-9AC3-521233952C7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990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:dissolve/>
      </p:transition>
    </mc:Choice>
    <mc:Fallback xmlns="">
      <p:transition spd="slow">
        <p:dissolv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5400" b="1" kern="1200">
          <a:ln w="19050">
            <a:solidFill>
              <a:schemeClr val="bg1"/>
            </a:solidFill>
          </a:ln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icrosoft New Tai Lue" panose="020B0502040204020203" pitchFamily="34" charset="0"/>
          <a:ea typeface="+mj-ea"/>
          <a:cs typeface="Microsoft New Tai Lue" panose="020B0502040204020203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effectLst/>
          <a:latin typeface="Microsoft New Tai Lue" panose="020B0502040204020203" pitchFamily="34" charset="0"/>
          <a:ea typeface="+mn-ea"/>
          <a:cs typeface="Microsoft New Tai Lue" panose="020B05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effectLst/>
          <a:latin typeface="Microsoft New Tai Lue" panose="020B0502040204020203" pitchFamily="34" charset="0"/>
          <a:ea typeface="+mn-ea"/>
          <a:cs typeface="Microsoft New Tai Lue" panose="020B0502040204020203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effectLst/>
          <a:latin typeface="Microsoft New Tai Lue" panose="020B0502040204020203" pitchFamily="34" charset="0"/>
          <a:ea typeface="+mn-ea"/>
          <a:cs typeface="Microsoft New Tai Lue" panose="020B0502040204020203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effectLst/>
          <a:latin typeface="Microsoft New Tai Lue" panose="020B0502040204020203" pitchFamily="34" charset="0"/>
          <a:ea typeface="+mn-ea"/>
          <a:cs typeface="Microsoft New Tai Lue" panose="020B0502040204020203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effectLst/>
          <a:latin typeface="Microsoft New Tai Lue" panose="020B0502040204020203" pitchFamily="34" charset="0"/>
          <a:ea typeface="+mn-ea"/>
          <a:cs typeface="Microsoft New Tai Lue" panose="020B05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tx1">
              <a:alpha val="61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229600" cy="4724400"/>
          </a:xfrm>
          <a:prstGeom prst="rect">
            <a:avLst/>
          </a:prstGeom>
          <a:solidFill>
            <a:schemeClr val="tx1">
              <a:alpha val="29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solidFill>
            <a:schemeClr val="tx1">
              <a:alpha val="55000"/>
            </a:schemeClr>
          </a:solid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8AC7A713-7007-4913-B2CB-7614D15284D3}" type="datetimeFigureOut">
              <a:rPr lang="en-US" smtClean="0">
                <a:solidFill>
                  <a:prstClr val="white"/>
                </a:solidFill>
              </a:rPr>
              <a:pPr/>
              <a:t>2/3/2015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solidFill>
            <a:schemeClr val="tx1">
              <a:alpha val="55000"/>
            </a:schemeClr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solidFill>
            <a:schemeClr val="tx1">
              <a:alpha val="55000"/>
            </a:schemeClr>
          </a:solidFill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BEB5BB6-300C-4D5B-9AC3-521233952C7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707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:dissolve/>
      </p:transition>
    </mc:Choice>
    <mc:Fallback xmlns="">
      <p:transition spd="slow">
        <p:dissolv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5400" b="1" kern="1200">
          <a:ln w="19050">
            <a:solidFill>
              <a:schemeClr val="bg1"/>
            </a:solidFill>
          </a:ln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icrosoft New Tai Lue" panose="020B0502040204020203" pitchFamily="34" charset="0"/>
          <a:ea typeface="+mj-ea"/>
          <a:cs typeface="Microsoft New Tai Lue" panose="020B0502040204020203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effectLst/>
          <a:latin typeface="Microsoft New Tai Lue" panose="020B0502040204020203" pitchFamily="34" charset="0"/>
          <a:ea typeface="+mn-ea"/>
          <a:cs typeface="Microsoft New Tai Lue" panose="020B05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effectLst/>
          <a:latin typeface="Microsoft New Tai Lue" panose="020B0502040204020203" pitchFamily="34" charset="0"/>
          <a:ea typeface="+mn-ea"/>
          <a:cs typeface="Microsoft New Tai Lue" panose="020B0502040204020203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effectLst/>
          <a:latin typeface="Microsoft New Tai Lue" panose="020B0502040204020203" pitchFamily="34" charset="0"/>
          <a:ea typeface="+mn-ea"/>
          <a:cs typeface="Microsoft New Tai Lue" panose="020B0502040204020203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effectLst/>
          <a:latin typeface="Microsoft New Tai Lue" panose="020B0502040204020203" pitchFamily="34" charset="0"/>
          <a:ea typeface="+mn-ea"/>
          <a:cs typeface="Microsoft New Tai Lue" panose="020B0502040204020203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effectLst/>
          <a:latin typeface="Microsoft New Tai Lue" panose="020B0502040204020203" pitchFamily="34" charset="0"/>
          <a:ea typeface="+mn-ea"/>
          <a:cs typeface="Microsoft New Tai Lue" panose="020B05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tx1">
              <a:alpha val="61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229600" cy="4724400"/>
          </a:xfrm>
          <a:prstGeom prst="rect">
            <a:avLst/>
          </a:prstGeom>
          <a:solidFill>
            <a:schemeClr val="tx1">
              <a:alpha val="29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solidFill>
            <a:schemeClr val="tx1">
              <a:alpha val="55000"/>
            </a:schemeClr>
          </a:solid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8AC7A713-7007-4913-B2CB-7614D15284D3}" type="datetimeFigureOut">
              <a:rPr lang="en-US" smtClean="0">
                <a:solidFill>
                  <a:prstClr val="white"/>
                </a:solidFill>
              </a:rPr>
              <a:pPr/>
              <a:t>2/3/2015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solidFill>
            <a:schemeClr val="tx1">
              <a:alpha val="55000"/>
            </a:schemeClr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solidFill>
            <a:schemeClr val="tx1">
              <a:alpha val="55000"/>
            </a:schemeClr>
          </a:solidFill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BEB5BB6-300C-4D5B-9AC3-521233952C7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526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:dissolve/>
      </p:transition>
    </mc:Choice>
    <mc:Fallback xmlns="">
      <p:transition spd="slow">
        <p:dissolv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5400" b="1" kern="1200">
          <a:ln w="19050">
            <a:solidFill>
              <a:schemeClr val="bg1"/>
            </a:solidFill>
          </a:ln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icrosoft New Tai Lue" panose="020B0502040204020203" pitchFamily="34" charset="0"/>
          <a:ea typeface="+mj-ea"/>
          <a:cs typeface="Microsoft New Tai Lue" panose="020B0502040204020203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effectLst/>
          <a:latin typeface="Microsoft New Tai Lue" panose="020B0502040204020203" pitchFamily="34" charset="0"/>
          <a:ea typeface="+mn-ea"/>
          <a:cs typeface="Microsoft New Tai Lue" panose="020B05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effectLst/>
          <a:latin typeface="Microsoft New Tai Lue" panose="020B0502040204020203" pitchFamily="34" charset="0"/>
          <a:ea typeface="+mn-ea"/>
          <a:cs typeface="Microsoft New Tai Lue" panose="020B0502040204020203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effectLst/>
          <a:latin typeface="Microsoft New Tai Lue" panose="020B0502040204020203" pitchFamily="34" charset="0"/>
          <a:ea typeface="+mn-ea"/>
          <a:cs typeface="Microsoft New Tai Lue" panose="020B0502040204020203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effectLst/>
          <a:latin typeface="Microsoft New Tai Lue" panose="020B0502040204020203" pitchFamily="34" charset="0"/>
          <a:ea typeface="+mn-ea"/>
          <a:cs typeface="Microsoft New Tai Lue" panose="020B0502040204020203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effectLst/>
          <a:latin typeface="Microsoft New Tai Lue" panose="020B0502040204020203" pitchFamily="34" charset="0"/>
          <a:ea typeface="+mn-ea"/>
          <a:cs typeface="Microsoft New Tai Lue" panose="020B05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tx1">
              <a:alpha val="61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229600" cy="4724400"/>
          </a:xfrm>
          <a:prstGeom prst="rect">
            <a:avLst/>
          </a:prstGeom>
          <a:solidFill>
            <a:schemeClr val="tx1">
              <a:alpha val="29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solidFill>
            <a:schemeClr val="tx1">
              <a:alpha val="55000"/>
            </a:schemeClr>
          </a:solid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8AC7A713-7007-4913-B2CB-7614D15284D3}" type="datetimeFigureOut">
              <a:rPr lang="en-US" smtClean="0">
                <a:solidFill>
                  <a:prstClr val="white"/>
                </a:solidFill>
              </a:rPr>
              <a:pPr/>
              <a:t>2/3/2015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solidFill>
            <a:schemeClr val="tx1">
              <a:alpha val="55000"/>
            </a:schemeClr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solidFill>
            <a:schemeClr val="tx1">
              <a:alpha val="55000"/>
            </a:schemeClr>
          </a:solidFill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BEB5BB6-300C-4D5B-9AC3-521233952C7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006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:dissolve/>
      </p:transition>
    </mc:Choice>
    <mc:Fallback xmlns="">
      <p:transition spd="slow">
        <p:dissolv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5400" b="1" kern="1200">
          <a:ln w="19050">
            <a:solidFill>
              <a:schemeClr val="bg1"/>
            </a:solidFill>
          </a:ln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icrosoft New Tai Lue" panose="020B0502040204020203" pitchFamily="34" charset="0"/>
          <a:ea typeface="+mj-ea"/>
          <a:cs typeface="Microsoft New Tai Lue" panose="020B0502040204020203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effectLst/>
          <a:latin typeface="Microsoft New Tai Lue" panose="020B0502040204020203" pitchFamily="34" charset="0"/>
          <a:ea typeface="+mn-ea"/>
          <a:cs typeface="Microsoft New Tai Lue" panose="020B05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effectLst/>
          <a:latin typeface="Microsoft New Tai Lue" panose="020B0502040204020203" pitchFamily="34" charset="0"/>
          <a:ea typeface="+mn-ea"/>
          <a:cs typeface="Microsoft New Tai Lue" panose="020B0502040204020203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effectLst/>
          <a:latin typeface="Microsoft New Tai Lue" panose="020B0502040204020203" pitchFamily="34" charset="0"/>
          <a:ea typeface="+mn-ea"/>
          <a:cs typeface="Microsoft New Tai Lue" panose="020B0502040204020203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effectLst/>
          <a:latin typeface="Microsoft New Tai Lue" panose="020B0502040204020203" pitchFamily="34" charset="0"/>
          <a:ea typeface="+mn-ea"/>
          <a:cs typeface="Microsoft New Tai Lue" panose="020B0502040204020203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effectLst/>
          <a:latin typeface="Microsoft New Tai Lue" panose="020B0502040204020203" pitchFamily="34" charset="0"/>
          <a:ea typeface="+mn-ea"/>
          <a:cs typeface="Microsoft New Tai Lue" panose="020B05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tx1">
              <a:alpha val="61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229600" cy="4724400"/>
          </a:xfrm>
          <a:prstGeom prst="rect">
            <a:avLst/>
          </a:prstGeom>
          <a:solidFill>
            <a:schemeClr val="tx1">
              <a:alpha val="29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solidFill>
            <a:schemeClr val="tx1">
              <a:alpha val="55000"/>
            </a:schemeClr>
          </a:solid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8AC7A713-7007-4913-B2CB-7614D15284D3}" type="datetimeFigureOut">
              <a:rPr lang="en-US" smtClean="0">
                <a:solidFill>
                  <a:prstClr val="white"/>
                </a:solidFill>
              </a:rPr>
              <a:pPr/>
              <a:t>2/3/2015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solidFill>
            <a:schemeClr val="tx1">
              <a:alpha val="55000"/>
            </a:schemeClr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solidFill>
            <a:schemeClr val="tx1">
              <a:alpha val="55000"/>
            </a:schemeClr>
          </a:solidFill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BEB5BB6-300C-4D5B-9AC3-521233952C7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362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:dissolve/>
      </p:transition>
    </mc:Choice>
    <mc:Fallback xmlns="">
      <p:transition spd="slow">
        <p:dissolv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5400" b="1" kern="1200">
          <a:ln w="19050">
            <a:solidFill>
              <a:schemeClr val="bg1"/>
            </a:solidFill>
          </a:ln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icrosoft New Tai Lue" panose="020B0502040204020203" pitchFamily="34" charset="0"/>
          <a:ea typeface="+mj-ea"/>
          <a:cs typeface="Microsoft New Tai Lue" panose="020B0502040204020203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effectLst/>
          <a:latin typeface="Microsoft New Tai Lue" panose="020B0502040204020203" pitchFamily="34" charset="0"/>
          <a:ea typeface="+mn-ea"/>
          <a:cs typeface="Microsoft New Tai Lue" panose="020B05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effectLst/>
          <a:latin typeface="Microsoft New Tai Lue" panose="020B0502040204020203" pitchFamily="34" charset="0"/>
          <a:ea typeface="+mn-ea"/>
          <a:cs typeface="Microsoft New Tai Lue" panose="020B0502040204020203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effectLst/>
          <a:latin typeface="Microsoft New Tai Lue" panose="020B0502040204020203" pitchFamily="34" charset="0"/>
          <a:ea typeface="+mn-ea"/>
          <a:cs typeface="Microsoft New Tai Lue" panose="020B0502040204020203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effectLst/>
          <a:latin typeface="Microsoft New Tai Lue" panose="020B0502040204020203" pitchFamily="34" charset="0"/>
          <a:ea typeface="+mn-ea"/>
          <a:cs typeface="Microsoft New Tai Lue" panose="020B0502040204020203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effectLst/>
          <a:latin typeface="Microsoft New Tai Lue" panose="020B0502040204020203" pitchFamily="34" charset="0"/>
          <a:ea typeface="+mn-ea"/>
          <a:cs typeface="Microsoft New Tai Lue" panose="020B05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tx1">
              <a:alpha val="61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229600" cy="4724400"/>
          </a:xfrm>
          <a:prstGeom prst="rect">
            <a:avLst/>
          </a:prstGeom>
          <a:solidFill>
            <a:schemeClr val="tx1">
              <a:alpha val="29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solidFill>
            <a:schemeClr val="tx1">
              <a:alpha val="55000"/>
            </a:schemeClr>
          </a:solid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8AC7A713-7007-4913-B2CB-7614D15284D3}" type="datetimeFigureOut">
              <a:rPr lang="en-US" smtClean="0">
                <a:solidFill>
                  <a:prstClr val="white"/>
                </a:solidFill>
              </a:rPr>
              <a:pPr/>
              <a:t>2/3/2015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solidFill>
            <a:schemeClr val="tx1">
              <a:alpha val="55000"/>
            </a:schemeClr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solidFill>
            <a:schemeClr val="tx1">
              <a:alpha val="55000"/>
            </a:schemeClr>
          </a:solidFill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BEB5BB6-300C-4D5B-9AC3-521233952C7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59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:dissolve/>
      </p:transition>
    </mc:Choice>
    <mc:Fallback xmlns="">
      <p:transition spd="slow">
        <p:dissolv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5400" b="1" kern="1200">
          <a:ln w="19050">
            <a:solidFill>
              <a:schemeClr val="bg1"/>
            </a:solidFill>
          </a:ln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icrosoft New Tai Lue" panose="020B0502040204020203" pitchFamily="34" charset="0"/>
          <a:ea typeface="+mj-ea"/>
          <a:cs typeface="Microsoft New Tai Lue" panose="020B0502040204020203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effectLst/>
          <a:latin typeface="Microsoft New Tai Lue" panose="020B0502040204020203" pitchFamily="34" charset="0"/>
          <a:ea typeface="+mn-ea"/>
          <a:cs typeface="Microsoft New Tai Lue" panose="020B05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effectLst/>
          <a:latin typeface="Microsoft New Tai Lue" panose="020B0502040204020203" pitchFamily="34" charset="0"/>
          <a:ea typeface="+mn-ea"/>
          <a:cs typeface="Microsoft New Tai Lue" panose="020B0502040204020203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effectLst/>
          <a:latin typeface="Microsoft New Tai Lue" panose="020B0502040204020203" pitchFamily="34" charset="0"/>
          <a:ea typeface="+mn-ea"/>
          <a:cs typeface="Microsoft New Tai Lue" panose="020B0502040204020203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effectLst/>
          <a:latin typeface="Microsoft New Tai Lue" panose="020B0502040204020203" pitchFamily="34" charset="0"/>
          <a:ea typeface="+mn-ea"/>
          <a:cs typeface="Microsoft New Tai Lue" panose="020B0502040204020203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effectLst/>
          <a:latin typeface="Microsoft New Tai Lue" panose="020B0502040204020203" pitchFamily="34" charset="0"/>
          <a:ea typeface="+mn-ea"/>
          <a:cs typeface="Microsoft New Tai Lue" panose="020B05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tx1">
              <a:alpha val="61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229600" cy="4724400"/>
          </a:xfrm>
          <a:prstGeom prst="rect">
            <a:avLst/>
          </a:prstGeom>
          <a:solidFill>
            <a:schemeClr val="tx1">
              <a:alpha val="29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solidFill>
            <a:schemeClr val="tx1">
              <a:alpha val="55000"/>
            </a:schemeClr>
          </a:solid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8AC7A713-7007-4913-B2CB-7614D15284D3}" type="datetimeFigureOut">
              <a:rPr lang="en-US" smtClean="0">
                <a:solidFill>
                  <a:prstClr val="white"/>
                </a:solidFill>
              </a:rPr>
              <a:pPr/>
              <a:t>2/3/2015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solidFill>
            <a:schemeClr val="tx1">
              <a:alpha val="55000"/>
            </a:schemeClr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solidFill>
            <a:schemeClr val="tx1">
              <a:alpha val="55000"/>
            </a:schemeClr>
          </a:solidFill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BEB5BB6-300C-4D5B-9AC3-521233952C7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097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:dissolve/>
      </p:transition>
    </mc:Choice>
    <mc:Fallback xmlns="">
      <p:transition spd="slow">
        <p:dissolv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5400" b="1" kern="1200">
          <a:ln w="19050">
            <a:solidFill>
              <a:schemeClr val="bg1"/>
            </a:solidFill>
          </a:ln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icrosoft New Tai Lue" panose="020B0502040204020203" pitchFamily="34" charset="0"/>
          <a:ea typeface="+mj-ea"/>
          <a:cs typeface="Microsoft New Tai Lue" panose="020B0502040204020203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effectLst/>
          <a:latin typeface="Microsoft New Tai Lue" panose="020B0502040204020203" pitchFamily="34" charset="0"/>
          <a:ea typeface="+mn-ea"/>
          <a:cs typeface="Microsoft New Tai Lue" panose="020B05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effectLst/>
          <a:latin typeface="Microsoft New Tai Lue" panose="020B0502040204020203" pitchFamily="34" charset="0"/>
          <a:ea typeface="+mn-ea"/>
          <a:cs typeface="Microsoft New Tai Lue" panose="020B0502040204020203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effectLst/>
          <a:latin typeface="Microsoft New Tai Lue" panose="020B0502040204020203" pitchFamily="34" charset="0"/>
          <a:ea typeface="+mn-ea"/>
          <a:cs typeface="Microsoft New Tai Lue" panose="020B0502040204020203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effectLst/>
          <a:latin typeface="Microsoft New Tai Lue" panose="020B0502040204020203" pitchFamily="34" charset="0"/>
          <a:ea typeface="+mn-ea"/>
          <a:cs typeface="Microsoft New Tai Lue" panose="020B0502040204020203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effectLst/>
          <a:latin typeface="Microsoft New Tai Lue" panose="020B0502040204020203" pitchFamily="34" charset="0"/>
          <a:ea typeface="+mn-ea"/>
          <a:cs typeface="Microsoft New Tai Lue" panose="020B05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tx1">
              <a:alpha val="61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229600" cy="4724400"/>
          </a:xfrm>
          <a:prstGeom prst="rect">
            <a:avLst/>
          </a:prstGeom>
          <a:solidFill>
            <a:schemeClr val="tx1">
              <a:alpha val="29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solidFill>
            <a:schemeClr val="tx1">
              <a:alpha val="55000"/>
            </a:schemeClr>
          </a:solid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8AC7A713-7007-4913-B2CB-7614D15284D3}" type="datetimeFigureOut">
              <a:rPr lang="en-US" smtClean="0">
                <a:solidFill>
                  <a:prstClr val="white"/>
                </a:solidFill>
              </a:rPr>
              <a:pPr/>
              <a:t>2/3/2015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solidFill>
            <a:schemeClr val="tx1">
              <a:alpha val="55000"/>
            </a:schemeClr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solidFill>
            <a:schemeClr val="tx1">
              <a:alpha val="55000"/>
            </a:schemeClr>
          </a:solidFill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BEB5BB6-300C-4D5B-9AC3-521233952C7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259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:dissolve/>
      </p:transition>
    </mc:Choice>
    <mc:Fallback xmlns="">
      <p:transition spd="slow">
        <p:dissolv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5400" b="1" kern="1200">
          <a:ln w="19050">
            <a:solidFill>
              <a:schemeClr val="bg1"/>
            </a:solidFill>
          </a:ln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icrosoft New Tai Lue" panose="020B0502040204020203" pitchFamily="34" charset="0"/>
          <a:ea typeface="+mj-ea"/>
          <a:cs typeface="Microsoft New Tai Lue" panose="020B0502040204020203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effectLst/>
          <a:latin typeface="Microsoft New Tai Lue" panose="020B0502040204020203" pitchFamily="34" charset="0"/>
          <a:ea typeface="+mn-ea"/>
          <a:cs typeface="Microsoft New Tai Lue" panose="020B05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effectLst/>
          <a:latin typeface="Microsoft New Tai Lue" panose="020B0502040204020203" pitchFamily="34" charset="0"/>
          <a:ea typeface="+mn-ea"/>
          <a:cs typeface="Microsoft New Tai Lue" panose="020B0502040204020203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effectLst/>
          <a:latin typeface="Microsoft New Tai Lue" panose="020B0502040204020203" pitchFamily="34" charset="0"/>
          <a:ea typeface="+mn-ea"/>
          <a:cs typeface="Microsoft New Tai Lue" panose="020B0502040204020203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effectLst/>
          <a:latin typeface="Microsoft New Tai Lue" panose="020B0502040204020203" pitchFamily="34" charset="0"/>
          <a:ea typeface="+mn-ea"/>
          <a:cs typeface="Microsoft New Tai Lue" panose="020B0502040204020203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effectLst/>
          <a:latin typeface="Microsoft New Tai Lue" panose="020B0502040204020203" pitchFamily="34" charset="0"/>
          <a:ea typeface="+mn-ea"/>
          <a:cs typeface="Microsoft New Tai Lue" panose="020B05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tx1">
              <a:alpha val="61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229600" cy="4724400"/>
          </a:xfrm>
          <a:prstGeom prst="rect">
            <a:avLst/>
          </a:prstGeom>
          <a:solidFill>
            <a:schemeClr val="tx1">
              <a:alpha val="29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solidFill>
            <a:schemeClr val="tx1">
              <a:alpha val="55000"/>
            </a:schemeClr>
          </a:solid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8AC7A713-7007-4913-B2CB-7614D15284D3}" type="datetimeFigureOut">
              <a:rPr lang="en-US" smtClean="0">
                <a:solidFill>
                  <a:prstClr val="white"/>
                </a:solidFill>
              </a:rPr>
              <a:pPr/>
              <a:t>2/3/2015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solidFill>
            <a:schemeClr val="tx1">
              <a:alpha val="55000"/>
            </a:schemeClr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solidFill>
            <a:schemeClr val="tx1">
              <a:alpha val="55000"/>
            </a:schemeClr>
          </a:solidFill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BEB5BB6-300C-4D5B-9AC3-521233952C7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822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:dissolve/>
      </p:transition>
    </mc:Choice>
    <mc:Fallback xmlns="">
      <p:transition spd="slow">
        <p:dissolv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5400" b="1" kern="1200">
          <a:ln w="19050">
            <a:solidFill>
              <a:schemeClr val="bg1"/>
            </a:solidFill>
          </a:ln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icrosoft New Tai Lue" panose="020B0502040204020203" pitchFamily="34" charset="0"/>
          <a:ea typeface="+mj-ea"/>
          <a:cs typeface="Microsoft New Tai Lue" panose="020B0502040204020203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effectLst/>
          <a:latin typeface="Microsoft New Tai Lue" panose="020B0502040204020203" pitchFamily="34" charset="0"/>
          <a:ea typeface="+mn-ea"/>
          <a:cs typeface="Microsoft New Tai Lue" panose="020B05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effectLst/>
          <a:latin typeface="Microsoft New Tai Lue" panose="020B0502040204020203" pitchFamily="34" charset="0"/>
          <a:ea typeface="+mn-ea"/>
          <a:cs typeface="Microsoft New Tai Lue" panose="020B0502040204020203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effectLst/>
          <a:latin typeface="Microsoft New Tai Lue" panose="020B0502040204020203" pitchFamily="34" charset="0"/>
          <a:ea typeface="+mn-ea"/>
          <a:cs typeface="Microsoft New Tai Lue" panose="020B0502040204020203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effectLst/>
          <a:latin typeface="Microsoft New Tai Lue" panose="020B0502040204020203" pitchFamily="34" charset="0"/>
          <a:ea typeface="+mn-ea"/>
          <a:cs typeface="Microsoft New Tai Lue" panose="020B0502040204020203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effectLst/>
          <a:latin typeface="Microsoft New Tai Lue" panose="020B0502040204020203" pitchFamily="34" charset="0"/>
          <a:ea typeface="+mn-ea"/>
          <a:cs typeface="Microsoft New Tai Lue" panose="020B05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xxboHJ7N30" TargetMode="External"/><Relationship Id="rId2" Type="http://schemas.openxmlformats.org/officeDocument/2006/relationships/hyperlink" Target="https://www.youtube.com/watch?v=gMp3WLwBb9s" TargetMode="External"/><Relationship Id="rId1" Type="http://schemas.openxmlformats.org/officeDocument/2006/relationships/slideLayout" Target="../slideLayouts/slideLayout4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hllU9NEcJyg" TargetMode="External"/><Relationship Id="rId1" Type="http://schemas.openxmlformats.org/officeDocument/2006/relationships/slideLayout" Target="../slideLayouts/slideLayout5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0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17.xml"/><Relationship Id="rId4" Type="http://schemas.openxmlformats.org/officeDocument/2006/relationships/hyperlink" Target="https://www.youtube.com/watch?v=7CXqRLUBt5c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3581400"/>
          </a:xfrm>
        </p:spPr>
        <p:txBody>
          <a:bodyPr/>
          <a:lstStyle/>
          <a:p>
            <a:r>
              <a:rPr lang="en-US" sz="4800" dirty="0" smtClean="0"/>
              <a:t>Essential Question:</a:t>
            </a:r>
            <a:br>
              <a:rPr lang="en-US" sz="4800" dirty="0" smtClean="0"/>
            </a:br>
            <a:r>
              <a:rPr lang="en-US" sz="4800" dirty="0" smtClean="0"/>
              <a:t>How have environmental issues affected Latin America?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419600"/>
            <a:ext cx="7696200" cy="228600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Standard:</a:t>
            </a:r>
          </a:p>
          <a:p>
            <a:pPr algn="l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SS6G2a. Explain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major environmental concerns of Latin America regarding issues of air pollution in Mexico City, Mexico, the destruction of the rain forest in Brazil, and oil-related pollution in Venezuela.</a:t>
            </a:r>
          </a:p>
        </p:txBody>
      </p:sp>
    </p:spTree>
    <p:extLst>
      <p:ext uri="{BB962C8B-B14F-4D97-AF65-F5344CB8AC3E}">
        <p14:creationId xmlns:p14="http://schemas.microsoft.com/office/powerpoint/2010/main" val="3236952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://4.bp.blogspot.com/-7wA0bMjrn8k/Ts2TjC0nw8I/AAAAAAAACkk/nMFall-TuXY/s1600/MexicoCityPollu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0"/>
            <a:ext cx="10359292" cy="6901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33400" y="2133600"/>
            <a:ext cx="8229600" cy="2133600"/>
          </a:xfrm>
          <a:prstGeom prst="rect">
            <a:avLst/>
          </a:prstGeom>
          <a:noFill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5400" b="1" kern="120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New Tai Lue" panose="020B0502040204020203" pitchFamily="34" charset="0"/>
                <a:ea typeface="+mj-ea"/>
                <a:cs typeface="Microsoft New Tai Lue" panose="020B0502040204020203" pitchFamily="34" charset="0"/>
              </a:defRPr>
            </a:lvl1pPr>
          </a:lstStyle>
          <a:p>
            <a:r>
              <a:rPr lang="en-US" sz="6600" dirty="0" smtClean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</a:rPr>
              <a:t>Air Pollution in Mexico City</a:t>
            </a:r>
            <a:endParaRPr lang="en-US" sz="6600" dirty="0">
              <a:ln w="19050">
                <a:solidFill>
                  <a:schemeClr val="tx1"/>
                </a:solidFill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34513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globalpost.com/sites/default/files/imagecache/gp3_slideshow_large/photos/2013-August/chile_air_pollu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2610" y="-85726"/>
            <a:ext cx="10423605" cy="694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09600" y="445168"/>
            <a:ext cx="8229600" cy="2133600"/>
          </a:xfrm>
          <a:prstGeom prst="rect">
            <a:avLst/>
          </a:prstGeom>
          <a:noFill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5400" b="1" kern="120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New Tai Lue" panose="020B0502040204020203" pitchFamily="34" charset="0"/>
                <a:ea typeface="+mj-ea"/>
                <a:cs typeface="Microsoft New Tai Lue" panose="020B0502040204020203" pitchFamily="34" charset="0"/>
              </a:defRPr>
            </a:lvl1pPr>
          </a:lstStyle>
          <a:p>
            <a:r>
              <a:rPr lang="en-US" sz="6600" dirty="0" smtClean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</a:rPr>
              <a:t>Air Pollution in Mexico City</a:t>
            </a:r>
            <a:endParaRPr lang="en-US" sz="6600" dirty="0">
              <a:ln w="19050">
                <a:solidFill>
                  <a:schemeClr val="tx1"/>
                </a:solidFill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67486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img.medicalxpress.com/newman/gfx/news/hires/2014/umstudyfin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8058"/>
            <a:ext cx="9296400" cy="6966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25392" y="1447800"/>
            <a:ext cx="8229600" cy="2133600"/>
          </a:xfrm>
          <a:prstGeom prst="rect">
            <a:avLst/>
          </a:prstGeom>
          <a:noFill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5400" b="1" kern="120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New Tai Lue" panose="020B0502040204020203" pitchFamily="34" charset="0"/>
                <a:ea typeface="+mj-ea"/>
                <a:cs typeface="Microsoft New Tai Lue" panose="020B0502040204020203" pitchFamily="34" charset="0"/>
              </a:defRPr>
            </a:lvl1pPr>
          </a:lstStyle>
          <a:p>
            <a:r>
              <a:rPr lang="en-US" sz="6600" dirty="0" smtClean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</a:rPr>
              <a:t>Air Pollution in Mexico City</a:t>
            </a:r>
            <a:endParaRPr lang="en-US" sz="6600" dirty="0">
              <a:ln w="19050">
                <a:solidFill>
                  <a:schemeClr val="tx1"/>
                </a:solidFill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25128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300" y="228600"/>
            <a:ext cx="8534400" cy="1143000"/>
          </a:xfrm>
          <a:solidFill>
            <a:schemeClr val="tx1">
              <a:alpha val="29000"/>
            </a:schemeClr>
          </a:solidFill>
        </p:spPr>
        <p:txBody>
          <a:bodyPr/>
          <a:lstStyle/>
          <a:p>
            <a:r>
              <a:rPr lang="en-US" sz="4000" u="sng" dirty="0" smtClean="0"/>
              <a:t>Effects of Pollution in Mexico City</a:t>
            </a:r>
            <a:endParaRPr lang="en-US" sz="40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534400" cy="4724400"/>
          </a:xfrm>
        </p:spPr>
        <p:txBody>
          <a:bodyPr>
            <a:noAutofit/>
          </a:bodyPr>
          <a:lstStyle/>
          <a:p>
            <a:r>
              <a:rPr lang="en-US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Damage to vegetation (plants)</a:t>
            </a:r>
          </a:p>
          <a:p>
            <a:r>
              <a:rPr lang="en-US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Harm to the atmosphere</a:t>
            </a:r>
          </a:p>
          <a:p>
            <a:r>
              <a:rPr lang="en-US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Harm to human beings</a:t>
            </a:r>
          </a:p>
          <a:p>
            <a:r>
              <a:rPr lang="en-US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Pollution causes Acid Rain</a:t>
            </a:r>
            <a:endParaRPr lang="en-US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9539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0"/>
                            </p:stCondLst>
                            <p:childTnLst>
                              <p:par>
                                <p:cTn id="33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533400"/>
            <a:ext cx="7391400" cy="3124200"/>
          </a:xfrm>
        </p:spPr>
        <p:txBody>
          <a:bodyPr/>
          <a:lstStyle/>
          <a:p>
            <a:r>
              <a:rPr lang="en-US" dirty="0" smtClean="0"/>
              <a:t>Video on Air Pollution in Mexico</a:t>
            </a:r>
            <a:br>
              <a:rPr lang="en-US" dirty="0" smtClean="0"/>
            </a:br>
            <a:r>
              <a:rPr lang="en-US" dirty="0" smtClean="0"/>
              <a:t>[select one]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19200" y="4114800"/>
            <a:ext cx="6747553" cy="707886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4000" u="sng" dirty="0">
                <a:hlinkClick r:id="rId2"/>
              </a:rPr>
              <a:t>Mexico City Air Pollution</a:t>
            </a:r>
            <a:r>
              <a:rPr lang="en-US" sz="4000" dirty="0"/>
              <a:t> [6:10] 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1219200" y="5181600"/>
            <a:ext cx="6781800" cy="1323439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000" u="sng" dirty="0">
                <a:hlinkClick r:id="rId3"/>
              </a:rPr>
              <a:t>Air Pollution in Mexico City Documentary</a:t>
            </a:r>
            <a:r>
              <a:rPr lang="en-US" sz="4000" dirty="0"/>
              <a:t> [10:57]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605663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2593975"/>
          </a:xfrm>
        </p:spPr>
        <p:txBody>
          <a:bodyPr/>
          <a:lstStyle/>
          <a:p>
            <a:r>
              <a:rPr lang="en-US" sz="6600" dirty="0" smtClean="0"/>
              <a:t>Destruction </a:t>
            </a:r>
            <a:r>
              <a:rPr lang="en-US" sz="6600" dirty="0" smtClean="0"/>
              <a:t>of the </a:t>
            </a:r>
            <a:r>
              <a:rPr lang="en-US" sz="6600" dirty="0" smtClean="0"/>
              <a:t>Rainforest in Brazil</a:t>
            </a:r>
            <a:endParaRPr lang="en-US" sz="6600" dirty="0"/>
          </a:p>
        </p:txBody>
      </p:sp>
      <p:sp>
        <p:nvSpPr>
          <p:cNvPr id="3" name="Rectangle 2"/>
          <p:cNvSpPr/>
          <p:nvPr/>
        </p:nvSpPr>
        <p:spPr>
          <a:xfrm>
            <a:off x="609600" y="4642919"/>
            <a:ext cx="8025787" cy="70788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4000" u="sng" dirty="0">
                <a:hlinkClick r:id="rId2"/>
              </a:rPr>
              <a:t>Time Lapse Devastating Deforestation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24222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300" y="228600"/>
            <a:ext cx="8534400" cy="1143000"/>
          </a:xfrm>
          <a:solidFill>
            <a:schemeClr val="tx1">
              <a:alpha val="29000"/>
            </a:schemeClr>
          </a:solidFill>
        </p:spPr>
        <p:txBody>
          <a:bodyPr/>
          <a:lstStyle/>
          <a:p>
            <a:r>
              <a:rPr lang="en-US" sz="5200" u="sng" dirty="0" smtClean="0"/>
              <a:t>Importance of Rainforests</a:t>
            </a:r>
            <a:endParaRPr lang="en-US" sz="5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534400" cy="4724400"/>
          </a:xfrm>
        </p:spPr>
        <p:txBody>
          <a:bodyPr>
            <a:noAutofit/>
          </a:bodyPr>
          <a:lstStyle/>
          <a:p>
            <a:r>
              <a:rPr lang="en-US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Rainforests are known as the “lungs of the earth”. Why</a:t>
            </a:r>
            <a:r>
              <a:rPr lang="en-US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endPara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Rainforests help convert carbon d</a:t>
            </a:r>
            <a:r>
              <a:rPr lang="en-US" sz="5000" b="1" dirty="0" smtClean="0"/>
              <a:t>ioxide into oxygen</a:t>
            </a:r>
            <a:endParaRPr lang="en-US" sz="5000" b="1" dirty="0"/>
          </a:p>
        </p:txBody>
      </p:sp>
    </p:spTree>
    <p:extLst>
      <p:ext uri="{BB962C8B-B14F-4D97-AF65-F5344CB8AC3E}">
        <p14:creationId xmlns:p14="http://schemas.microsoft.com/office/powerpoint/2010/main" val="122367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cnx.org/resources/189bb51fb5a2bb9dd5fdd0438a3de1d0/Figure_08_03_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3317"/>
            <a:ext cx="7620000" cy="635317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5800" y="4514389"/>
            <a:ext cx="7620000" cy="206210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Microsoft New Tai Lue" pitchFamily="34" charset="0"/>
                <a:cs typeface="Microsoft New Tai Lue" pitchFamily="34" charset="0"/>
              </a:rPr>
              <a:t>Tropical Rainforests have very dense (thick) vegetation; therefore, they consume a lot of carbon dioxide and give off a lot of oxygen.</a:t>
            </a:r>
            <a:endParaRPr lang="en-US" sz="3200" b="1" dirty="0">
              <a:latin typeface="Microsoft New Tai Lue" pitchFamily="34" charset="0"/>
              <a:cs typeface="Microsoft New Tai Lu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20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300" y="228600"/>
            <a:ext cx="8534400" cy="1143000"/>
          </a:xfrm>
          <a:solidFill>
            <a:schemeClr val="tx1">
              <a:alpha val="29000"/>
            </a:schemeClr>
          </a:solidFill>
        </p:spPr>
        <p:txBody>
          <a:bodyPr/>
          <a:lstStyle/>
          <a:p>
            <a:r>
              <a:rPr lang="en-US" sz="5200" u="sng" dirty="0" smtClean="0"/>
              <a:t>Importance of Rainforests</a:t>
            </a:r>
            <a:endParaRPr lang="en-US" sz="5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534400" cy="4724400"/>
          </a:xfrm>
        </p:spPr>
        <p:txBody>
          <a:bodyPr>
            <a:noAutofit/>
          </a:bodyPr>
          <a:lstStyle/>
          <a:p>
            <a:r>
              <a:rPr lang="en-US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Rainforests are the home to the largest variety of plant and animal species on the planet</a:t>
            </a:r>
            <a:endParaRPr lang="en-US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3698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classconnection.s3.amazonaws.com/418/flashcards/564418/jpg/rainforest13074971516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166922"/>
            <a:ext cx="9372600" cy="702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43081" y="1447800"/>
            <a:ext cx="8229600" cy="2971800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solidFill>
              <a:schemeClr val="tx1"/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5400" b="1" kern="120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New Tai Lue" panose="020B0502040204020203" pitchFamily="34" charset="0"/>
                <a:ea typeface="+mj-ea"/>
                <a:cs typeface="Microsoft New Tai Lue" panose="020B0502040204020203" pitchFamily="34" charset="0"/>
              </a:defRPr>
            </a:lvl1pPr>
          </a:lstStyle>
          <a:p>
            <a:r>
              <a:rPr lang="en-US" sz="6600" dirty="0" smtClean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</a:rPr>
              <a:t>Diversity of Living Things in the Rainforest</a:t>
            </a:r>
            <a:endParaRPr lang="en-US" sz="6600" dirty="0">
              <a:ln w="19050">
                <a:solidFill>
                  <a:prstClr val="black"/>
                </a:solidFill>
              </a:ln>
              <a:solidFill>
                <a:prstClr val="black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04130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593975"/>
          </a:xfrm>
        </p:spPr>
        <p:txBody>
          <a:bodyPr/>
          <a:lstStyle/>
          <a:p>
            <a:r>
              <a:rPr lang="en-US" sz="7200" dirty="0" smtClean="0"/>
              <a:t>Air Pollution in Mexico City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52358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841" y="152400"/>
            <a:ext cx="8534400" cy="1143000"/>
          </a:xfrm>
          <a:solidFill>
            <a:schemeClr val="tx1">
              <a:alpha val="29000"/>
            </a:schemeClr>
          </a:solidFill>
        </p:spPr>
        <p:txBody>
          <a:bodyPr/>
          <a:lstStyle/>
          <a:p>
            <a:r>
              <a:rPr lang="en-US" sz="4000" u="sng" dirty="0" smtClean="0"/>
              <a:t>Causes of the Destruction of the Rainforest in Brazil</a:t>
            </a:r>
            <a:endParaRPr lang="en-US" sz="40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58" y="1600200"/>
            <a:ext cx="8534400" cy="49530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Road building</a:t>
            </a:r>
          </a:p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Farmers cutting down forests to plant crops</a:t>
            </a:r>
          </a:p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Cattle ranching</a:t>
            </a:r>
          </a:p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Logging</a:t>
            </a:r>
          </a:p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Mining</a:t>
            </a:r>
          </a:p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settlements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0804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http://assets.inhabitat.com/wp-content/blogs.dir/1/files/2013/06/rainforest-connection-deforest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1"/>
            <a:ext cx="10346602" cy="6878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81000" y="1828800"/>
            <a:ext cx="8229600" cy="2005170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solidFill>
              <a:schemeClr val="tx1"/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5400" b="1" kern="120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New Tai Lue" panose="020B0502040204020203" pitchFamily="34" charset="0"/>
                <a:ea typeface="+mj-ea"/>
                <a:cs typeface="Microsoft New Tai Lue" panose="020B0502040204020203" pitchFamily="34" charset="0"/>
              </a:defRPr>
            </a:lvl1pPr>
          </a:lstStyle>
          <a:p>
            <a:r>
              <a:rPr lang="en-US" sz="6600" dirty="0" smtClean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</a:rPr>
              <a:t>Destruction of Rainforest in Brazil</a:t>
            </a:r>
            <a:endParaRPr lang="en-US" sz="6600" dirty="0">
              <a:ln w="19050">
                <a:solidFill>
                  <a:prstClr val="black"/>
                </a:solidFill>
              </a:ln>
              <a:solidFill>
                <a:prstClr val="black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43412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scienceheathen.com/wp-content/uploads/2012/12/20121212-1535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27" y="0"/>
            <a:ext cx="1309403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33400" y="228600"/>
            <a:ext cx="8229600" cy="2005170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solidFill>
              <a:schemeClr val="tx1"/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5400" b="1" kern="120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New Tai Lue" panose="020B0502040204020203" pitchFamily="34" charset="0"/>
                <a:ea typeface="+mj-ea"/>
                <a:cs typeface="Microsoft New Tai Lue" panose="020B0502040204020203" pitchFamily="34" charset="0"/>
              </a:defRPr>
            </a:lvl1pPr>
          </a:lstStyle>
          <a:p>
            <a:r>
              <a:rPr lang="en-US" sz="6600" dirty="0" smtClean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</a:rPr>
              <a:t>Destruction of Rainforest in Brazil</a:t>
            </a:r>
            <a:endParaRPr lang="en-US" sz="6600" dirty="0">
              <a:ln w="19050">
                <a:solidFill>
                  <a:prstClr val="black"/>
                </a:solidFill>
              </a:ln>
              <a:solidFill>
                <a:prstClr val="black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19978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4" name="Picture 8" descr="http://i.livescience.com/images/i/000/037/509/i02/shutterstock_19735894.jpg?13626055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-19616"/>
            <a:ext cx="10363200" cy="693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81000" y="438920"/>
            <a:ext cx="8229600" cy="2005170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solidFill>
              <a:schemeClr val="tx1"/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5400" b="1" kern="120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New Tai Lue" panose="020B0502040204020203" pitchFamily="34" charset="0"/>
                <a:ea typeface="+mj-ea"/>
                <a:cs typeface="Microsoft New Tai Lue" panose="020B0502040204020203" pitchFamily="34" charset="0"/>
              </a:defRPr>
            </a:lvl1pPr>
          </a:lstStyle>
          <a:p>
            <a:r>
              <a:rPr lang="en-US" sz="6600" dirty="0" smtClean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</a:rPr>
              <a:t>Destruction of Rainforest in Brazil</a:t>
            </a:r>
            <a:endParaRPr lang="en-US" sz="6600" dirty="0">
              <a:ln w="19050">
                <a:solidFill>
                  <a:prstClr val="black"/>
                </a:solidFill>
              </a:ln>
              <a:solidFill>
                <a:prstClr val="black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61239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news.bbcimg.co.uk/media/images/52833000/jpg/_52833068_007906714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1"/>
            <a:ext cx="121919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304800"/>
            <a:ext cx="8229600" cy="2005170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solidFill>
              <a:schemeClr val="tx1"/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5400" b="1" kern="120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New Tai Lue" panose="020B0502040204020203" pitchFamily="34" charset="0"/>
                <a:ea typeface="+mj-ea"/>
                <a:cs typeface="Microsoft New Tai Lue" panose="020B0502040204020203" pitchFamily="34" charset="0"/>
              </a:defRPr>
            </a:lvl1pPr>
          </a:lstStyle>
          <a:p>
            <a:r>
              <a:rPr lang="en-US" sz="6600" dirty="0" smtClean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</a:rPr>
              <a:t>Destruction of Rainforest in Brazil</a:t>
            </a:r>
            <a:endParaRPr lang="en-US" sz="6600" dirty="0">
              <a:ln w="19050">
                <a:solidFill>
                  <a:prstClr val="black"/>
                </a:solidFill>
              </a:ln>
              <a:solidFill>
                <a:prstClr val="black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7865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841" y="152400"/>
            <a:ext cx="8534400" cy="1143000"/>
          </a:xfrm>
          <a:solidFill>
            <a:schemeClr val="tx1">
              <a:alpha val="29000"/>
            </a:schemeClr>
          </a:solidFill>
        </p:spPr>
        <p:txBody>
          <a:bodyPr/>
          <a:lstStyle/>
          <a:p>
            <a:r>
              <a:rPr lang="en-US" sz="4000" u="sng" dirty="0" smtClean="0"/>
              <a:t>Effects of the Destruction of the Rainforest in Brazil</a:t>
            </a:r>
            <a:endParaRPr lang="en-US" sz="40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839200" cy="5105400"/>
          </a:xfrm>
        </p:spPr>
        <p:txBody>
          <a:bodyPr>
            <a:noAutofit/>
          </a:bodyPr>
          <a:lstStyle/>
          <a:p>
            <a:r>
              <a:rPr lang="en-US" sz="4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Causes a loss of habitat for </a:t>
            </a:r>
            <a:r>
              <a:rPr lang="en-US" sz="4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species</a:t>
            </a:r>
          </a:p>
          <a:p>
            <a:endPara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cause climate change (more carbon dioxide in the atmosphere</a:t>
            </a:r>
            <a:r>
              <a:rPr lang="en-US" sz="4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endPara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Causes less clean air for humans</a:t>
            </a:r>
          </a:p>
        </p:txBody>
      </p:sp>
    </p:spTree>
    <p:extLst>
      <p:ext uri="{BB962C8B-B14F-4D97-AF65-F5344CB8AC3E}">
        <p14:creationId xmlns:p14="http://schemas.microsoft.com/office/powerpoint/2010/main" val="1362293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841" y="152400"/>
            <a:ext cx="8534400" cy="1143000"/>
          </a:xfrm>
          <a:solidFill>
            <a:schemeClr val="tx1">
              <a:alpha val="29000"/>
            </a:schemeClr>
          </a:solidFill>
        </p:spPr>
        <p:txBody>
          <a:bodyPr/>
          <a:lstStyle/>
          <a:p>
            <a:r>
              <a:rPr lang="en-US" sz="4000" u="sng" dirty="0" smtClean="0"/>
              <a:t>Effects of the Destruction of the Rainforest in Brazil</a:t>
            </a:r>
            <a:endParaRPr lang="en-US" sz="40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58" y="1600200"/>
            <a:ext cx="8534400" cy="5105400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Causes more soil erosion (trees help keep soil from eroding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endPara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Causes soil depletion (rainforests have rich soil but when cut down the richness of the soil is reduced)</a:t>
            </a:r>
            <a:endParaRPr lang="en-US" sz="3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725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3124200"/>
          </a:xfrm>
        </p:spPr>
        <p:txBody>
          <a:bodyPr/>
          <a:lstStyle/>
          <a:p>
            <a:r>
              <a:rPr lang="en-US" sz="5600" dirty="0" smtClean="0"/>
              <a:t>Video on Deforestation in Brazil</a:t>
            </a:r>
            <a:br>
              <a:rPr lang="en-US" sz="5600" dirty="0" smtClean="0"/>
            </a:br>
            <a:r>
              <a:rPr lang="en-US" sz="5600" dirty="0" smtClean="0"/>
              <a:t>[see resources]</a:t>
            </a:r>
            <a:endParaRPr lang="en-US" sz="5600" dirty="0"/>
          </a:p>
        </p:txBody>
      </p:sp>
    </p:spTree>
    <p:extLst>
      <p:ext uri="{BB962C8B-B14F-4D97-AF65-F5344CB8AC3E}">
        <p14:creationId xmlns:p14="http://schemas.microsoft.com/office/powerpoint/2010/main" val="838711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3124200"/>
          </a:xfrm>
        </p:spPr>
        <p:txBody>
          <a:bodyPr/>
          <a:lstStyle/>
          <a:p>
            <a:r>
              <a:rPr lang="en-US" sz="5600" dirty="0" smtClean="0"/>
              <a:t>Oil-related Pollution in Venezuela</a:t>
            </a:r>
            <a:endParaRPr lang="en-US" sz="5600" dirty="0"/>
          </a:p>
        </p:txBody>
      </p:sp>
    </p:spTree>
    <p:extLst>
      <p:ext uri="{BB962C8B-B14F-4D97-AF65-F5344CB8AC3E}">
        <p14:creationId xmlns:p14="http://schemas.microsoft.com/office/powerpoint/2010/main" val="1263925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841" y="152400"/>
            <a:ext cx="8534400" cy="1143000"/>
          </a:xfrm>
          <a:solidFill>
            <a:schemeClr val="tx1">
              <a:alpha val="29000"/>
            </a:schemeClr>
          </a:solidFill>
        </p:spPr>
        <p:txBody>
          <a:bodyPr/>
          <a:lstStyle/>
          <a:p>
            <a:r>
              <a:rPr lang="en-US" sz="4000" u="sng" dirty="0" smtClean="0"/>
              <a:t>Oil-related Pollution in Venezuela</a:t>
            </a:r>
            <a:endParaRPr lang="en-US" sz="40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534400" cy="4953000"/>
          </a:xfrm>
        </p:spPr>
        <p:txBody>
          <a:bodyPr>
            <a:noAutofit/>
          </a:bodyPr>
          <a:lstStyle/>
          <a:p>
            <a:r>
              <a:rPr lang="en-US" sz="4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Oil is an important natural resource in Venezuela accounting for 50% of the government’s revenue (income)</a:t>
            </a:r>
          </a:p>
          <a:p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Occasional oil spills have killed fish, damaging the environment and fishing industry</a:t>
            </a:r>
          </a:p>
        </p:txBody>
      </p:sp>
    </p:spTree>
    <p:extLst>
      <p:ext uri="{BB962C8B-B14F-4D97-AF65-F5344CB8AC3E}">
        <p14:creationId xmlns:p14="http://schemas.microsoft.com/office/powerpoint/2010/main" val="2876673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300" y="228600"/>
            <a:ext cx="8534400" cy="1143000"/>
          </a:xfrm>
          <a:solidFill>
            <a:schemeClr val="tx1">
              <a:alpha val="29000"/>
            </a:schemeClr>
          </a:solidFill>
        </p:spPr>
        <p:txBody>
          <a:bodyPr/>
          <a:lstStyle/>
          <a:p>
            <a:r>
              <a:rPr lang="en-US" sz="4000" u="sng" dirty="0" smtClean="0"/>
              <a:t>Causes of Pollution in Mexico City</a:t>
            </a:r>
            <a:endParaRPr lang="en-US" sz="40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534400" cy="472440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Overcrowding</a:t>
            </a:r>
          </a:p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Industrialization</a:t>
            </a:r>
          </a:p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Vehicle emissions (releases)</a:t>
            </a:r>
          </a:p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Location of Mexico City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9889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841" y="152400"/>
            <a:ext cx="8534400" cy="1143000"/>
          </a:xfrm>
          <a:solidFill>
            <a:schemeClr val="tx1">
              <a:alpha val="29000"/>
            </a:schemeClr>
          </a:solidFill>
        </p:spPr>
        <p:txBody>
          <a:bodyPr/>
          <a:lstStyle/>
          <a:p>
            <a:r>
              <a:rPr lang="en-US" sz="4000" u="sng" dirty="0" smtClean="0"/>
              <a:t>Oil-related Pollution in Venezuela</a:t>
            </a:r>
            <a:endParaRPr lang="en-US" sz="40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58" y="1600200"/>
            <a:ext cx="8534400" cy="4953000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Oil spills have also shut down tourist resorts</a:t>
            </a:r>
          </a:p>
          <a:p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Contaminated oil pits, which collect waste from oil wells, can leak into Venezuela’s water sources</a:t>
            </a:r>
            <a:endParaRPr lang="en-US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767034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dn.eluniversal.com/2012/02/28/11279610_copia.520.3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0"/>
            <a:ext cx="10287000" cy="6864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52400" y="325645"/>
            <a:ext cx="8610600" cy="1002585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solidFill>
              <a:schemeClr val="tx1"/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5400" b="1" kern="120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New Tai Lue" panose="020B0502040204020203" pitchFamily="34" charset="0"/>
                <a:ea typeface="+mj-ea"/>
                <a:cs typeface="Microsoft New Tai Lue" panose="020B0502040204020203" pitchFamily="34" charset="0"/>
              </a:defRPr>
            </a:lvl1pPr>
          </a:lstStyle>
          <a:p>
            <a:r>
              <a:rPr lang="en-US" sz="6600" dirty="0" smtClean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</a:rPr>
              <a:t>Oil Spill in Venezuela</a:t>
            </a:r>
            <a:endParaRPr lang="en-US" sz="6600" dirty="0">
              <a:ln w="19050">
                <a:solidFill>
                  <a:prstClr val="black"/>
                </a:solidFill>
              </a:ln>
              <a:solidFill>
                <a:prstClr val="black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84137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26831" y="325645"/>
            <a:ext cx="8610600" cy="1002585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5400" b="1" kern="120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New Tai Lue" panose="020B0502040204020203" pitchFamily="34" charset="0"/>
                <a:ea typeface="+mj-ea"/>
                <a:cs typeface="Microsoft New Tai Lue" panose="020B0502040204020203" pitchFamily="34" charset="0"/>
              </a:defRPr>
            </a:lvl1pPr>
          </a:lstStyle>
          <a:p>
            <a:r>
              <a:rPr lang="en-US" sz="6600" dirty="0" smtClean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</a:rPr>
              <a:t>Oil-related Pollution </a:t>
            </a:r>
            <a:r>
              <a:rPr lang="en-US" sz="6600" dirty="0" smtClean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</a:rPr>
              <a:t>in Venezuela</a:t>
            </a:r>
            <a:endParaRPr lang="en-US" sz="6600" dirty="0">
              <a:ln w="19050">
                <a:solidFill>
                  <a:prstClr val="black"/>
                </a:solidFill>
              </a:ln>
              <a:solidFill>
                <a:prstClr val="black"/>
              </a:solidFill>
              <a:effectLst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295400" y="2590800"/>
            <a:ext cx="6500498" cy="3390900"/>
            <a:chOff x="1295400" y="2590800"/>
            <a:chExt cx="6500498" cy="3390900"/>
          </a:xfrm>
        </p:grpSpPr>
        <p:pic>
          <p:nvPicPr>
            <p:cNvPr id="2052" name="Picture 4" descr="http://msmcduffie.weebly.com/uploads/1/3/4/1/13416686/181865022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7799" y="2590800"/>
              <a:ext cx="2538099" cy="33909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http://laht.com/Vzla2012/0212/Oil%20Spill%20-%20Monagas%20-%202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400" y="2590800"/>
              <a:ext cx="2381250" cy="33909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AutoShape 8" descr="data:image/jpeg;base64,/9j/4AAQSkZJRgABAQAAAQABAAD/2wCEAAkGBhQSERUUExQWFRUWGR0aGRcYGRoeIBweGxcfHBoaGxodHCYgHR0jGhcdIC8gJCcpLCwsHCIxNTAqNSYrLCkBCQoKDgwOFw8PFykcFxwpKSkpKSkpKSkpKSkpKSkpNSkpKSkpKSksKSkpKSksKSk1KSkpKSkpKSkpKSkpKSksKf/AABEIALQA8AMBIgACEQEDEQH/xAAbAAACAwEBAQAAAAAAAAAAAAAEBQIDBgABB//EAD8QAAECBAQEBAQEBQIFBQAAAAECEQADITEEBRJBIlFhcQYTgZEyobHBQmLR8BQVI1LhM3IWJJKi8QdDgrLS/8QAGAEBAQEBAQAAAAAAAAAAAAAAAQACAwT/xAAfEQEBAQEAAwADAQEAAAAAAAAAARECEiExA0FRYRP/2gAMAwEAAhEDEQA/ANHIyMzHKLijKLV3YNYQNjMIqUooK2IvYU7/AHhviJcsTX8zUk8W5IL1rRqwGpQmKTwpWjUQSTSpYgl3eJFi8Kk6uNKym4H0AiPmpSwBtGiwxw7lCpSUcTKLtYsGNyXalO8JMzy8oVM8tlItqUoFiL0e/cxWjIHn4lKiK1B5/L7x0rGJeoKh1IijBYIqPCCVs5s30+cNV5SiUllkLUoMNJOlJA/EresSRGNRbZtmi6ROenCx57+hvCuZlqgeHiHMAlzuzbQwGUrlJQtYCCSFJ1qSLGupNTbYCJYOx0vypiUqQTbipY/l3aBtSBsQHYMDzuH6Qdjc81oDuNiUs78wDU9mEA5bjVTVqBlhYSTqUxTXat/T5wfCsCKsmrm5LFtnpaKpsyYl+FK+gIr87xKfKmJKj5YqSzORbYAkU7848l5eW1TpiEJIcgatRLW0pDDvWkWrBmCzN01kqS2zJHzEHoxqCLt6gfMRnZ+BmaUmUEGjOgqT/wBQap5X7xSorCgCoB9i5Pci/tDKzjWS5iFBwR6/rHpTyFN6/SM/hMSEo+IEObLJI9N/lBGGzdOpQ0FfUH6cRb2h0YehYBpfrEVY3qPSsLf44qFgmm7H0cNWAZWfJPwyybue3f7QWrD5KibGOKljce0Jv5u10y6/mr7RNWdFiU8IAc6kgg9iFxbDhuFqfiAiWkG4jOyvEVSJqtPXS36hvWDEZinS7lf+0OfrBow3MocvnA03Eh20E+kL1ZxVvJxDn8lP/vBOFzTUwKFj/ckhu7mEOGo/gSP32i1OCF2iS8wZmS/Yt9m+cCTszWT/AKCwBclaG+RMOIYyRdhHHEoFg8LxPW5AljuV/wCYoxC8URwJkp76/rqixG6sUBVj6sIqXnCRzJ5AE/aEhw+JcFSkg/lQCPdSng9EqYA5r6V+VIcSkZXLSWmqKUENpKuI0qyU39YHwPkmcBKKyjXwvbh2dvnFkvC4NU8GYtZUkfD+GlQ5NSejwfLdcwpExSkDmNIAdmDUAfpGHQMDJKtUwaw9UpBLMak294YmTLmIIlo4D8RUlx2ANXhNj8bPlq0S0gu3+mCKHm926wbgcf5CT565aJaiw1kJd6PpEKNJGBSglKUywmnUkM4BBr19oExeeIXM8gBOsMxtW5HO1HiP8tlrcFQSlf4gtVm08FmA/SOyjwnh8ElZlFS1KDLWtQKm6m+5iSEjFSxSYgyjRgkf92q/tDGTjJE5JGlwmmspdidtRsWjODOUpCkpKVJSfxAkdQ5/w+0X5R4g8xXlp0pSKsEsK8+VfpGfKJYnwmsqWuUuXMS5ISDvsHt0vFeMVOQsaZa9RZJGlkV5HcjnSHuMzFDCXrTs4RQne9hYxZgcxlLLIcJspIYh+b3dusOxE8ycuSrhTpDV37jSDQOR6wpxuYztQKdCRdIFSRvQn0h9jMqVLnfGVpmORqbhY8rGhpSGWM1hDFkpIqoM5b8IFh3ixMFqxMxQZSwo/EoOGHalS/KA8XjDKVVA1JLOASaXck3IIeNSqYdCjJKiBR9ZI99lc2hbN8O/xDKUry+F1KqX26Fg3RoUS5Z4iBWytKttLA8O7gb+saLA5th1ghPlyx8LKSA9PvCsYKTIURJ4kgALJd1Pdg7+xtCrMJjl0S3FQm1nqw/fcxURo8djtMsJT8SjwilB0YxncfmE5mSSa0FHO1DFEw8SVBLqBc1ILnqlmpRmaC5uICnTKSU/CeMghzepv9IxhUDHTHCVpmKDVBSVe1I6WoM6DMT7t3A33eGOooDKIKSLAD9tHS9KlMbbkv8AJjFiTwvnFJJU52F3Ha3vFsjHlJP+mS/xDSAfvFowEtVC4NqHly3i/C5ElnCVHvv7xpCcPm/Duo8khwO5pE1TULLqSARzv8jHh8JEh9IlsWZTV7coplSCXCbjZQG3J4vIWCTJDf3dAr6PAJmyn0KAH5VApNdwXrAozEO2gFX+23tAeLxywmqVN+YP8i4EF6EhtLwOH/Cn/vH/AOqwVJy1hwAo66v1jJys1lK4ZkpAFnTw/wCBGhy3L5TBSFEjaoftRninSwacsmXEw9iH+hgf+AnG0zu7j7mD5ZIs/rT7xVicwA/9sLbkRG9DM4taprqBZKv7Qljyq3LcNA+YZhifJKUzCmWLJSkgq5DV8V4WSsbPAZIT0BFW6D9IhifMFZs0jkBqp2ADUg8W10nPJmGDTsQU6iH4kkpJ2IPE1e0ETcKmcpKyVTSw0q1O24a7VrGNzCbK1HUoN+a56xblU5EouHVKZ9L0fbtEn0rBZ4tMsJXLUTz4qnmTqueQDR5K8XywCmaqbKNBRJUm+7UHX6Rk8o8YJ80IY8XClLUBNuvOsOc0y4TiCSpBF9PJ93p7xnEKxGDQ8yYoKCQljpIcsd0nZ3469HvCZGY4eSklE9aQkvpLalFXwpHDVr1aCJGXSJaU+adPCyCpd0vskEavRxE8TJw2qXMklKlIqknRT2Lnp1EZvJmmWAy6epCZssGbqSTxAWOw5jpBOSzFSpa5886BXSlR06iKeiXYc6RKX48nlCf9JIoTcVBq7GlYV514qmTUHXIQtzXXNToA6JZxzrFOJF7bjw7nSVyiqZoUUlwXFH2FbAfUXj3P8UqbwpbqlTsxFSWobWj49jsbh5K/+VxAS4CjLUNSNTl23AbS194f5b45WlLTFoL/ABMoNWn4mJducaDf5IgLckhgzh6OzinICPM5CZiClRCdxpZJcGlauk3q/pGcyfxW0jQChQBJJQq/ckloAHiBKlaisOQBxpBF9iHFtqQe4ceYvDKlNqTcniCgR0bma9GgBWkM5pcn+3qrkI2QzPBoklR0TVEvoFGbcAn5xj8dmmHStKJaUEqPGZigSHNSprFjT5xqUAJWcIK0pS6uZFbHYC9PaGKpjF0qcK6W5uHLRYvCYeWpQkGWUncLSbgkAnY8JZO7GAMTigjTw/EQxt6du0KFTJzX3qKG5uQPlE5ayK1PT/H3iK8UgIs5dgXq9OJwHILFhHDENVZ3+Kjmj1rQXiAjzVKIBmJlgsxZRZzViwqAIb5Bn0zzdIJVQ6iqqnArVzR2oGvvGdE5Ez4WG9TQndumwAjR5Riky0Dy0JnKWDr4gG2CR7VJa4jFie4zM581RJ4OKpJJApYUZzECsylBalE7P60foIMwWYJmqIVLMryyykkuz1PyEI8dPRNJbUivxGwD0B6x5uq6GsnMkDh1BJ5g0PN9mb1PyiqeuRMSUzSuv40F+TcJa1aF4QSMsUSCApTEuG+1wHhtj0eUkLCdDhIL14lOVAcgABUxvn/WAuJyyWFaUqdBuSA7DbTpJd6u7R5LwGgOjzGNglND7v8ASCMjBmr0pWEWPERZ9+VXhnnWVz5bLQf6ZtWx5HrG51EAweLWj8MzsWHu6Q8GycxUSXSpugSpu7QDO86Tp88rS9ix0mjsFOzsYvRmeoAhJD9nPXnG50mTXkGNUhyooT0AA9wx+sF5f4BVNSCpRJF6E+nP1jSzs3m6dJIYUap7XqYD/iyTxKY1c/u8bFqiX/6aSpaDZSrsoEP0qbmDMH4PCBxqkpoCyTan4jpD705xVLmJWfi4efEavR2/UQqz/HqkqCpWhUsBvNUkg0rw1VqDbw4NO8HkGCkzPMQEiZsrS/s9Ev0EIPFecYeR/TlnWtQdQJOiWCPie79IVjxOuespsggkrLgjcOdn/t/Voz2ZoRrdU1ku5oCo8mFvVTesZKeNkDEspIUtRupqMKElzQMHZ7wkx+OUFEBai1PalNmhojGkpck+WkuwJ9NbtrPS1YUYrEJUaJADn1eLGtpvhMyCsICrWfKWx0q0nSu1WO45RTKxcokFM2ag/nSFexSx+UAysSXWgMEzAAacjRoGCVA8Nxv8qQY15HX8NNX8Kpc8Dqx/6VsYv/lqpSiuclQZjpIIFrP0sALwpwchUxTFeksaqf0FA7w0m4mcmUUiYpUotqBcu1ahVA3SLLBsp3gJcmajUFmWtIKtIUCd6Malm+FvWA0TysDVJAJ/EKOwN0mhvZvWkV/y1M7imSlyFXC0caHudUtXEB1Sr0NoFxGXz2dC5UxCXIVLPXdLBQ9RFbDNk/xLG4JJBIlhKiKEMKvuk73FIBwxUgeYFpUpKgQA1RYuGDDvHpzCYh0rQW3BqPnB+V4uQXCkAOG1AVu7ua+r+8MYGf8AECJelX8MkoIYKQSg81JVpIeper7Wjyd4skCWUpkqJJBZSlOOZBflC+fgiy9DLCjVlEqFKFmG1fcVeFy0N/UdTihUBRxbs46RJo8Rn2HQgmWuYpZA71FQVN3HaPMiy2fjEmZ5hCEH4E0A5OQRdjflC/L0oxCNCkJMxLlwdKj0Cvhp84YZSvEYJQmITrQ41JPTZQB4u4aD4WzyjJpKEVCnmM6TxVBrp2S+5Z23iAzpKEkyw34OBISByqOghzkef4XFp1s0xRqnUQQ92fbp3j1WUyEoCJckuCKlVzuS3JrQasU+HFOlc0oCFqYk/wB2kaQXahrFc3xPhZJKSlU2tWANbG9PaLc+lCWE6lAahUBXCnoH+JRe9qW5pMRg5bpMsJIUmpBo+9GcG9LRi8rTLE+PJIlNKl8QVwpWkMKfG4LuOUU+F/ES5xmonhJSBqoKNu5jKY3LS6Tz6vez1+wijC48S1ihKX4kklLtYOCWD1qNoLyo+oYb+HmJIw5RqKRqCNmP9v3YR388Th8HNqFmWTQgEO7M1qGjdI+YSMZM1GYF6CG+GhBtRtu94tyTM5Kf4pM6d5Ymp0I1pKi7uFqvYXPMweB1rcv8RrnLSmeUni1JUQCHLBuQDWg3HYVBd5gQHogghuoFn6x8j/mmgkUUxoa7bjeGuW+LnZC7bE1A9T94znUXp9DzOYpJ5aQEs1X3fcl4RnMCFF207EEtbmf3UtvFfiWYuZJmCUta1pKeJLhTAWVWvarRjMqxK0qUFM5+ITHry9X58o9TGNFjs0mgsSwH5SkEPYABydngWfjlqTpmr0BIojf2Z7bsICx+Hnt/SmJ0ECieFidv0MDYXJ2l/wBRwX5fFyAPMXjON7iON8ThKDKky0h7rIBUX5P8PpCn+WrfUtKtIub/ADhlhsrchSQWBYkliefSOXInICtKVFJ3SD7pIqWbrCAAwhclbjpY25bRUqQzCoJsD8/nB+H1JBPEQ7qNy/WCJcqSs8burnqBHUFmIFmhBXPwik/E46bxJdkkXbpYeu0OcRk8tdfPRSwKqinMwFOyzyrjW/wlJDdXFT62gQPK1DWVLNKnsdrw8kLdtKSoXr1HJqP6wrw2XFSnYpoSwbY19Kt6w7kzkpTpLAK70blXbnCmgwUxQdJKWAqCGam5rtzhZMwwlHUCkKJJBSGelUh62q9oFwucJklppIC9h05dGMNMvw8qYoLlTCpIrZ1ByW4vioa1h+jCf+eaSTMl+Yk0UKBQfbUHCh0MR/k+HnkmSoOQDpPCtPPhsqGHiLwyicgFDS1hyD+FT14jcHrUdowk7zZSilTgjY19j9xGca3+mGYSpkiYUOSNiQQW7XHL0i1GdBTiYlwfT5hvvFWHz5WnTNSmaPzXHZQ4vm0erk4eaOFSpSuSuJJ9RUe0G/1YkjBJJ1SlaehP0Ig2Vm2KlhyfM2DhyG31D7wJhcjWzpCl9ZZCh6h3EMBkeISCtHGAAWqlRfZjdoZVlSGYAkzAFyZoYkkDQo9SGYvvD/LfF8xUtMuUA6TxpKmLO5KC7b1G4jInM0qOmYGO4qPQ84KOHQ6VSyEqSns5+kVTV53i1LIcgqUwD/7etGZPaKMJikoTqE1APSvcEdYzU6alJGpOkmhTs5oVJURYilI0XhvLZK1qLAsPhNTW7g0blR4PHfi2T6MVmssXmBbVDIPpasIMWhatS0oKiFKOo0Gz03Iq78426ctQCGSABUAABjzBZ48n4BKgQQz7gB/e7wzi/wBV7l+R83kSFFTqBqHHXr0AipOBVerm7X9Y1C8i1TSrUrhoBzHU9YNXladJcPzPW7WrcRnoMX/Bpo5pyAaL52XhRCUI0vYl0vyJ1FhGlw+UJWCQBpBqbEE2Dn9IvmZOVfHMUQLOSW5XIaM+00WaSkS5a1AOq4cVD9fm7RiE5dNnKYuobko26lm+caSTi1YmQlpqkF0pWofi00VbYseUezcmUQyPMUh2VpRZJvuA5O28bvN07MZyd4dTL1A4hIbYEpVargLItC2YgKR/quBUA6tJaocsCC28bmV4BkFOpcyYVmumiC3VJBPeII8HyECqZi3d3qw6sz2jUDISUnEAIB1M61ArZAYMKBGsjpqgbFZnLQdBUUkD45aQS42SHDDu8b7KvC8viYKCSWfSSw5AtvRyeUR8R5JlkuWfOQdRCmWmhcdmdTkXEVhlfOMwxz0HEogErUoHsGAofeD8LlxASohwQHZRDvXZ2r39Iqz7EYeYhAkBbh0sQ9H4CVM5IFITS5SkFXEpOnkSGPUQfFrWGehKSVSQCE0PnKLnY6TLBPZ4XYFExRXqCRpcGYtqA2IFtTWHWIZRJM1fGvg0k6i7qAFQHHo/1h5icdJKaDSGDAOr3pU0v1jWDS2xVoClJCaqUbEsNS+ZFCwNHEWz0I8tKhxA1JIq77PvS0WYHOZQcKWQASrhDFyLfJMZ/E5sv4SdQFizMHezMfnAifF4hRmFRDVoOQ2b0g2RnShVLpW1009wLxKXh1FA1IBBFDanN+8V4+RLCUmU5NXPtT9PWBCzmMxSQ6ypTks6mA+npA8zHCYnSsAt8Kj8Q7tUiAUpPMdYkiSygFEJ6nat4UIGATq0laEkUOokC93/AFi/MMtMhilSJiSaLTUejwbgpUqSTrT5ilA6FG1RRQH6wHjEzHCgxBFgxJ9BuOtYN/Rz1ozBYoadK5Y1GxbSejKF/WDsEhAQ38RMlrDkpU+knltQ84z+OmTw2su4B4Wo+x5GKxPWpIB4+SWJPY05CLItsabDYuViwJeJABTwonpDW/u5iE2ZZPNw6gKlzwkVCg7ApVY/KK5WGZDrRMQ9izp9Us7dRDnBZ2qSUysQkKkmqWOoCnxS1ittokRys1UmhqBsf0NIbZdmDhSpboIqSgGg6gbfKPcxy9MpZmyf6qSQQo1oRVKvzVHtEcsxypM1MxIFC5AoCD8QbtAs9nuW+IDLSWUqaHolJTU7vrqBvQxostzHzUpJUhBU4KXBZi1SPq28UYnwvh8SgTJf9NSgFBSKXs6bfSMpmuQ4iQFOBNQm5S7gX4k3bqHEM6a6/HY2WYrQgavMSVAgBJpcs4O7doHSNSjqWlSRdQt7x86w+JUhWuUonSHKCokNvTcQ0kz9YC5R4d5YAoetQ7m0aYajDYtjMcJKRRKrahegPtSGMtYbm/J/q4jJTcPOSgrOmtuMCvKu8PMqkLMpKiHUwB0kG3rBYj/B5SdJ0SlJKSxV8PorUHI684ZYeQtCOJbC5Cah32Ua2ilfimaELVLlAD+9ZS9qkpeteojO43xPiJiCSwCqO2kJcPw6n2pVwOsFMPp/iHD6RqnBf9iSQ5ctSnPeMmvPlzZ65LFZBYGWrSP/AIqDvfnzgPFTggaWlggXJL02J0hhWp6wHlOZIQs/0xMB+JWuYlgS7pqRqeltoUYJxhUVBPn6wSHSSBcApKfxENy5xHOsrnzEpWpBWxqiykOK93+9IcZeZa6pTOSk1qXevpQs8OUqerHYOf0+wjWMa+d5v4dMlIWsshZ+EIcpVpoCX9KGGuT+C8PNlImvMUFAFiwHUEdxGqx2CRMQpEwOk3ZvdJaneOwchEpAly0kIApxqPdy1bwZlWk+aZKnU+oJSEsUhLCluIfD6wkRlpmGcEJB8ol20tQVYqv943yFzGcANzYfvaAZMlHEUJSgLOogCjmhp6Qh8s8RBWpNKkVpcUbk0LJ00p0jcXf97Rv/ABXilHhEgq0FxMJYW2pzI9owxw25cvvGLcaieDWEJCkzCFn8JFGezv2iuQRr4wGJ+cQlZcuYrTLSVElgAIYS/CeIFSliH1AFylt1AWHI2iIlWB1poxZwAal+nIPEBlD6lltIDkX2ej9BAy0zcIs6ksaagS4O/wAQcP2iydnQWg6BpO7/ADiP6eTcRM07gE3AHIfjbU7NR94qOMWCpP8AdcOeYNQa7QJMzFWlKPwh6Vubt1oPaKEzgxcdoQaKnMrUBrc2fl8Ng42MWS0zVBPEQGLAHqzli8dicxVKRo4KfhAcV9j8zAIxanSoO/2fYcoz8jU9320OI8L4kOokcSXHRrANY03iJyPFpw/nKnaUUJ4lByQD6n7gwxyHxlMQNMxGoKASHcKqWCga84YeNMWubMQhlJw6GcMRqNQVkhwGaxPPnGJa7dcccz17rLSZMyYo/wBRYFHNyzByR1q/pHmOw6pamLkEOlTvqHfnzEO8uyPWrWDdyFOa/vrEM7QJJEtYeXNO5qlQ/Ek7fSkHPct9H8n4LzzojwXm7K8lRvVHfcfeNmZVXICnDekfH1Yry5h0qcpPCpiLWLbdo+h5H40kT0hK1BE3kTQ9jQem0brP47PjIeJZZwmIKUoQJajqQdCXbuauLNA3kFKXw40qKnUUqY9Ep/Luxj6LnuVDEySGSZieKWVWfl2Vb2j51KxGIPwyAGP9qQxtc7iGVz65yoYbxEqXM/qjzCAw1W70HzhpO8XImP5kpTGlCSm19mO73iErzEJdc0JIuhLfYfvpE0TihlKITKPEWXU86XDG+/SHaPRvl2CnomJm6kqlbS1kPWxYEuernvDzM8/nGX5TSZUwpepqlyK6SXTTvWMVj88UVKQk1CvjDbBrjmav6Qd4bUhQUZ2KIFvKqoliSGBcAOo2rWJnVePyczirWoDTX+mSUmtXLVVX7QzwUnDpDhkW1hTpqBRgeXJheCcQJflq0mYkqpUFmFlEP16NBeCy5HljgBDOrSCUvzq/o8akZ8hmCwzfCVFuIDl1HSsXgNFSiGry9v20XjSUGYpYeukAu7WtblGg8B/8xErjzZ2pEFTaHhJNGqAIktVMoA5PMPvHS1abpCqMxentFDqNEgajQb+wgyZlq0JdRFG39+57RVF+Y5dKnJZctFNw79WrTaM9j/BylqSmQHoWBLlx3LBPXaNmjD6wohISGccVr3Fy4EDSsapBOg8JFv8AP2jFkpFZNkJk4dCFMClIegZ3qC3xXvWsA53mEiWXWpKiVfCaq4QAEuKj9N4jip5mBlEttU0/X1jJ+IsHKkS0pQNSyeJaknVzYEK07NaC+oZRUzP8LMIlTUK8spNVCx6AAl236RmMZlMiXMdKtclTGhZQPIpLECt/nHYqQEMdSVuH4C7Pz6xbleWGcq4Aeoq7c+sZlpD4oySlpaKijn6kMwp1gHE4WWCC6T+VNQrsBX6Q6xHh+YnSSUVdgWLcioGgfvSF8h0TgssNLgmWl61DkCNIsxylm6WAPI/OI4OYxoWoT7bdIdzkyyQFP1LuT00vRve8DDBpdRTpIFOQqSQBuzDvEtX5fPHnoVxEIWks9wCCR0DfaG+b+LVYhSwtWmWz6RZJBpbmTeEWBw4ClFRZLVYtQ7/O0B4ma6jYB308httA1LcfRstc4cLTpWkAPX4VB6HdjsqzljWMr4xx0yeEgJdKKk9f8R5I8SzZaAJOlKikgroPiDFn6OIHw0hetIcK3qaGj33rtGeeJPbr+T8t65nLPqCmqDXcv9YrIaPoElCZgCXCxu4t0rCzMsvkg/DqNgly3oBUgRuxykhdkviafJZpvD/Ya/I294MzbPkTjqQoyyqqgQWfchnZ4Fl4eYpXlypRlkk6lkMG7WAHvHuYZIZCgpDTAL0+28WDd9UHLxWm6tYLcQqzCjgjrFnnyiasQLnTb0pDiVj9Y4sFLSDXVoLH5D6wXMwstSP9OiB8MsqHyIL+8Wm8/wAIsGECYkTNRQ/EE3bo9I23/EOGCAMPI8tSfhJQH5Djd3e5gKd4BmzJaZsspYiiFG2+nX8JU+xa8NcsGHTKErFJmoKaJMxwgvfSoABnfeCRkiMhCyszJilzbJSmpUedUkN6vGjy/FTPJQKoG4I0lXVTOxMJM50GYlKHdh5TE1PQkAEdX7QRLnTUk/1TMNeI6mYUN3qOjxqfRY0SjxC4SSxdiQGqrry9YggpCgQlwD8KmNO6QGMAonTVNwMKHUDffSxANbP1jQSMRIUhikgsCzHuUg96VjdZkBz5wNWar7W22Afq0e6GZ2r1Hza0FJxiAj+mnSVGrh6d3I9IGWdRKyUgc3At03jOnHhQRUKo97P23EcVkly5MVoNHuLV/SJIm7i46faAJKAbr+9miI7RJIYM228QTMq1T23iWJTQ6qAm5Lj7ObD35QszPKkzkABgQXBIJA5g1BY0hggOwJAcsCbPF8zLlVqlTXYktVq8q7GJRmsP4UCXdYOoMQBTmW51tQesHZdlQlI0pAvUm5g0pqxDEcj9xEjKAS5Ndkj77fWKeiFnYJKr6T37wjz6diJS2kkiUsMWli/UAE78zGnKWa1Q8Z/NvEsqVMMta1JKWcBJq/UG0V9qMz/Kps1OsgjYVYdywf0FXq8V/wAMlKVaUOxZRBW6rWJBAYmtjXkY0oxkibp0TqO5dKh2FH+kIPFeLlJUEI06mdRSXY7bcncVirRficAVMU6gr8Tjd9mcb84nNwQClJUoK0iqrP36iAZGcTkgALIeoL1HY7R7MxmoadV2Oog1O4O/rGbKZZvtMEEO9g7VpX57e8VScWULcmhNR9+45xW+n8V9xbvFRluRxDvBOW73sw0m+YFny1KCSWAUp3PIc/W28aHLMrMliUmYs/GS1eiXsn68toT5JgJfnIImaixodi13dqCNZIxNf7gLg0axBJ5mOkcq9lea4JSEh300IoeW8XzsMyvMUkJBawoT2POKkYoFxqAKQSVGjV35i0AjOEzVhIVrKenKzXZ42ybTEJmc+Tu0A4rDzQSJYZtyQ/0pBOFUlStJcMzvs/OkK848RiWoy9RBDvB6PsXluYJnKZcwSnFFAEgfN2Pq0GYmRNSgoVM8xCkuC4NHNQS4IfmHhLIyyWE6vMcbhrcnh3lOWlUpazq0gMm9a09rxh0wPgkzAgMplW0i4rckuVbGwhlhCFAHXrap1WbmBYAneFC5qkKYhx/j6iJ4fMHUpgSEirbD6EdDEyeygUpI0pU5LKVdtv3vF+Hw6lp4Bqbfm1w0LU5glSU6WBL+tqMC739oY5MpKUEDUFKJJGkmlwEkW9XvCh/mJKQZsrT1SKN2H1iRyxBAIC61uOd6jlteA8VmU3UHlhDCoJIvyCT8/pFGJmpZ1TT/ALEgs9hV3U46fWAPFqZRAILbxPyiQ4BLbgQJLNLN6NF8qZTSSoIdyElvYxKOdwXJJLObmnW8SRN0kFrRNOKlpICZXABdRBU/rRoqmrfiCdCW5i+zD99oi885lEilXDWHZ+XWJKxSyGKn3c3+W0QHv++sSiCpFItQHggYJWjU6WNAN6elPeBkTyzpN+USx6WYX9o+cePJY/inSfwp1ON4+igltLljtGA8WShMxC9AUpmCqUpuGLt3EFuQkOFzJSdzAWKU6ieZvF0yTWkVrQ4EUqVhVO0SUWIpUNEzILfpHjtQCvOFLqAkV0niHQ/ukUzMMojUAW5tDDC5WpbVOk3LUHeu7QQuURL0ghTUDgUf2qIkV5biTLWWF0lNet4Yys5XKRoSeE1chm97iKJGEG6kD8zklt+EQ7yr+GD6lBS34eF6eoZ/3tBqwrXnM6aWSpzyFX+VP8w1y6bIlp1TCtK9TuUkJoKjSOti8MJs6XIW+rSFB2SkBV6AGyX5sYAxksLUy6BQBKVFamLn8VNmNodOL5nimUArSrUVAAkj3vc9YUYjMpUwK1EHk4h4fCof/RK3GzVo/pcNAWI8MsX/AIVYDNRSmBNiTpqR0jN/JGv+dGLzxCyQEaUm4f22e8OcP4qmEAO4TZA+Eeg9Y+aScWR+kHyczelXjTDZ4vMUrDvxdB9K/OBMHhyriuP3UdoQJxhURu5vD/A47SGSbD/zAR8pQ3Hb/wA84NwOZGWCxOm5PJuhgKViELfUGJsbdfUx7NwpukvXn84jYdIxYUkL16g1yrY1EMMNl4VJ1qdJJapZuT8Jq1axkJc1me4rW8MMNjyigYsOEPRzWv17wjDKbKIvvQG4MD4rEiWkq2+vIQCMwVqBWR1ADVO7D6l42nhbwpKmf8xPZSkJdMs/CkGupYepp2EFH7LMmydWIUgl0y1KuQXPNug3NqiNvM8KYZEs8GxYmu3vHSJvmTVVDJlpIblqv9IPlzSpTK226xz8tdMkYXxBk3kiWtIDKSygP7gXf2o/OEa8WAdLjv12j6hmUkTRMQ5DpIB5ciPWMAcnmKWmWlCE6EnU6iVFVNzQiKdyK82+4En4tTDSEg7mu/SKkJ0hhBmKyaZLPGB6EGBTIPf1FO/KOnlGPGuC4x+a5JMM5aky1lJcjQl+z7el42iMBML8Bpd4KMrTpQUpZQLlrU3J+3KM2ynK+cSvDUxSASUpHJThQPJiAfaAcRkixcBtq32cc4+nEMANTndzYD7xnsTikDWoMkElkmu+xIJMYxucxhlyihxUHeJ4LLRMUlwz7m1Nob42QvEcSZaZaAWernaoo/t1gadjl4TSEzQsPxDcNYOa1Ea5c7EMRJXKXoCgQSyk7Nz1cn9oBWVBJZVjYUA9TBxx6Zh1uygX4q/9wv2MTnaEoczEqIDsC1xt9I2AWBwa5n4SQ/xGx9Lw+VlAkjhQ5o7nc1/bxl14tM2YlKlKShm7d/WC8dh8ThlJAJXLU+hV0kbtyPSD1rc3PRhjc1WCrgHXUgP7i9IIlqDqUpNCWJBt0jLT502aXU5PJmb0hlgMwUk6VOrZ+u4694b8E3dNpOIVLIAZSHcahUPS+4HLaDhmydRSubLQ4bU66UoSkEAwszFI8tYcFqAvZR5/usI0YczXUXLC/awjnkrfl1CoGJoMdHR1cl0mcQqkOsJOKhWPI6CI0wkw+w+pEHpxqgaU/bR5HQNnEgBaapHcXgXDoGr98r946OhirzEEhg5q/wBYtkY9aUlaFFCgFDhJDgioI5R0dBVnw4/9Oc8mzMXOlrU6UoSAd2ILh4+h42eUSwtNzpB5F2Hyjo6ONdXk/FFIKqEgbxnPGhKZHmg8bS+Jg9SbFnjo6MVqMfg/FWIKUEzPiozD5RVOxakPMFVKmEF967849joz18dOVmHzyYlyks97/rBy8zWUsWIYliKR5HRlX4qnZipJfSkul2IcfPaHuRLRPlLMyTKJlkaWSw+EbA/mPvHR0bjJwMgkqHwAV/DTbkKRi/F3hOQSgAEcVSGc0PMHlHR0alrHTIpyiW5RVkux3u1+0OZOAQACzuGY1FLUjo6PTHnv1ypKSzpTfkIuxGHGkJrpuws7X7x0dG78Y0nn5OgrDlRfmQduohbiZYlrdACWGwHNo6OjjfjpP0ngcOFrWhVUqSXH+0Ag9wTE5csSiSgN/mOjozHXt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10" descr="data:image/jpeg;base64,/9j/4AAQSkZJRgABAQAAAQABAAD/2wCEAAkGBhQSERUUExQWFRUWGR0aGRcYGRoeIBweGxcfHBoaGxodHCYgHR0jGhcdIC8gJCcpLCwsHCIxNTAqNSYrLCkBCQoKDgwOFw8PFykcFxwpKSkpKSkpKSkpKSkpKSkpNSkpKSkpKSksKSkpKSksKSk1KSkpKSkpKSkpKSkpKSksKf/AABEIALQA8AMBIgACEQEDEQH/xAAbAAACAwEBAQAAAAAAAAAAAAAEBQIDBgABB//EAD8QAAECBAQEBAQEBQIFBQAAAAECEQADITEEBRJBIlFhcQYTgZEyobHBQmLR8BQVI1LhM3IWJJKi8QdDgrLS/8QAGAEBAQEBAQAAAAAAAAAAAAAAAQACAwT/xAAfEQEBAQEAAwADAQEAAAAAAAAAARECEiExA0FRYRP/2gAMAwEAAhEDEQA/ANHIyMzHKLijKLV3YNYQNjMIqUooK2IvYU7/AHhviJcsTX8zUk8W5IL1rRqwGpQmKTwpWjUQSTSpYgl3eJFi8Kk6uNKym4H0AiPmpSwBtGiwxw7lCpSUcTKLtYsGNyXalO8JMzy8oVM8tlItqUoFiL0e/cxWjIHn4lKiK1B5/L7x0rGJeoKh1IijBYIqPCCVs5s30+cNV5SiUllkLUoMNJOlJA/EresSRGNRbZtmi6ROenCx57+hvCuZlqgeHiHMAlzuzbQwGUrlJQtYCCSFJ1qSLGupNTbYCJYOx0vypiUqQTbipY/l3aBtSBsQHYMDzuH6Qdjc81oDuNiUs78wDU9mEA5bjVTVqBlhYSTqUxTXat/T5wfCsCKsmrm5LFtnpaKpsyYl+FK+gIr87xKfKmJKj5YqSzORbYAkU7848l5eW1TpiEJIcgatRLW0pDDvWkWrBmCzN01kqS2zJHzEHoxqCLt6gfMRnZ+BmaUmUEGjOgqT/wBQap5X7xSorCgCoB9i5Pci/tDKzjWS5iFBwR6/rHpTyFN6/SM/hMSEo+IEObLJI9N/lBGGzdOpQ0FfUH6cRb2h0YehYBpfrEVY3qPSsLf44qFgmm7H0cNWAZWfJPwyybue3f7QWrD5KibGOKljce0Jv5u10y6/mr7RNWdFiU8IAc6kgg9iFxbDhuFqfiAiWkG4jOyvEVSJqtPXS36hvWDEZinS7lf+0OfrBow3MocvnA03Eh20E+kL1ZxVvJxDn8lP/vBOFzTUwKFj/ckhu7mEOGo/gSP32i1OCF2iS8wZmS/Yt9m+cCTszWT/AKCwBclaG+RMOIYyRdhHHEoFg8LxPW5AljuV/wCYoxC8URwJkp76/rqixG6sUBVj6sIqXnCRzJ5AE/aEhw+JcFSkg/lQCPdSng9EqYA5r6V+VIcSkZXLSWmqKUENpKuI0qyU39YHwPkmcBKKyjXwvbh2dvnFkvC4NU8GYtZUkfD+GlQ5NSejwfLdcwpExSkDmNIAdmDUAfpGHQMDJKtUwaw9UpBLMak294YmTLmIIlo4D8RUlx2ANXhNj8bPlq0S0gu3+mCKHm926wbgcf5CT565aJaiw1kJd6PpEKNJGBSglKUywmnUkM4BBr19oExeeIXM8gBOsMxtW5HO1HiP8tlrcFQSlf4gtVm08FmA/SOyjwnh8ElZlFS1KDLWtQKm6m+5iSEjFSxSYgyjRgkf92q/tDGTjJE5JGlwmmspdidtRsWjODOUpCkpKVJSfxAkdQ5/w+0X5R4g8xXlp0pSKsEsK8+VfpGfKJYnwmsqWuUuXMS5ISDvsHt0vFeMVOQsaZa9RZJGlkV5HcjnSHuMzFDCXrTs4RQne9hYxZgcxlLLIcJspIYh+b3dusOxE8ycuSrhTpDV37jSDQOR6wpxuYztQKdCRdIFSRvQn0h9jMqVLnfGVpmORqbhY8rGhpSGWM1hDFkpIqoM5b8IFh3ixMFqxMxQZSwo/EoOGHalS/KA8XjDKVVA1JLOASaXck3IIeNSqYdCjJKiBR9ZI99lc2hbN8O/xDKUry+F1KqX26Fg3RoUS5Z4iBWytKttLA8O7gb+saLA5th1ghPlyx8LKSA9PvCsYKTIURJ4kgALJd1Pdg7+xtCrMJjl0S3FQm1nqw/fcxURo8djtMsJT8SjwilB0YxncfmE5mSSa0FHO1DFEw8SVBLqBc1ILnqlmpRmaC5uICnTKSU/CeMghzepv9IxhUDHTHCVpmKDVBSVe1I6WoM6DMT7t3A33eGOooDKIKSLAD9tHS9KlMbbkv8AJjFiTwvnFJJU52F3Ha3vFsjHlJP+mS/xDSAfvFowEtVC4NqHly3i/C5ElnCVHvv7xpCcPm/Duo8khwO5pE1TULLqSARzv8jHh8JEh9IlsWZTV7coplSCXCbjZQG3J4vIWCTJDf3dAr6PAJmyn0KAH5VApNdwXrAozEO2gFX+23tAeLxywmqVN+YP8i4EF6EhtLwOH/Cn/vH/AOqwVJy1hwAo66v1jJys1lK4ZkpAFnTw/wCBGhy3L5TBSFEjaoftRninSwacsmXEw9iH+hgf+AnG0zu7j7mD5ZIs/rT7xVicwA/9sLbkRG9DM4taprqBZKv7Qljyq3LcNA+YZhifJKUzCmWLJSkgq5DV8V4WSsbPAZIT0BFW6D9IhifMFZs0jkBqp2ADUg8W10nPJmGDTsQU6iH4kkpJ2IPE1e0ETcKmcpKyVTSw0q1O24a7VrGNzCbK1HUoN+a56xblU5EouHVKZ9L0fbtEn0rBZ4tMsJXLUTz4qnmTqueQDR5K8XywCmaqbKNBRJUm+7UHX6Rk8o8YJ80IY8XClLUBNuvOsOc0y4TiCSpBF9PJ93p7xnEKxGDQ8yYoKCQljpIcsd0nZ3469HvCZGY4eSklE9aQkvpLalFXwpHDVr1aCJGXSJaU+adPCyCpd0vskEavRxE8TJw2qXMklKlIqknRT2Lnp1EZvJmmWAy6epCZssGbqSTxAWOw5jpBOSzFSpa5886BXSlR06iKeiXYc6RKX48nlCf9JIoTcVBq7GlYV514qmTUHXIQtzXXNToA6JZxzrFOJF7bjw7nSVyiqZoUUlwXFH2FbAfUXj3P8UqbwpbqlTsxFSWobWj49jsbh5K/+VxAS4CjLUNSNTl23AbS194f5b45WlLTFoL/ABMoNWn4mJducaDf5IgLckhgzh6OzinICPM5CZiClRCdxpZJcGlauk3q/pGcyfxW0jQChQBJJQq/ckloAHiBKlaisOQBxpBF9iHFtqQe4ceYvDKlNqTcniCgR0bma9GgBWkM5pcn+3qrkI2QzPBoklR0TVEvoFGbcAn5xj8dmmHStKJaUEqPGZigSHNSprFjT5xqUAJWcIK0pS6uZFbHYC9PaGKpjF0qcK6W5uHLRYvCYeWpQkGWUncLSbgkAnY8JZO7GAMTigjTw/EQxt6du0KFTJzX3qKG5uQPlE5ayK1PT/H3iK8UgIs5dgXq9OJwHILFhHDENVZ3+Kjmj1rQXiAjzVKIBmJlgsxZRZzViwqAIb5Bn0zzdIJVQ6iqqnArVzR2oGvvGdE5Ez4WG9TQndumwAjR5Riky0Dy0JnKWDr4gG2CR7VJa4jFie4zM581RJ4OKpJJApYUZzECsylBalE7P60foIMwWYJmqIVLMryyykkuz1PyEI8dPRNJbUivxGwD0B6x5uq6GsnMkDh1BJ5g0PN9mb1PyiqeuRMSUzSuv40F+TcJa1aF4QSMsUSCApTEuG+1wHhtj0eUkLCdDhIL14lOVAcgABUxvn/WAuJyyWFaUqdBuSA7DbTpJd6u7R5LwGgOjzGNglND7v8ASCMjBmr0pWEWPERZ9+VXhnnWVz5bLQf6ZtWx5HrG51EAweLWj8MzsWHu6Q8GycxUSXSpugSpu7QDO86Tp88rS9ix0mjsFOzsYvRmeoAhJD9nPXnG50mTXkGNUhyooT0AA9wx+sF5f4BVNSCpRJF6E+nP1jSzs3m6dJIYUap7XqYD/iyTxKY1c/u8bFqiX/6aSpaDZSrsoEP0qbmDMH4PCBxqkpoCyTan4jpD705xVLmJWfi4efEavR2/UQqz/HqkqCpWhUsBvNUkg0rw1VqDbw4NO8HkGCkzPMQEiZsrS/s9Ev0EIPFecYeR/TlnWtQdQJOiWCPie79IVjxOuespsggkrLgjcOdn/t/Voz2ZoRrdU1ku5oCo8mFvVTesZKeNkDEspIUtRupqMKElzQMHZ7wkx+OUFEBai1PalNmhojGkpck+WkuwJ9NbtrPS1YUYrEJUaJADn1eLGtpvhMyCsICrWfKWx0q0nSu1WO45RTKxcokFM2ag/nSFexSx+UAysSXWgMEzAAacjRoGCVA8Nxv8qQY15HX8NNX8Kpc8Dqx/6VsYv/lqpSiuclQZjpIIFrP0sALwpwchUxTFeksaqf0FA7w0m4mcmUUiYpUotqBcu1ahVA3SLLBsp3gJcmajUFmWtIKtIUCd6Malm+FvWA0TysDVJAJ/EKOwN0mhvZvWkV/y1M7imSlyFXC0caHudUtXEB1Sr0NoFxGXz2dC5UxCXIVLPXdLBQ9RFbDNk/xLG4JJBIlhKiKEMKvuk73FIBwxUgeYFpUpKgQA1RYuGDDvHpzCYh0rQW3BqPnB+V4uQXCkAOG1AVu7ua+r+8MYGf8AECJelX8MkoIYKQSg81JVpIeper7Wjyd4skCWUpkqJJBZSlOOZBflC+fgiy9DLCjVlEqFKFmG1fcVeFy0N/UdTihUBRxbs46RJo8Rn2HQgmWuYpZA71FQVN3HaPMiy2fjEmZ5hCEH4E0A5OQRdjflC/L0oxCNCkJMxLlwdKj0Cvhp84YZSvEYJQmITrQ41JPTZQB4u4aD4WzyjJpKEVCnmM6TxVBrp2S+5Z23iAzpKEkyw34OBISByqOghzkef4XFp1s0xRqnUQQ92fbp3j1WUyEoCJckuCKlVzuS3JrQasU+HFOlc0oCFqYk/wB2kaQXahrFc3xPhZJKSlU2tWANbG9PaLc+lCWE6lAahUBXCnoH+JRe9qW5pMRg5bpMsJIUmpBo+9GcG9LRi8rTLE+PJIlNKl8QVwpWkMKfG4LuOUU+F/ES5xmonhJSBqoKNu5jKY3LS6Tz6vez1+wijC48S1ihKX4kklLtYOCWD1qNoLyo+oYb+HmJIw5RqKRqCNmP9v3YR388Th8HNqFmWTQgEO7M1qGjdI+YSMZM1GYF6CG+GhBtRtu94tyTM5Kf4pM6d5Ymp0I1pKi7uFqvYXPMweB1rcv8RrnLSmeUni1JUQCHLBuQDWg3HYVBd5gQHogghuoFn6x8j/mmgkUUxoa7bjeGuW+LnZC7bE1A9T94znUXp9DzOYpJ5aQEs1X3fcl4RnMCFF207EEtbmf3UtvFfiWYuZJmCUta1pKeJLhTAWVWvarRjMqxK0qUFM5+ITHry9X58o9TGNFjs0mgsSwH5SkEPYABydngWfjlqTpmr0BIojf2Z7bsICx+Hnt/SmJ0ECieFidv0MDYXJ2l/wBRwX5fFyAPMXjON7iON8ThKDKky0h7rIBUX5P8PpCn+WrfUtKtIub/ADhlhsrchSQWBYkliefSOXInICtKVFJ3SD7pIqWbrCAAwhclbjpY25bRUqQzCoJsD8/nB+H1JBPEQ7qNy/WCJcqSs8burnqBHUFmIFmhBXPwik/E46bxJdkkXbpYeu0OcRk8tdfPRSwKqinMwFOyzyrjW/wlJDdXFT62gQPK1DWVLNKnsdrw8kLdtKSoXr1HJqP6wrw2XFSnYpoSwbY19Kt6w7kzkpTpLAK70blXbnCmgwUxQdJKWAqCGam5rtzhZMwwlHUCkKJJBSGelUh62q9oFwucJklppIC9h05dGMNMvw8qYoLlTCpIrZ1ByW4vioa1h+jCf+eaSTMl+Yk0UKBQfbUHCh0MR/k+HnkmSoOQDpPCtPPhsqGHiLwyicgFDS1hyD+FT14jcHrUdowk7zZSilTgjY19j9xGca3+mGYSpkiYUOSNiQQW7XHL0i1GdBTiYlwfT5hvvFWHz5WnTNSmaPzXHZQ4vm0erk4eaOFSpSuSuJJ9RUe0G/1YkjBJJ1SlaehP0Ig2Vm2KlhyfM2DhyG31D7wJhcjWzpCl9ZZCh6h3EMBkeISCtHGAAWqlRfZjdoZVlSGYAkzAFyZoYkkDQo9SGYvvD/LfF8xUtMuUA6TxpKmLO5KC7b1G4jInM0qOmYGO4qPQ84KOHQ6VSyEqSns5+kVTV53i1LIcgqUwD/7etGZPaKMJikoTqE1APSvcEdYzU6alJGpOkmhTs5oVJURYilI0XhvLZK1qLAsPhNTW7g0blR4PHfi2T6MVmssXmBbVDIPpasIMWhatS0oKiFKOo0Gz03Iq78426ctQCGSABUAABjzBZ48n4BKgQQz7gB/e7wzi/wBV7l+R83kSFFTqBqHHXr0AipOBVerm7X9Y1C8i1TSrUrhoBzHU9YNXladJcPzPW7WrcRnoMX/Bpo5pyAaL52XhRCUI0vYl0vyJ1FhGlw+UJWCQBpBqbEE2Dn9IvmZOVfHMUQLOSW5XIaM+00WaSkS5a1AOq4cVD9fm7RiE5dNnKYuobko26lm+caSTi1YmQlpqkF0pWofi00VbYseUezcmUQyPMUh2VpRZJvuA5O28bvN07MZyd4dTL1A4hIbYEpVargLItC2YgKR/quBUA6tJaocsCC28bmV4BkFOpcyYVmumiC3VJBPeII8HyECqZi3d3qw6sz2jUDISUnEAIB1M61ArZAYMKBGsjpqgbFZnLQdBUUkD45aQS42SHDDu8b7KvC8viYKCSWfSSw5AtvRyeUR8R5JlkuWfOQdRCmWmhcdmdTkXEVhlfOMwxz0HEogErUoHsGAofeD8LlxASohwQHZRDvXZ2r39Iqz7EYeYhAkBbh0sQ9H4CVM5IFITS5SkFXEpOnkSGPUQfFrWGehKSVSQCE0PnKLnY6TLBPZ4XYFExRXqCRpcGYtqA2IFtTWHWIZRJM1fGvg0k6i7qAFQHHo/1h5icdJKaDSGDAOr3pU0v1jWDS2xVoClJCaqUbEsNS+ZFCwNHEWz0I8tKhxA1JIq77PvS0WYHOZQcKWQASrhDFyLfJMZ/E5sv4SdQFizMHezMfnAifF4hRmFRDVoOQ2b0g2RnShVLpW1009wLxKXh1FA1IBBFDanN+8V4+RLCUmU5NXPtT9PWBCzmMxSQ6ypTks6mA+npA8zHCYnSsAt8Kj8Q7tUiAUpPMdYkiSygFEJ6nat4UIGATq0laEkUOokC93/AFi/MMtMhilSJiSaLTUejwbgpUqSTrT5ilA6FG1RRQH6wHjEzHCgxBFgxJ9BuOtYN/Rz1ozBYoadK5Y1GxbSejKF/WDsEhAQ38RMlrDkpU+knltQ84z+OmTw2su4B4Wo+x5GKxPWpIB4+SWJPY05CLItsabDYuViwJeJABTwonpDW/u5iE2ZZPNw6gKlzwkVCg7ApVY/KK5WGZDrRMQ9izp9Us7dRDnBZ2qSUysQkKkmqWOoCnxS1ittokRys1UmhqBsf0NIbZdmDhSpboIqSgGg6gbfKPcxy9MpZmyf6qSQQo1oRVKvzVHtEcsxypM1MxIFC5AoCD8QbtAs9nuW+IDLSWUqaHolJTU7vrqBvQxostzHzUpJUhBU4KXBZi1SPq28UYnwvh8SgTJf9NSgFBSKXs6bfSMpmuQ4iQFOBNQm5S7gX4k3bqHEM6a6/HY2WYrQgavMSVAgBJpcs4O7doHSNSjqWlSRdQt7x86w+JUhWuUonSHKCokNvTcQ0kz9YC5R4d5YAoetQ7m0aYajDYtjMcJKRRKrahegPtSGMtYbm/J/q4jJTcPOSgrOmtuMCvKu8PMqkLMpKiHUwB0kG3rBYj/B5SdJ0SlJKSxV8PorUHI684ZYeQtCOJbC5Cah32Ua2ilfimaELVLlAD+9ZS9qkpeteojO43xPiJiCSwCqO2kJcPw6n2pVwOsFMPp/iHD6RqnBf9iSQ5ctSnPeMmvPlzZ65LFZBYGWrSP/AIqDvfnzgPFTggaWlggXJL02J0hhWp6wHlOZIQs/0xMB+JWuYlgS7pqRqeltoUYJxhUVBPn6wSHSSBcApKfxENy5xHOsrnzEpWpBWxqiykOK93+9IcZeZa6pTOSk1qXevpQs8OUqerHYOf0+wjWMa+d5v4dMlIWsshZ+EIcpVpoCX9KGGuT+C8PNlImvMUFAFiwHUEdxGqx2CRMQpEwOk3ZvdJaneOwchEpAly0kIApxqPdy1bwZlWk+aZKnU+oJSEsUhLCluIfD6wkRlpmGcEJB8ol20tQVYqv943yFzGcANzYfvaAZMlHEUJSgLOogCjmhp6Qh8s8RBWpNKkVpcUbk0LJ00p0jcXf97Rv/ABXilHhEgq0FxMJYW2pzI9owxw25cvvGLcaieDWEJCkzCFn8JFGezv2iuQRr4wGJ+cQlZcuYrTLSVElgAIYS/CeIFSliH1AFylt1AWHI2iIlWB1poxZwAal+nIPEBlD6lltIDkX2ej9BAy0zcIs6ksaagS4O/wAQcP2iydnQWg6BpO7/ADiP6eTcRM07gE3AHIfjbU7NR94qOMWCpP8AdcOeYNQa7QJMzFWlKPwh6Vubt1oPaKEzgxcdoQaKnMrUBrc2fl8Ng42MWS0zVBPEQGLAHqzli8dicxVKRo4KfhAcV9j8zAIxanSoO/2fYcoz8jU9320OI8L4kOokcSXHRrANY03iJyPFpw/nKnaUUJ4lByQD6n7gwxyHxlMQNMxGoKASHcKqWCga84YeNMWubMQhlJw6GcMRqNQVkhwGaxPPnGJa7dcccz17rLSZMyYo/wBRYFHNyzByR1q/pHmOw6pamLkEOlTvqHfnzEO8uyPWrWDdyFOa/vrEM7QJJEtYeXNO5qlQ/Ek7fSkHPct9H8n4LzzojwXm7K8lRvVHfcfeNmZVXICnDekfH1Yry5h0qcpPCpiLWLbdo+h5H40kT0hK1BE3kTQ9jQem0brP47PjIeJZZwmIKUoQJajqQdCXbuauLNA3kFKXw40qKnUUqY9Ep/Luxj6LnuVDEySGSZieKWVWfl2Vb2j51KxGIPwyAGP9qQxtc7iGVz65yoYbxEqXM/qjzCAw1W70HzhpO8XImP5kpTGlCSm19mO73iErzEJdc0JIuhLfYfvpE0TihlKITKPEWXU86XDG+/SHaPRvl2CnomJm6kqlbS1kPWxYEuernvDzM8/nGX5TSZUwpepqlyK6SXTTvWMVj88UVKQk1CvjDbBrjmav6Qd4bUhQUZ2KIFvKqoliSGBcAOo2rWJnVePyczirWoDTX+mSUmtXLVVX7QzwUnDpDhkW1hTpqBRgeXJheCcQJflq0mYkqpUFmFlEP16NBeCy5HljgBDOrSCUvzq/o8akZ8hmCwzfCVFuIDl1HSsXgNFSiGry9v20XjSUGYpYeukAu7WtblGg8B/8xErjzZ2pEFTaHhJNGqAIktVMoA5PMPvHS1abpCqMxentFDqNEgajQb+wgyZlq0JdRFG39+57RVF+Y5dKnJZctFNw79WrTaM9j/BylqSmQHoWBLlx3LBPXaNmjD6wohISGccVr3Fy4EDSsapBOg8JFv8AP2jFkpFZNkJk4dCFMClIegZ3qC3xXvWsA53mEiWXWpKiVfCaq4QAEuKj9N4jip5mBlEttU0/X1jJ+IsHKkS0pQNSyeJaknVzYEK07NaC+oZRUzP8LMIlTUK8spNVCx6AAl236RmMZlMiXMdKtclTGhZQPIpLECt/nHYqQEMdSVuH4C7Pz6xbleWGcq4Aeoq7c+sZlpD4oySlpaKijn6kMwp1gHE4WWCC6T+VNQrsBX6Q6xHh+YnSSUVdgWLcioGgfvSF8h0TgssNLgmWl61DkCNIsxylm6WAPI/OI4OYxoWoT7bdIdzkyyQFP1LuT00vRve8DDBpdRTpIFOQqSQBuzDvEtX5fPHnoVxEIWks9wCCR0DfaG+b+LVYhSwtWmWz6RZJBpbmTeEWBw4ClFRZLVYtQ7/O0B4ma6jYB308httA1LcfRstc4cLTpWkAPX4VB6HdjsqzljWMr4xx0yeEgJdKKk9f8R5I8SzZaAJOlKikgroPiDFn6OIHw0hetIcK3qaGj33rtGeeJPbr+T8t65nLPqCmqDXcv9YrIaPoElCZgCXCxu4t0rCzMsvkg/DqNgly3oBUgRuxykhdkviafJZpvD/Ya/I294MzbPkTjqQoyyqqgQWfchnZ4Fl4eYpXlypRlkk6lkMG7WAHvHuYZIZCgpDTAL0+28WDd9UHLxWm6tYLcQqzCjgjrFnnyiasQLnTb0pDiVj9Y4sFLSDXVoLH5D6wXMwstSP9OiB8MsqHyIL+8Wm8/wAIsGECYkTNRQ/EE3bo9I23/EOGCAMPI8tSfhJQH5Djd3e5gKd4BmzJaZsspYiiFG2+nX8JU+xa8NcsGHTKErFJmoKaJMxwgvfSoABnfeCRkiMhCyszJilzbJSmpUedUkN6vGjy/FTPJQKoG4I0lXVTOxMJM50GYlKHdh5TE1PQkAEdX7QRLnTUk/1TMNeI6mYUN3qOjxqfRY0SjxC4SSxdiQGqrry9YggpCgQlwD8KmNO6QGMAonTVNwMKHUDffSxANbP1jQSMRIUhikgsCzHuUg96VjdZkBz5wNWar7W22Afq0e6GZ2r1Hza0FJxiAj+mnSVGrh6d3I9IGWdRKyUgc3At03jOnHhQRUKo97P23EcVkly5MVoNHuLV/SJIm7i46faAJKAbr+9miI7RJIYM228QTMq1T23iWJTQ6qAm5Lj7ObD35QszPKkzkABgQXBIJA5g1BY0hggOwJAcsCbPF8zLlVqlTXYktVq8q7GJRmsP4UCXdYOoMQBTmW51tQesHZdlQlI0pAvUm5g0pqxDEcj9xEjKAS5Ndkj77fWKeiFnYJKr6T37wjz6diJS2kkiUsMWli/UAE78zGnKWa1Q8Z/NvEsqVMMta1JKWcBJq/UG0V9qMz/Kps1OsgjYVYdywf0FXq8V/wAMlKVaUOxZRBW6rWJBAYmtjXkY0oxkibp0TqO5dKh2FH+kIPFeLlJUEI06mdRSXY7bcncVirRficAVMU6gr8Tjd9mcb84nNwQClJUoK0iqrP36iAZGcTkgALIeoL1HY7R7MxmoadV2Oog1O4O/rGbKZZvtMEEO9g7VpX57e8VScWULcmhNR9+45xW+n8V9xbvFRluRxDvBOW73sw0m+YFny1KCSWAUp3PIc/W28aHLMrMliUmYs/GS1eiXsn68toT5JgJfnIImaixodi13dqCNZIxNf7gLg0axBJ5mOkcq9lea4JSEh300IoeW8XzsMyvMUkJBawoT2POKkYoFxqAKQSVGjV35i0AjOEzVhIVrKenKzXZ42ybTEJmc+Tu0A4rDzQSJYZtyQ/0pBOFUlStJcMzvs/OkK848RiWoy9RBDvB6PsXluYJnKZcwSnFFAEgfN2Pq0GYmRNSgoVM8xCkuC4NHNQS4IfmHhLIyyWE6vMcbhrcnh3lOWlUpazq0gMm9a09rxh0wPgkzAgMplW0i4rckuVbGwhlhCFAHXrap1WbmBYAneFC5qkKYhx/j6iJ4fMHUpgSEirbD6EdDEyeygUpI0pU5LKVdtv3vF+Hw6lp4Bqbfm1w0LU5glSU6WBL+tqMC739oY5MpKUEDUFKJJGkmlwEkW9XvCh/mJKQZsrT1SKN2H1iRyxBAIC61uOd6jlteA8VmU3UHlhDCoJIvyCT8/pFGJmpZ1TT/ALEgs9hV3U46fWAPFqZRAILbxPyiQ4BLbgQJLNLN6NF8qZTSSoIdyElvYxKOdwXJJLObmnW8SRN0kFrRNOKlpICZXABdRBU/rRoqmrfiCdCW5i+zD99oi885lEilXDWHZ+XWJKxSyGKn3c3+W0QHv++sSiCpFItQHggYJWjU6WNAN6elPeBkTyzpN+USx6WYX9o+cePJY/inSfwp1ON4+igltLljtGA8WShMxC9AUpmCqUpuGLt3EFuQkOFzJSdzAWKU6ieZvF0yTWkVrQ4EUqVhVO0SUWIpUNEzILfpHjtQCvOFLqAkV0niHQ/ukUzMMojUAW5tDDC5WpbVOk3LUHeu7QQuURL0ghTUDgUf2qIkV5biTLWWF0lNet4Yys5XKRoSeE1chm97iKJGEG6kD8zklt+EQ7yr+GD6lBS34eF6eoZ/3tBqwrXnM6aWSpzyFX+VP8w1y6bIlp1TCtK9TuUkJoKjSOti8MJs6XIW+rSFB2SkBV6AGyX5sYAxksLUy6BQBKVFamLn8VNmNodOL5nimUArSrUVAAkj3vc9YUYjMpUwK1EHk4h4fCof/RK3GzVo/pcNAWI8MsX/AIVYDNRSmBNiTpqR0jN/JGv+dGLzxCyQEaUm4f22e8OcP4qmEAO4TZA+Eeg9Y+aScWR+kHyczelXjTDZ4vMUrDvxdB9K/OBMHhyriuP3UdoQJxhURu5vD/A47SGSbD/zAR8pQ3Hb/wA84NwOZGWCxOm5PJuhgKViELfUGJsbdfUx7NwpukvXn84jYdIxYUkL16g1yrY1EMMNl4VJ1qdJJapZuT8Jq1axkJc1me4rW8MMNjyigYsOEPRzWv17wjDKbKIvvQG4MD4rEiWkq2+vIQCMwVqBWR1ADVO7D6l42nhbwpKmf8xPZSkJdMs/CkGupYepp2EFH7LMmydWIUgl0y1KuQXPNug3NqiNvM8KYZEs8GxYmu3vHSJvmTVVDJlpIblqv9IPlzSpTK226xz8tdMkYXxBk3kiWtIDKSygP7gXf2o/OEa8WAdLjv12j6hmUkTRMQ5DpIB5ciPWMAcnmKWmWlCE6EnU6iVFVNzQiKdyK82+4En4tTDSEg7mu/SKkJ0hhBmKyaZLPGB6EGBTIPf1FO/KOnlGPGuC4x+a5JMM5aky1lJcjQl+z7el42iMBML8Bpd4KMrTpQUpZQLlrU3J+3KM2ynK+cSvDUxSASUpHJThQPJiAfaAcRkixcBtq32cc4+nEMANTndzYD7xnsTikDWoMkElkmu+xIJMYxucxhlyihxUHeJ4LLRMUlwz7m1Nob42QvEcSZaZaAWernaoo/t1gadjl4TSEzQsPxDcNYOa1Ea5c7EMRJXKXoCgQSyk7Nz1cn9oBWVBJZVjYUA9TBxx6Zh1uygX4q/9wv2MTnaEoczEqIDsC1xt9I2AWBwa5n4SQ/xGx9Lw+VlAkjhQ5o7nc1/bxl14tM2YlKlKShm7d/WC8dh8ThlJAJXLU+hV0kbtyPSD1rc3PRhjc1WCrgHXUgP7i9IIlqDqUpNCWJBt0jLT502aXU5PJmb0hlgMwUk6VOrZ+u4694b8E3dNpOIVLIAZSHcahUPS+4HLaDhmydRSubLQ4bU66UoSkEAwszFI8tYcFqAvZR5/usI0YczXUXLC/awjnkrfl1CoGJoMdHR1cl0mcQqkOsJOKhWPI6CI0wkw+w+pEHpxqgaU/bR5HQNnEgBaapHcXgXDoGr98r946OhirzEEhg5q/wBYtkY9aUlaFFCgFDhJDgioI5R0dBVnw4/9Oc8mzMXOlrU6UoSAd2ILh4+h42eUSwtNzpB5F2Hyjo6ONdXk/FFIKqEgbxnPGhKZHmg8bS+Jg9SbFnjo6MVqMfg/FWIKUEzPiozD5RVOxakPMFVKmEF967849joz18dOVmHzyYlyks97/rBy8zWUsWIYliKR5HRlX4qnZipJfSkul2IcfPaHuRLRPlLMyTKJlkaWSw+EbA/mPvHR0bjJwMgkqHwAV/DTbkKRi/F3hOQSgAEcVSGc0PMHlHR0alrHTIpyiW5RVkux3u1+0OZOAQACzuGY1FLUjo6PTHnv1ypKSzpTfkIuxGHGkJrpuws7X7x0dG78Y0nn5OgrDlRfmQduohbiZYlrdACWGwHNo6OjjfjpP0ngcOFrWhVUqSXH+0Ag9wTE5csSiSgN/mOjozHXt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12" descr="data:image/jpeg;base64,/9j/4AAQSkZJRgABAQAAAQABAAD/2wCEAAkGBhQSERUUExQWFRUWGR0aGRcYGRoeIBweGxcfHBoaGxodHCYgHR0jGhcdIC8gJCcpLCwsHCIxNTAqNSYrLCkBCQoKDgwOFw8PFykcFxwpKSkpKSkpKSkpKSkpKSkpNSkpKSkpKSksKSkpKSksKSk1KSkpKSkpKSkpKSkpKSksKf/AABEIALQA8AMBIgACEQEDEQH/xAAbAAACAwEBAQAAAAAAAAAAAAAEBQIDBgABB//EAD8QAAECBAQEBAQEBQIFBQAAAAECEQADITEEBRJBIlFhcQYTgZEyobHBQmLR8BQVI1LhM3IWJJKi8QdDgrLS/8QAGAEBAQEBAQAAAAAAAAAAAAAAAQACAwT/xAAfEQEBAQEAAwADAQEAAAAAAAAAARECEiExA0FRYRP/2gAMAwEAAhEDEQA/ANHIyMzHKLijKLV3YNYQNjMIqUooK2IvYU7/AHhviJcsTX8zUk8W5IL1rRqwGpQmKTwpWjUQSTSpYgl3eJFi8Kk6uNKym4H0AiPmpSwBtGiwxw7lCpSUcTKLtYsGNyXalO8JMzy8oVM8tlItqUoFiL0e/cxWjIHn4lKiK1B5/L7x0rGJeoKh1IijBYIqPCCVs5s30+cNV5SiUllkLUoMNJOlJA/EresSRGNRbZtmi6ROenCx57+hvCuZlqgeHiHMAlzuzbQwGUrlJQtYCCSFJ1qSLGupNTbYCJYOx0vypiUqQTbipY/l3aBtSBsQHYMDzuH6Qdjc81oDuNiUs78wDU9mEA5bjVTVqBlhYSTqUxTXat/T5wfCsCKsmrm5LFtnpaKpsyYl+FK+gIr87xKfKmJKj5YqSzORbYAkU7848l5eW1TpiEJIcgatRLW0pDDvWkWrBmCzN01kqS2zJHzEHoxqCLt6gfMRnZ+BmaUmUEGjOgqT/wBQap5X7xSorCgCoB9i5Pci/tDKzjWS5iFBwR6/rHpTyFN6/SM/hMSEo+IEObLJI9N/lBGGzdOpQ0FfUH6cRb2h0YehYBpfrEVY3qPSsLf44qFgmm7H0cNWAZWfJPwyybue3f7QWrD5KibGOKljce0Jv5u10y6/mr7RNWdFiU8IAc6kgg9iFxbDhuFqfiAiWkG4jOyvEVSJqtPXS36hvWDEZinS7lf+0OfrBow3MocvnA03Eh20E+kL1ZxVvJxDn8lP/vBOFzTUwKFj/ckhu7mEOGo/gSP32i1OCF2iS8wZmS/Yt9m+cCTszWT/AKCwBclaG+RMOIYyRdhHHEoFg8LxPW5AljuV/wCYoxC8URwJkp76/rqixG6sUBVj6sIqXnCRzJ5AE/aEhw+JcFSkg/lQCPdSng9EqYA5r6V+VIcSkZXLSWmqKUENpKuI0qyU39YHwPkmcBKKyjXwvbh2dvnFkvC4NU8GYtZUkfD+GlQ5NSejwfLdcwpExSkDmNIAdmDUAfpGHQMDJKtUwaw9UpBLMak294YmTLmIIlo4D8RUlx2ANXhNj8bPlq0S0gu3+mCKHm926wbgcf5CT565aJaiw1kJd6PpEKNJGBSglKUywmnUkM4BBr19oExeeIXM8gBOsMxtW5HO1HiP8tlrcFQSlf4gtVm08FmA/SOyjwnh8ElZlFS1KDLWtQKm6m+5iSEjFSxSYgyjRgkf92q/tDGTjJE5JGlwmmspdidtRsWjODOUpCkpKVJSfxAkdQ5/w+0X5R4g8xXlp0pSKsEsK8+VfpGfKJYnwmsqWuUuXMS5ISDvsHt0vFeMVOQsaZa9RZJGlkV5HcjnSHuMzFDCXrTs4RQne9hYxZgcxlLLIcJspIYh+b3dusOxE8ycuSrhTpDV37jSDQOR6wpxuYztQKdCRdIFSRvQn0h9jMqVLnfGVpmORqbhY8rGhpSGWM1hDFkpIqoM5b8IFh3ixMFqxMxQZSwo/EoOGHalS/KA8XjDKVVA1JLOASaXck3IIeNSqYdCjJKiBR9ZI99lc2hbN8O/xDKUry+F1KqX26Fg3RoUS5Z4iBWytKttLA8O7gb+saLA5th1ghPlyx8LKSA9PvCsYKTIURJ4kgALJd1Pdg7+xtCrMJjl0S3FQm1nqw/fcxURo8djtMsJT8SjwilB0YxncfmE5mSSa0FHO1DFEw8SVBLqBc1ILnqlmpRmaC5uICnTKSU/CeMghzepv9IxhUDHTHCVpmKDVBSVe1I6WoM6DMT7t3A33eGOooDKIKSLAD9tHS9KlMbbkv8AJjFiTwvnFJJU52F3Ha3vFsjHlJP+mS/xDSAfvFowEtVC4NqHly3i/C5ElnCVHvv7xpCcPm/Duo8khwO5pE1TULLqSARzv8jHh8JEh9IlsWZTV7coplSCXCbjZQG3J4vIWCTJDf3dAr6PAJmyn0KAH5VApNdwXrAozEO2gFX+23tAeLxywmqVN+YP8i4EF6EhtLwOH/Cn/vH/AOqwVJy1hwAo66v1jJys1lK4ZkpAFnTw/wCBGhy3L5TBSFEjaoftRninSwacsmXEw9iH+hgf+AnG0zu7j7mD5ZIs/rT7xVicwA/9sLbkRG9DM4taprqBZKv7Qljyq3LcNA+YZhifJKUzCmWLJSkgq5DV8V4WSsbPAZIT0BFW6D9IhifMFZs0jkBqp2ADUg8W10nPJmGDTsQU6iH4kkpJ2IPE1e0ETcKmcpKyVTSw0q1O24a7VrGNzCbK1HUoN+a56xblU5EouHVKZ9L0fbtEn0rBZ4tMsJXLUTz4qnmTqueQDR5K8XywCmaqbKNBRJUm+7UHX6Rk8o8YJ80IY8XClLUBNuvOsOc0y4TiCSpBF9PJ93p7xnEKxGDQ8yYoKCQljpIcsd0nZ3469HvCZGY4eSklE9aQkvpLalFXwpHDVr1aCJGXSJaU+adPCyCpd0vskEavRxE8TJw2qXMklKlIqknRT2Lnp1EZvJmmWAy6epCZssGbqSTxAWOw5jpBOSzFSpa5886BXSlR06iKeiXYc6RKX48nlCf9JIoTcVBq7GlYV514qmTUHXIQtzXXNToA6JZxzrFOJF7bjw7nSVyiqZoUUlwXFH2FbAfUXj3P8UqbwpbqlTsxFSWobWj49jsbh5K/+VxAS4CjLUNSNTl23AbS194f5b45WlLTFoL/ABMoNWn4mJducaDf5IgLckhgzh6OzinICPM5CZiClRCdxpZJcGlauk3q/pGcyfxW0jQChQBJJQq/ckloAHiBKlaisOQBxpBF9iHFtqQe4ceYvDKlNqTcniCgR0bma9GgBWkM5pcn+3qrkI2QzPBoklR0TVEvoFGbcAn5xj8dmmHStKJaUEqPGZigSHNSprFjT5xqUAJWcIK0pS6uZFbHYC9PaGKpjF0qcK6W5uHLRYvCYeWpQkGWUncLSbgkAnY8JZO7GAMTigjTw/EQxt6du0KFTJzX3qKG5uQPlE5ayK1PT/H3iK8UgIs5dgXq9OJwHILFhHDENVZ3+Kjmj1rQXiAjzVKIBmJlgsxZRZzViwqAIb5Bn0zzdIJVQ6iqqnArVzR2oGvvGdE5Ez4WG9TQndumwAjR5Riky0Dy0JnKWDr4gG2CR7VJa4jFie4zM581RJ4OKpJJApYUZzECsylBalE7P60foIMwWYJmqIVLMryyykkuz1PyEI8dPRNJbUivxGwD0B6x5uq6GsnMkDh1BJ5g0PN9mb1PyiqeuRMSUzSuv40F+TcJa1aF4QSMsUSCApTEuG+1wHhtj0eUkLCdDhIL14lOVAcgABUxvn/WAuJyyWFaUqdBuSA7DbTpJd6u7R5LwGgOjzGNglND7v8ASCMjBmr0pWEWPERZ9+VXhnnWVz5bLQf6ZtWx5HrG51EAweLWj8MzsWHu6Q8GycxUSXSpugSpu7QDO86Tp88rS9ix0mjsFOzsYvRmeoAhJD9nPXnG50mTXkGNUhyooT0AA9wx+sF5f4BVNSCpRJF6E+nP1jSzs3m6dJIYUap7XqYD/iyTxKY1c/u8bFqiX/6aSpaDZSrsoEP0qbmDMH4PCBxqkpoCyTan4jpD705xVLmJWfi4efEavR2/UQqz/HqkqCpWhUsBvNUkg0rw1VqDbw4NO8HkGCkzPMQEiZsrS/s9Ev0EIPFecYeR/TlnWtQdQJOiWCPie79IVjxOuespsggkrLgjcOdn/t/Voz2ZoRrdU1ku5oCo8mFvVTesZKeNkDEspIUtRupqMKElzQMHZ7wkx+OUFEBai1PalNmhojGkpck+WkuwJ9NbtrPS1YUYrEJUaJADn1eLGtpvhMyCsICrWfKWx0q0nSu1WO45RTKxcokFM2ag/nSFexSx+UAysSXWgMEzAAacjRoGCVA8Nxv8qQY15HX8NNX8Kpc8Dqx/6VsYv/lqpSiuclQZjpIIFrP0sALwpwchUxTFeksaqf0FA7w0m4mcmUUiYpUotqBcu1ahVA3SLLBsp3gJcmajUFmWtIKtIUCd6Malm+FvWA0TysDVJAJ/EKOwN0mhvZvWkV/y1M7imSlyFXC0caHudUtXEB1Sr0NoFxGXz2dC5UxCXIVLPXdLBQ9RFbDNk/xLG4JJBIlhKiKEMKvuk73FIBwxUgeYFpUpKgQA1RYuGDDvHpzCYh0rQW3BqPnB+V4uQXCkAOG1AVu7ua+r+8MYGf8AECJelX8MkoIYKQSg81JVpIeper7Wjyd4skCWUpkqJJBZSlOOZBflC+fgiy9DLCjVlEqFKFmG1fcVeFy0N/UdTihUBRxbs46RJo8Rn2HQgmWuYpZA71FQVN3HaPMiy2fjEmZ5hCEH4E0A5OQRdjflC/L0oxCNCkJMxLlwdKj0Cvhp84YZSvEYJQmITrQ41JPTZQB4u4aD4WzyjJpKEVCnmM6TxVBrp2S+5Z23iAzpKEkyw34OBISByqOghzkef4XFp1s0xRqnUQQ92fbp3j1WUyEoCJckuCKlVzuS3JrQasU+HFOlc0oCFqYk/wB2kaQXahrFc3xPhZJKSlU2tWANbG9PaLc+lCWE6lAahUBXCnoH+JRe9qW5pMRg5bpMsJIUmpBo+9GcG9LRi8rTLE+PJIlNKl8QVwpWkMKfG4LuOUU+F/ES5xmonhJSBqoKNu5jKY3LS6Tz6vez1+wijC48S1ihKX4kklLtYOCWD1qNoLyo+oYb+HmJIw5RqKRqCNmP9v3YR388Th8HNqFmWTQgEO7M1qGjdI+YSMZM1GYF6CG+GhBtRtu94tyTM5Kf4pM6d5Ymp0I1pKi7uFqvYXPMweB1rcv8RrnLSmeUni1JUQCHLBuQDWg3HYVBd5gQHogghuoFn6x8j/mmgkUUxoa7bjeGuW+LnZC7bE1A9T94znUXp9DzOYpJ5aQEs1X3fcl4RnMCFF207EEtbmf3UtvFfiWYuZJmCUta1pKeJLhTAWVWvarRjMqxK0qUFM5+ITHry9X58o9TGNFjs0mgsSwH5SkEPYABydngWfjlqTpmr0BIojf2Z7bsICx+Hnt/SmJ0ECieFidv0MDYXJ2l/wBRwX5fFyAPMXjON7iON8ThKDKky0h7rIBUX5P8PpCn+WrfUtKtIub/ADhlhsrchSQWBYkliefSOXInICtKVFJ3SD7pIqWbrCAAwhclbjpY25bRUqQzCoJsD8/nB+H1JBPEQ7qNy/WCJcqSs8burnqBHUFmIFmhBXPwik/E46bxJdkkXbpYeu0OcRk8tdfPRSwKqinMwFOyzyrjW/wlJDdXFT62gQPK1DWVLNKnsdrw8kLdtKSoXr1HJqP6wrw2XFSnYpoSwbY19Kt6w7kzkpTpLAK70blXbnCmgwUxQdJKWAqCGam5rtzhZMwwlHUCkKJJBSGelUh62q9oFwucJklppIC9h05dGMNMvw8qYoLlTCpIrZ1ByW4vioa1h+jCf+eaSTMl+Yk0UKBQfbUHCh0MR/k+HnkmSoOQDpPCtPPhsqGHiLwyicgFDS1hyD+FT14jcHrUdowk7zZSilTgjY19j9xGca3+mGYSpkiYUOSNiQQW7XHL0i1GdBTiYlwfT5hvvFWHz5WnTNSmaPzXHZQ4vm0erk4eaOFSpSuSuJJ9RUe0G/1YkjBJJ1SlaehP0Ig2Vm2KlhyfM2DhyG31D7wJhcjWzpCl9ZZCh6h3EMBkeISCtHGAAWqlRfZjdoZVlSGYAkzAFyZoYkkDQo9SGYvvD/LfF8xUtMuUA6TxpKmLO5KC7b1G4jInM0qOmYGO4qPQ84KOHQ6VSyEqSns5+kVTV53i1LIcgqUwD/7etGZPaKMJikoTqE1APSvcEdYzU6alJGpOkmhTs5oVJURYilI0XhvLZK1qLAsPhNTW7g0blR4PHfi2T6MVmssXmBbVDIPpasIMWhatS0oKiFKOo0Gz03Iq78426ctQCGSABUAABjzBZ48n4BKgQQz7gB/e7wzi/wBV7l+R83kSFFTqBqHHXr0AipOBVerm7X9Y1C8i1TSrUrhoBzHU9YNXladJcPzPW7WrcRnoMX/Bpo5pyAaL52XhRCUI0vYl0vyJ1FhGlw+UJWCQBpBqbEE2Dn9IvmZOVfHMUQLOSW5XIaM+00WaSkS5a1AOq4cVD9fm7RiE5dNnKYuobko26lm+caSTi1YmQlpqkF0pWofi00VbYseUezcmUQyPMUh2VpRZJvuA5O28bvN07MZyd4dTL1A4hIbYEpVargLItC2YgKR/quBUA6tJaocsCC28bmV4BkFOpcyYVmumiC3VJBPeII8HyECqZi3d3qw6sz2jUDISUnEAIB1M61ArZAYMKBGsjpqgbFZnLQdBUUkD45aQS42SHDDu8b7KvC8viYKCSWfSSw5AtvRyeUR8R5JlkuWfOQdRCmWmhcdmdTkXEVhlfOMwxz0HEogErUoHsGAofeD8LlxASohwQHZRDvXZ2r39Iqz7EYeYhAkBbh0sQ9H4CVM5IFITS5SkFXEpOnkSGPUQfFrWGehKSVSQCE0PnKLnY6TLBPZ4XYFExRXqCRpcGYtqA2IFtTWHWIZRJM1fGvg0k6i7qAFQHHo/1h5icdJKaDSGDAOr3pU0v1jWDS2xVoClJCaqUbEsNS+ZFCwNHEWz0I8tKhxA1JIq77PvS0WYHOZQcKWQASrhDFyLfJMZ/E5sv4SdQFizMHezMfnAifF4hRmFRDVoOQ2b0g2RnShVLpW1009wLxKXh1FA1IBBFDanN+8V4+RLCUmU5NXPtT9PWBCzmMxSQ6ypTks6mA+npA8zHCYnSsAt8Kj8Q7tUiAUpPMdYkiSygFEJ6nat4UIGATq0laEkUOokC93/AFi/MMtMhilSJiSaLTUejwbgpUqSTrT5ilA6FG1RRQH6wHjEzHCgxBFgxJ9BuOtYN/Rz1ozBYoadK5Y1GxbSejKF/WDsEhAQ38RMlrDkpU+knltQ84z+OmTw2su4B4Wo+x5GKxPWpIB4+SWJPY05CLItsabDYuViwJeJABTwonpDW/u5iE2ZZPNw6gKlzwkVCg7ApVY/KK5WGZDrRMQ9izp9Us7dRDnBZ2qSUysQkKkmqWOoCnxS1ittokRys1UmhqBsf0NIbZdmDhSpboIqSgGg6gbfKPcxy9MpZmyf6qSQQo1oRVKvzVHtEcsxypM1MxIFC5AoCD8QbtAs9nuW+IDLSWUqaHolJTU7vrqBvQxostzHzUpJUhBU4KXBZi1SPq28UYnwvh8SgTJf9NSgFBSKXs6bfSMpmuQ4iQFOBNQm5S7gX4k3bqHEM6a6/HY2WYrQgavMSVAgBJpcs4O7doHSNSjqWlSRdQt7x86w+JUhWuUonSHKCokNvTcQ0kz9YC5R4d5YAoetQ7m0aYajDYtjMcJKRRKrahegPtSGMtYbm/J/q4jJTcPOSgrOmtuMCvKu8PMqkLMpKiHUwB0kG3rBYj/B5SdJ0SlJKSxV8PorUHI684ZYeQtCOJbC5Cah32Ua2ilfimaELVLlAD+9ZS9qkpeteojO43xPiJiCSwCqO2kJcPw6n2pVwOsFMPp/iHD6RqnBf9iSQ5ctSnPeMmvPlzZ65LFZBYGWrSP/AIqDvfnzgPFTggaWlggXJL02J0hhWp6wHlOZIQs/0xMB+JWuYlgS7pqRqeltoUYJxhUVBPn6wSHSSBcApKfxENy5xHOsrnzEpWpBWxqiykOK93+9IcZeZa6pTOSk1qXevpQs8OUqerHYOf0+wjWMa+d5v4dMlIWsshZ+EIcpVpoCX9KGGuT+C8PNlImvMUFAFiwHUEdxGqx2CRMQpEwOk3ZvdJaneOwchEpAly0kIApxqPdy1bwZlWk+aZKnU+oJSEsUhLCluIfD6wkRlpmGcEJB8ol20tQVYqv943yFzGcANzYfvaAZMlHEUJSgLOogCjmhp6Qh8s8RBWpNKkVpcUbk0LJ00p0jcXf97Rv/ABXilHhEgq0FxMJYW2pzI9owxw25cvvGLcaieDWEJCkzCFn8JFGezv2iuQRr4wGJ+cQlZcuYrTLSVElgAIYS/CeIFSliH1AFylt1AWHI2iIlWB1poxZwAal+nIPEBlD6lltIDkX2ej9BAy0zcIs6ksaagS4O/wAQcP2iydnQWg6BpO7/ADiP6eTcRM07gE3AHIfjbU7NR94qOMWCpP8AdcOeYNQa7QJMzFWlKPwh6Vubt1oPaKEzgxcdoQaKnMrUBrc2fl8Ng42MWS0zVBPEQGLAHqzli8dicxVKRo4KfhAcV9j8zAIxanSoO/2fYcoz8jU9320OI8L4kOokcSXHRrANY03iJyPFpw/nKnaUUJ4lByQD6n7gwxyHxlMQNMxGoKASHcKqWCga84YeNMWubMQhlJw6GcMRqNQVkhwGaxPPnGJa7dcccz17rLSZMyYo/wBRYFHNyzByR1q/pHmOw6pamLkEOlTvqHfnzEO8uyPWrWDdyFOa/vrEM7QJJEtYeXNO5qlQ/Ek7fSkHPct9H8n4LzzojwXm7K8lRvVHfcfeNmZVXICnDekfH1Yry5h0qcpPCpiLWLbdo+h5H40kT0hK1BE3kTQ9jQem0brP47PjIeJZZwmIKUoQJajqQdCXbuauLNA3kFKXw40qKnUUqY9Ep/Luxj6LnuVDEySGSZieKWVWfl2Vb2j51KxGIPwyAGP9qQxtc7iGVz65yoYbxEqXM/qjzCAw1W70HzhpO8XImP5kpTGlCSm19mO73iErzEJdc0JIuhLfYfvpE0TihlKITKPEWXU86XDG+/SHaPRvl2CnomJm6kqlbS1kPWxYEuernvDzM8/nGX5TSZUwpepqlyK6SXTTvWMVj88UVKQk1CvjDbBrjmav6Qd4bUhQUZ2KIFvKqoliSGBcAOo2rWJnVePyczirWoDTX+mSUmtXLVVX7QzwUnDpDhkW1hTpqBRgeXJheCcQJflq0mYkqpUFmFlEP16NBeCy5HljgBDOrSCUvzq/o8akZ8hmCwzfCVFuIDl1HSsXgNFSiGry9v20XjSUGYpYeukAu7WtblGg8B/8xErjzZ2pEFTaHhJNGqAIktVMoA5PMPvHS1abpCqMxentFDqNEgajQb+wgyZlq0JdRFG39+57RVF+Y5dKnJZctFNw79WrTaM9j/BylqSmQHoWBLlx3LBPXaNmjD6wohISGccVr3Fy4EDSsapBOg8JFv8AP2jFkpFZNkJk4dCFMClIegZ3qC3xXvWsA53mEiWXWpKiVfCaq4QAEuKj9N4jip5mBlEttU0/X1jJ+IsHKkS0pQNSyeJaknVzYEK07NaC+oZRUzP8LMIlTUK8spNVCx6AAl236RmMZlMiXMdKtclTGhZQPIpLECt/nHYqQEMdSVuH4C7Pz6xbleWGcq4Aeoq7c+sZlpD4oySlpaKijn6kMwp1gHE4WWCC6T+VNQrsBX6Q6xHh+YnSSUVdgWLcioGgfvSF8h0TgssNLgmWl61DkCNIsxylm6WAPI/OI4OYxoWoT7bdIdzkyyQFP1LuT00vRve8DDBpdRTpIFOQqSQBuzDvEtX5fPHnoVxEIWks9wCCR0DfaG+b+LVYhSwtWmWz6RZJBpbmTeEWBw4ClFRZLVYtQ7/O0B4ma6jYB308httA1LcfRstc4cLTpWkAPX4VB6HdjsqzljWMr4xx0yeEgJdKKk9f8R5I8SzZaAJOlKikgroPiDFn6OIHw0hetIcK3qaGj33rtGeeJPbr+T8t65nLPqCmqDXcv9YrIaPoElCZgCXCxu4t0rCzMsvkg/DqNgly3oBUgRuxykhdkviafJZpvD/Ya/I294MzbPkTjqQoyyqqgQWfchnZ4Fl4eYpXlypRlkk6lkMG7WAHvHuYZIZCgpDTAL0+28WDd9UHLxWm6tYLcQqzCjgjrFnnyiasQLnTb0pDiVj9Y4sFLSDXVoLH5D6wXMwstSP9OiB8MsqHyIL+8Wm8/wAIsGECYkTNRQ/EE3bo9I23/EOGCAMPI8tSfhJQH5Djd3e5gKd4BmzJaZsspYiiFG2+nX8JU+xa8NcsGHTKErFJmoKaJMxwgvfSoABnfeCRkiMhCyszJilzbJSmpUedUkN6vGjy/FTPJQKoG4I0lXVTOxMJM50GYlKHdh5TE1PQkAEdX7QRLnTUk/1TMNeI6mYUN3qOjxqfRY0SjxC4SSxdiQGqrry9YggpCgQlwD8KmNO6QGMAonTVNwMKHUDffSxANbP1jQSMRIUhikgsCzHuUg96VjdZkBz5wNWar7W22Afq0e6GZ2r1Hza0FJxiAj+mnSVGrh6d3I9IGWdRKyUgc3At03jOnHhQRUKo97P23EcVkly5MVoNHuLV/SJIm7i46faAJKAbr+9miI7RJIYM228QTMq1T23iWJTQ6qAm5Lj7ObD35QszPKkzkABgQXBIJA5g1BY0hggOwJAcsCbPF8zLlVqlTXYktVq8q7GJRmsP4UCXdYOoMQBTmW51tQesHZdlQlI0pAvUm5g0pqxDEcj9xEjKAS5Ndkj77fWKeiFnYJKr6T37wjz6diJS2kkiUsMWli/UAE78zGnKWa1Q8Z/NvEsqVMMta1JKWcBJq/UG0V9qMz/Kps1OsgjYVYdywf0FXq8V/wAMlKVaUOxZRBW6rWJBAYmtjXkY0oxkibp0TqO5dKh2FH+kIPFeLlJUEI06mdRSXY7bcncVirRficAVMU6gr8Tjd9mcb84nNwQClJUoK0iqrP36iAZGcTkgALIeoL1HY7R7MxmoadV2Oog1O4O/rGbKZZvtMEEO9g7VpX57e8VScWULcmhNR9+45xW+n8V9xbvFRluRxDvBOW73sw0m+YFny1KCSWAUp3PIc/W28aHLMrMliUmYs/GS1eiXsn68toT5JgJfnIImaixodi13dqCNZIxNf7gLg0axBJ5mOkcq9lea4JSEh300IoeW8XzsMyvMUkJBawoT2POKkYoFxqAKQSVGjV35i0AjOEzVhIVrKenKzXZ42ybTEJmc+Tu0A4rDzQSJYZtyQ/0pBOFUlStJcMzvs/OkK848RiWoy9RBDvB6PsXluYJnKZcwSnFFAEgfN2Pq0GYmRNSgoVM8xCkuC4NHNQS4IfmHhLIyyWE6vMcbhrcnh3lOWlUpazq0gMm9a09rxh0wPgkzAgMplW0i4rckuVbGwhlhCFAHXrap1WbmBYAneFC5qkKYhx/j6iJ4fMHUpgSEirbD6EdDEyeygUpI0pU5LKVdtv3vF+Hw6lp4Bqbfm1w0LU5glSU6WBL+tqMC739oY5MpKUEDUFKJJGkmlwEkW9XvCh/mJKQZsrT1SKN2H1iRyxBAIC61uOd6jlteA8VmU3UHlhDCoJIvyCT8/pFGJmpZ1TT/ALEgs9hV3U46fWAPFqZRAILbxPyiQ4BLbgQJLNLN6NF8qZTSSoIdyElvYxKOdwXJJLObmnW8SRN0kFrRNOKlpICZXABdRBU/rRoqmrfiCdCW5i+zD99oi885lEilXDWHZ+XWJKxSyGKn3c3+W0QHv++sSiCpFItQHggYJWjU6WNAN6elPeBkTyzpN+USx6WYX9o+cePJY/inSfwp1ON4+igltLljtGA8WShMxC9AUpmCqUpuGLt3EFuQkOFzJSdzAWKU6ieZvF0yTWkVrQ4EUqVhVO0SUWIpUNEzILfpHjtQCvOFLqAkV0niHQ/ukUzMMojUAW5tDDC5WpbVOk3LUHeu7QQuURL0ghTUDgUf2qIkV5biTLWWF0lNet4Yys5XKRoSeE1chm97iKJGEG6kD8zklt+EQ7yr+GD6lBS34eF6eoZ/3tBqwrXnM6aWSpzyFX+VP8w1y6bIlp1TCtK9TuUkJoKjSOti8MJs6XIW+rSFB2SkBV6AGyX5sYAxksLUy6BQBKVFamLn8VNmNodOL5nimUArSrUVAAkj3vc9YUYjMpUwK1EHk4h4fCof/RK3GzVo/pcNAWI8MsX/AIVYDNRSmBNiTpqR0jN/JGv+dGLzxCyQEaUm4f22e8OcP4qmEAO4TZA+Eeg9Y+aScWR+kHyczelXjTDZ4vMUrDvxdB9K/OBMHhyriuP3UdoQJxhURu5vD/A47SGSbD/zAR8pQ3Hb/wA84NwOZGWCxOm5PJuhgKViELfUGJsbdfUx7NwpukvXn84jYdIxYUkL16g1yrY1EMMNl4VJ1qdJJapZuT8Jq1axkJc1me4rW8MMNjyigYsOEPRzWv17wjDKbKIvvQG4MD4rEiWkq2+vIQCMwVqBWR1ADVO7D6l42nhbwpKmf8xPZSkJdMs/CkGupYepp2EFH7LMmydWIUgl0y1KuQXPNug3NqiNvM8KYZEs8GxYmu3vHSJvmTVVDJlpIblqv9IPlzSpTK226xz8tdMkYXxBk3kiWtIDKSygP7gXf2o/OEa8WAdLjv12j6hmUkTRMQ5DpIB5ciPWMAcnmKWmWlCE6EnU6iVFVNzQiKdyK82+4En4tTDSEg7mu/SKkJ0hhBmKyaZLPGB6EGBTIPf1FO/KOnlGPGuC4x+a5JMM5aky1lJcjQl+z7el42iMBML8Bpd4KMrTpQUpZQLlrU3J+3KM2ynK+cSvDUxSASUpHJThQPJiAfaAcRkixcBtq32cc4+nEMANTndzYD7xnsTikDWoMkElkmu+xIJMYxucxhlyihxUHeJ4LLRMUlwz7m1Nob42QvEcSZaZaAWernaoo/t1gadjl4TSEzQsPxDcNYOa1Ea5c7EMRJXKXoCgQSyk7Nz1cn9oBWVBJZVjYUA9TBxx6Zh1uygX4q/9wv2MTnaEoczEqIDsC1xt9I2AWBwa5n4SQ/xGx9Lw+VlAkjhQ5o7nc1/bxl14tM2YlKlKShm7d/WC8dh8ThlJAJXLU+hV0kbtyPSD1rc3PRhjc1WCrgHXUgP7i9IIlqDqUpNCWJBt0jLT502aXU5PJmb0hlgMwUk6VOrZ+u4694b8E3dNpOIVLIAZSHcahUPS+4HLaDhmydRSubLQ4bU66UoSkEAwszFI8tYcFqAvZR5/usI0YczXUXLC/awjnkrfl1CoGJoMdHR1cl0mcQqkOsJOKhWPI6CI0wkw+w+pEHpxqgaU/bR5HQNnEgBaapHcXgXDoGr98r946OhirzEEhg5q/wBYtkY9aUlaFFCgFDhJDgioI5R0dBVnw4/9Oc8mzMXOlrU6UoSAd2ILh4+h42eUSwtNzpB5F2Hyjo6ONdXk/FFIKqEgbxnPGhKZHmg8bS+Jg9SbFnjo6MVqMfg/FWIKUEzPiozD5RVOxakPMFVKmEF967849joz18dOVmHzyYlyks97/rBy8zWUsWIYliKR5HRlX4qnZipJfSkul2IcfPaHuRLRPlLMyTKJlkaWSw+EbA/mPvHR0bjJwMgkqHwAV/DTbkKRi/F3hOQSgAEcVSGc0PMHlHR0alrHTIpyiW5RVkux3u1+0OZOAQACzuGY1FLUjo6PTHnv1ypKSzpTfkIuxGHGkJrpuws7X7x0dG78Y0nn5OgrDlRfmQduohbiZYlrdACWGwHNo6OjjfjpP0ngcOFrWhVUqSXH+0Ag9wTE5csSiSgN/mOjozHXt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225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26831" y="325645"/>
            <a:ext cx="8610600" cy="1002585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5400" b="1" kern="120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New Tai Lue" panose="020B0502040204020203" pitchFamily="34" charset="0"/>
                <a:ea typeface="+mj-ea"/>
                <a:cs typeface="Microsoft New Tai Lue" panose="020B0502040204020203" pitchFamily="34" charset="0"/>
              </a:defRPr>
            </a:lvl1pPr>
          </a:lstStyle>
          <a:p>
            <a:r>
              <a:rPr lang="en-US" sz="6600" dirty="0" smtClean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</a:rPr>
              <a:t>Oil-related Pollution in Venezuela</a:t>
            </a:r>
            <a:endParaRPr lang="en-US" sz="6600" dirty="0">
              <a:ln w="19050">
                <a:solidFill>
                  <a:prstClr val="black"/>
                </a:solidFill>
              </a:ln>
              <a:solidFill>
                <a:prstClr val="black"/>
              </a:solidFill>
              <a:effectLst/>
            </a:endParaRPr>
          </a:p>
        </p:txBody>
      </p:sp>
      <p:sp>
        <p:nvSpPr>
          <p:cNvPr id="2" name="AutoShape 8" descr="data:image/jpeg;base64,/9j/4AAQSkZJRgABAQAAAQABAAD/2wCEAAkGBhQSERUUExQWFRUWGR0aGRcYGRoeIBweGxcfHBoaGxodHCYgHR0jGhcdIC8gJCcpLCwsHCIxNTAqNSYrLCkBCQoKDgwOFw8PFykcFxwpKSkpKSkpKSkpKSkpKSkpNSkpKSkpKSksKSkpKSksKSk1KSkpKSkpKSkpKSkpKSksKf/AABEIALQA8AMBIgACEQEDEQH/xAAbAAACAwEBAQAAAAAAAAAAAAAEBQIDBgABB//EAD8QAAECBAQEBAQEBQIFBQAAAAECEQADITEEBRJBIlFhcQYTgZEyobHBQmLR8BQVI1LhM3IWJJKi8QdDgrLS/8QAGAEBAQEBAQAAAAAAAAAAAAAAAQACAwT/xAAfEQEBAQEAAwADAQEAAAAAAAAAARECEiExA0FRYRP/2gAMAwEAAhEDEQA/ANHIyMzHKLijKLV3YNYQNjMIqUooK2IvYU7/AHhviJcsTX8zUk8W5IL1rRqwGpQmKTwpWjUQSTSpYgl3eJFi8Kk6uNKym4H0AiPmpSwBtGiwxw7lCpSUcTKLtYsGNyXalO8JMzy8oVM8tlItqUoFiL0e/cxWjIHn4lKiK1B5/L7x0rGJeoKh1IijBYIqPCCVs5s30+cNV5SiUllkLUoMNJOlJA/EresSRGNRbZtmi6ROenCx57+hvCuZlqgeHiHMAlzuzbQwGUrlJQtYCCSFJ1qSLGupNTbYCJYOx0vypiUqQTbipY/l3aBtSBsQHYMDzuH6Qdjc81oDuNiUs78wDU9mEA5bjVTVqBlhYSTqUxTXat/T5wfCsCKsmrm5LFtnpaKpsyYl+FK+gIr87xKfKmJKj5YqSzORbYAkU7848l5eW1TpiEJIcgatRLW0pDDvWkWrBmCzN01kqS2zJHzEHoxqCLt6gfMRnZ+BmaUmUEGjOgqT/wBQap5X7xSorCgCoB9i5Pci/tDKzjWS5iFBwR6/rHpTyFN6/SM/hMSEo+IEObLJI9N/lBGGzdOpQ0FfUH6cRb2h0YehYBpfrEVY3qPSsLf44qFgmm7H0cNWAZWfJPwyybue3f7QWrD5KibGOKljce0Jv5u10y6/mr7RNWdFiU8IAc6kgg9iFxbDhuFqfiAiWkG4jOyvEVSJqtPXS36hvWDEZinS7lf+0OfrBow3MocvnA03Eh20E+kL1ZxVvJxDn8lP/vBOFzTUwKFj/ckhu7mEOGo/gSP32i1OCF2iS8wZmS/Yt9m+cCTszWT/AKCwBclaG+RMOIYyRdhHHEoFg8LxPW5AljuV/wCYoxC8URwJkp76/rqixG6sUBVj6sIqXnCRzJ5AE/aEhw+JcFSkg/lQCPdSng9EqYA5r6V+VIcSkZXLSWmqKUENpKuI0qyU39YHwPkmcBKKyjXwvbh2dvnFkvC4NU8GYtZUkfD+GlQ5NSejwfLdcwpExSkDmNIAdmDUAfpGHQMDJKtUwaw9UpBLMak294YmTLmIIlo4D8RUlx2ANXhNj8bPlq0S0gu3+mCKHm926wbgcf5CT565aJaiw1kJd6PpEKNJGBSglKUywmnUkM4BBr19oExeeIXM8gBOsMxtW5HO1HiP8tlrcFQSlf4gtVm08FmA/SOyjwnh8ElZlFS1KDLWtQKm6m+5iSEjFSxSYgyjRgkf92q/tDGTjJE5JGlwmmspdidtRsWjODOUpCkpKVJSfxAkdQ5/w+0X5R4g8xXlp0pSKsEsK8+VfpGfKJYnwmsqWuUuXMS5ISDvsHt0vFeMVOQsaZa9RZJGlkV5HcjnSHuMzFDCXrTs4RQne9hYxZgcxlLLIcJspIYh+b3dusOxE8ycuSrhTpDV37jSDQOR6wpxuYztQKdCRdIFSRvQn0h9jMqVLnfGVpmORqbhY8rGhpSGWM1hDFkpIqoM5b8IFh3ixMFqxMxQZSwo/EoOGHalS/KA8XjDKVVA1JLOASaXck3IIeNSqYdCjJKiBR9ZI99lc2hbN8O/xDKUry+F1KqX26Fg3RoUS5Z4iBWytKttLA8O7gb+saLA5th1ghPlyx8LKSA9PvCsYKTIURJ4kgALJd1Pdg7+xtCrMJjl0S3FQm1nqw/fcxURo8djtMsJT8SjwilB0YxncfmE5mSSa0FHO1DFEw8SVBLqBc1ILnqlmpRmaC5uICnTKSU/CeMghzepv9IxhUDHTHCVpmKDVBSVe1I6WoM6DMT7t3A33eGOooDKIKSLAD9tHS9KlMbbkv8AJjFiTwvnFJJU52F3Ha3vFsjHlJP+mS/xDSAfvFowEtVC4NqHly3i/C5ElnCVHvv7xpCcPm/Duo8khwO5pE1TULLqSARzv8jHh8JEh9IlsWZTV7coplSCXCbjZQG3J4vIWCTJDf3dAr6PAJmyn0KAH5VApNdwXrAozEO2gFX+23tAeLxywmqVN+YP8i4EF6EhtLwOH/Cn/vH/AOqwVJy1hwAo66v1jJys1lK4ZkpAFnTw/wCBGhy3L5TBSFEjaoftRninSwacsmXEw9iH+hgf+AnG0zu7j7mD5ZIs/rT7xVicwA/9sLbkRG9DM4taprqBZKv7Qljyq3LcNA+YZhifJKUzCmWLJSkgq5DV8V4WSsbPAZIT0BFW6D9IhifMFZs0jkBqp2ADUg8W10nPJmGDTsQU6iH4kkpJ2IPE1e0ETcKmcpKyVTSw0q1O24a7VrGNzCbK1HUoN+a56xblU5EouHVKZ9L0fbtEn0rBZ4tMsJXLUTz4qnmTqueQDR5K8XywCmaqbKNBRJUm+7UHX6Rk8o8YJ80IY8XClLUBNuvOsOc0y4TiCSpBF9PJ93p7xnEKxGDQ8yYoKCQljpIcsd0nZ3469HvCZGY4eSklE9aQkvpLalFXwpHDVr1aCJGXSJaU+adPCyCpd0vskEavRxE8TJw2qXMklKlIqknRT2Lnp1EZvJmmWAy6epCZssGbqSTxAWOw5jpBOSzFSpa5886BXSlR06iKeiXYc6RKX48nlCf9JIoTcVBq7GlYV514qmTUHXIQtzXXNToA6JZxzrFOJF7bjw7nSVyiqZoUUlwXFH2FbAfUXj3P8UqbwpbqlTsxFSWobWj49jsbh5K/+VxAS4CjLUNSNTl23AbS194f5b45WlLTFoL/ABMoNWn4mJducaDf5IgLckhgzh6OzinICPM5CZiClRCdxpZJcGlauk3q/pGcyfxW0jQChQBJJQq/ckloAHiBKlaisOQBxpBF9iHFtqQe4ceYvDKlNqTcniCgR0bma9GgBWkM5pcn+3qrkI2QzPBoklR0TVEvoFGbcAn5xj8dmmHStKJaUEqPGZigSHNSprFjT5xqUAJWcIK0pS6uZFbHYC9PaGKpjF0qcK6W5uHLRYvCYeWpQkGWUncLSbgkAnY8JZO7GAMTigjTw/EQxt6du0KFTJzX3qKG5uQPlE5ayK1PT/H3iK8UgIs5dgXq9OJwHILFhHDENVZ3+Kjmj1rQXiAjzVKIBmJlgsxZRZzViwqAIb5Bn0zzdIJVQ6iqqnArVzR2oGvvGdE5Ez4WG9TQndumwAjR5Riky0Dy0JnKWDr4gG2CR7VJa4jFie4zM581RJ4OKpJJApYUZzECsylBalE7P60foIMwWYJmqIVLMryyykkuz1PyEI8dPRNJbUivxGwD0B6x5uq6GsnMkDh1BJ5g0PN9mb1PyiqeuRMSUzSuv40F+TcJa1aF4QSMsUSCApTEuG+1wHhtj0eUkLCdDhIL14lOVAcgABUxvn/WAuJyyWFaUqdBuSA7DbTpJd6u7R5LwGgOjzGNglND7v8ASCMjBmr0pWEWPERZ9+VXhnnWVz5bLQf6ZtWx5HrG51EAweLWj8MzsWHu6Q8GycxUSXSpugSpu7QDO86Tp88rS9ix0mjsFOzsYvRmeoAhJD9nPXnG50mTXkGNUhyooT0AA9wx+sF5f4BVNSCpRJF6E+nP1jSzs3m6dJIYUap7XqYD/iyTxKY1c/u8bFqiX/6aSpaDZSrsoEP0qbmDMH4PCBxqkpoCyTan4jpD705xVLmJWfi4efEavR2/UQqz/HqkqCpWhUsBvNUkg0rw1VqDbw4NO8HkGCkzPMQEiZsrS/s9Ev0EIPFecYeR/TlnWtQdQJOiWCPie79IVjxOuespsggkrLgjcOdn/t/Voz2ZoRrdU1ku5oCo8mFvVTesZKeNkDEspIUtRupqMKElzQMHZ7wkx+OUFEBai1PalNmhojGkpck+WkuwJ9NbtrPS1YUYrEJUaJADn1eLGtpvhMyCsICrWfKWx0q0nSu1WO45RTKxcokFM2ag/nSFexSx+UAysSXWgMEzAAacjRoGCVA8Nxv8qQY15HX8NNX8Kpc8Dqx/6VsYv/lqpSiuclQZjpIIFrP0sALwpwchUxTFeksaqf0FA7w0m4mcmUUiYpUotqBcu1ahVA3SLLBsp3gJcmajUFmWtIKtIUCd6Malm+FvWA0TysDVJAJ/EKOwN0mhvZvWkV/y1M7imSlyFXC0caHudUtXEB1Sr0NoFxGXz2dC5UxCXIVLPXdLBQ9RFbDNk/xLG4JJBIlhKiKEMKvuk73FIBwxUgeYFpUpKgQA1RYuGDDvHpzCYh0rQW3BqPnB+V4uQXCkAOG1AVu7ua+r+8MYGf8AECJelX8MkoIYKQSg81JVpIeper7Wjyd4skCWUpkqJJBZSlOOZBflC+fgiy9DLCjVlEqFKFmG1fcVeFy0N/UdTihUBRxbs46RJo8Rn2HQgmWuYpZA71FQVN3HaPMiy2fjEmZ5hCEH4E0A5OQRdjflC/L0oxCNCkJMxLlwdKj0Cvhp84YZSvEYJQmITrQ41JPTZQB4u4aD4WzyjJpKEVCnmM6TxVBrp2S+5Z23iAzpKEkyw34OBISByqOghzkef4XFp1s0xRqnUQQ92fbp3j1WUyEoCJckuCKlVzuS3JrQasU+HFOlc0oCFqYk/wB2kaQXahrFc3xPhZJKSlU2tWANbG9PaLc+lCWE6lAahUBXCnoH+JRe9qW5pMRg5bpMsJIUmpBo+9GcG9LRi8rTLE+PJIlNKl8QVwpWkMKfG4LuOUU+F/ES5xmonhJSBqoKNu5jKY3LS6Tz6vez1+wijC48S1ihKX4kklLtYOCWD1qNoLyo+oYb+HmJIw5RqKRqCNmP9v3YR388Th8HNqFmWTQgEO7M1qGjdI+YSMZM1GYF6CG+GhBtRtu94tyTM5Kf4pM6d5Ymp0I1pKi7uFqvYXPMweB1rcv8RrnLSmeUni1JUQCHLBuQDWg3HYVBd5gQHogghuoFn6x8j/mmgkUUxoa7bjeGuW+LnZC7bE1A9T94znUXp9DzOYpJ5aQEs1X3fcl4RnMCFF207EEtbmf3UtvFfiWYuZJmCUta1pKeJLhTAWVWvarRjMqxK0qUFM5+ITHry9X58o9TGNFjs0mgsSwH5SkEPYABydngWfjlqTpmr0BIojf2Z7bsICx+Hnt/SmJ0ECieFidv0MDYXJ2l/wBRwX5fFyAPMXjON7iON8ThKDKky0h7rIBUX5P8PpCn+WrfUtKtIub/ADhlhsrchSQWBYkliefSOXInICtKVFJ3SD7pIqWbrCAAwhclbjpY25bRUqQzCoJsD8/nB+H1JBPEQ7qNy/WCJcqSs8burnqBHUFmIFmhBXPwik/E46bxJdkkXbpYeu0OcRk8tdfPRSwKqinMwFOyzyrjW/wlJDdXFT62gQPK1DWVLNKnsdrw8kLdtKSoXr1HJqP6wrw2XFSnYpoSwbY19Kt6w7kzkpTpLAK70blXbnCmgwUxQdJKWAqCGam5rtzhZMwwlHUCkKJJBSGelUh62q9oFwucJklppIC9h05dGMNMvw8qYoLlTCpIrZ1ByW4vioa1h+jCf+eaSTMl+Yk0UKBQfbUHCh0MR/k+HnkmSoOQDpPCtPPhsqGHiLwyicgFDS1hyD+FT14jcHrUdowk7zZSilTgjY19j9xGca3+mGYSpkiYUOSNiQQW7XHL0i1GdBTiYlwfT5hvvFWHz5WnTNSmaPzXHZQ4vm0erk4eaOFSpSuSuJJ9RUe0G/1YkjBJJ1SlaehP0Ig2Vm2KlhyfM2DhyG31D7wJhcjWzpCl9ZZCh6h3EMBkeISCtHGAAWqlRfZjdoZVlSGYAkzAFyZoYkkDQo9SGYvvD/LfF8xUtMuUA6TxpKmLO5KC7b1G4jInM0qOmYGO4qPQ84KOHQ6VSyEqSns5+kVTV53i1LIcgqUwD/7etGZPaKMJikoTqE1APSvcEdYzU6alJGpOkmhTs5oVJURYilI0XhvLZK1qLAsPhNTW7g0blR4PHfi2T6MVmssXmBbVDIPpasIMWhatS0oKiFKOo0Gz03Iq78426ctQCGSABUAABjzBZ48n4BKgQQz7gB/e7wzi/wBV7l+R83kSFFTqBqHHXr0AipOBVerm7X9Y1C8i1TSrUrhoBzHU9YNXladJcPzPW7WrcRnoMX/Bpo5pyAaL52XhRCUI0vYl0vyJ1FhGlw+UJWCQBpBqbEE2Dn9IvmZOVfHMUQLOSW5XIaM+00WaSkS5a1AOq4cVD9fm7RiE5dNnKYuobko26lm+caSTi1YmQlpqkF0pWofi00VbYseUezcmUQyPMUh2VpRZJvuA5O28bvN07MZyd4dTL1A4hIbYEpVargLItC2YgKR/quBUA6tJaocsCC28bmV4BkFOpcyYVmumiC3VJBPeII8HyECqZi3d3qw6sz2jUDISUnEAIB1M61ArZAYMKBGsjpqgbFZnLQdBUUkD45aQS42SHDDu8b7KvC8viYKCSWfSSw5AtvRyeUR8R5JlkuWfOQdRCmWmhcdmdTkXEVhlfOMwxz0HEogErUoHsGAofeD8LlxASohwQHZRDvXZ2r39Iqz7EYeYhAkBbh0sQ9H4CVM5IFITS5SkFXEpOnkSGPUQfFrWGehKSVSQCE0PnKLnY6TLBPZ4XYFExRXqCRpcGYtqA2IFtTWHWIZRJM1fGvg0k6i7qAFQHHo/1h5icdJKaDSGDAOr3pU0v1jWDS2xVoClJCaqUbEsNS+ZFCwNHEWz0I8tKhxA1JIq77PvS0WYHOZQcKWQASrhDFyLfJMZ/E5sv4SdQFizMHezMfnAifF4hRmFRDVoOQ2b0g2RnShVLpW1009wLxKXh1FA1IBBFDanN+8V4+RLCUmU5NXPtT9PWBCzmMxSQ6ypTks6mA+npA8zHCYnSsAt8Kj8Q7tUiAUpPMdYkiSygFEJ6nat4UIGATq0laEkUOokC93/AFi/MMtMhilSJiSaLTUejwbgpUqSTrT5ilA6FG1RRQH6wHjEzHCgxBFgxJ9BuOtYN/Rz1ozBYoadK5Y1GxbSejKF/WDsEhAQ38RMlrDkpU+knltQ84z+OmTw2su4B4Wo+x5GKxPWpIB4+SWJPY05CLItsabDYuViwJeJABTwonpDW/u5iE2ZZPNw6gKlzwkVCg7ApVY/KK5WGZDrRMQ9izp9Us7dRDnBZ2qSUysQkKkmqWOoCnxS1ittokRys1UmhqBsf0NIbZdmDhSpboIqSgGg6gbfKPcxy9MpZmyf6qSQQo1oRVKvzVHtEcsxypM1MxIFC5AoCD8QbtAs9nuW+IDLSWUqaHolJTU7vrqBvQxostzHzUpJUhBU4KXBZi1SPq28UYnwvh8SgTJf9NSgFBSKXs6bfSMpmuQ4iQFOBNQm5S7gX4k3bqHEM6a6/HY2WYrQgavMSVAgBJpcs4O7doHSNSjqWlSRdQt7x86w+JUhWuUonSHKCokNvTcQ0kz9YC5R4d5YAoetQ7m0aYajDYtjMcJKRRKrahegPtSGMtYbm/J/q4jJTcPOSgrOmtuMCvKu8PMqkLMpKiHUwB0kG3rBYj/B5SdJ0SlJKSxV8PorUHI684ZYeQtCOJbC5Cah32Ua2ilfimaELVLlAD+9ZS9qkpeteojO43xPiJiCSwCqO2kJcPw6n2pVwOsFMPp/iHD6RqnBf9iSQ5ctSnPeMmvPlzZ65LFZBYGWrSP/AIqDvfnzgPFTggaWlggXJL02J0hhWp6wHlOZIQs/0xMB+JWuYlgS7pqRqeltoUYJxhUVBPn6wSHSSBcApKfxENy5xHOsrnzEpWpBWxqiykOK93+9IcZeZa6pTOSk1qXevpQs8OUqerHYOf0+wjWMa+d5v4dMlIWsshZ+EIcpVpoCX9KGGuT+C8PNlImvMUFAFiwHUEdxGqx2CRMQpEwOk3ZvdJaneOwchEpAly0kIApxqPdy1bwZlWk+aZKnU+oJSEsUhLCluIfD6wkRlpmGcEJB8ol20tQVYqv943yFzGcANzYfvaAZMlHEUJSgLOogCjmhp6Qh8s8RBWpNKkVpcUbk0LJ00p0jcXf97Rv/ABXilHhEgq0FxMJYW2pzI9owxw25cvvGLcaieDWEJCkzCFn8JFGezv2iuQRr4wGJ+cQlZcuYrTLSVElgAIYS/CeIFSliH1AFylt1AWHI2iIlWB1poxZwAal+nIPEBlD6lltIDkX2ej9BAy0zcIs6ksaagS4O/wAQcP2iydnQWg6BpO7/ADiP6eTcRM07gE3AHIfjbU7NR94qOMWCpP8AdcOeYNQa7QJMzFWlKPwh6Vubt1oPaKEzgxcdoQaKnMrUBrc2fl8Ng42MWS0zVBPEQGLAHqzli8dicxVKRo4KfhAcV9j8zAIxanSoO/2fYcoz8jU9320OI8L4kOokcSXHRrANY03iJyPFpw/nKnaUUJ4lByQD6n7gwxyHxlMQNMxGoKASHcKqWCga84YeNMWubMQhlJw6GcMRqNQVkhwGaxPPnGJa7dcccz17rLSZMyYo/wBRYFHNyzByR1q/pHmOw6pamLkEOlTvqHfnzEO8uyPWrWDdyFOa/vrEM7QJJEtYeXNO5qlQ/Ek7fSkHPct9H8n4LzzojwXm7K8lRvVHfcfeNmZVXICnDekfH1Yry5h0qcpPCpiLWLbdo+h5H40kT0hK1BE3kTQ9jQem0brP47PjIeJZZwmIKUoQJajqQdCXbuauLNA3kFKXw40qKnUUqY9Ep/Luxj6LnuVDEySGSZieKWVWfl2Vb2j51KxGIPwyAGP9qQxtc7iGVz65yoYbxEqXM/qjzCAw1W70HzhpO8XImP5kpTGlCSm19mO73iErzEJdc0JIuhLfYfvpE0TihlKITKPEWXU86XDG+/SHaPRvl2CnomJm6kqlbS1kPWxYEuernvDzM8/nGX5TSZUwpepqlyK6SXTTvWMVj88UVKQk1CvjDbBrjmav6Qd4bUhQUZ2KIFvKqoliSGBcAOo2rWJnVePyczirWoDTX+mSUmtXLVVX7QzwUnDpDhkW1hTpqBRgeXJheCcQJflq0mYkqpUFmFlEP16NBeCy5HljgBDOrSCUvzq/o8akZ8hmCwzfCVFuIDl1HSsXgNFSiGry9v20XjSUGYpYeukAu7WtblGg8B/8xErjzZ2pEFTaHhJNGqAIktVMoA5PMPvHS1abpCqMxentFDqNEgajQb+wgyZlq0JdRFG39+57RVF+Y5dKnJZctFNw79WrTaM9j/BylqSmQHoWBLlx3LBPXaNmjD6wohISGccVr3Fy4EDSsapBOg8JFv8AP2jFkpFZNkJk4dCFMClIegZ3qC3xXvWsA53mEiWXWpKiVfCaq4QAEuKj9N4jip5mBlEttU0/X1jJ+IsHKkS0pQNSyeJaknVzYEK07NaC+oZRUzP8LMIlTUK8spNVCx6AAl236RmMZlMiXMdKtclTGhZQPIpLECt/nHYqQEMdSVuH4C7Pz6xbleWGcq4Aeoq7c+sZlpD4oySlpaKijn6kMwp1gHE4WWCC6T+VNQrsBX6Q6xHh+YnSSUVdgWLcioGgfvSF8h0TgssNLgmWl61DkCNIsxylm6WAPI/OI4OYxoWoT7bdIdzkyyQFP1LuT00vRve8DDBpdRTpIFOQqSQBuzDvEtX5fPHnoVxEIWks9wCCR0DfaG+b+LVYhSwtWmWz6RZJBpbmTeEWBw4ClFRZLVYtQ7/O0B4ma6jYB308httA1LcfRstc4cLTpWkAPX4VB6HdjsqzljWMr4xx0yeEgJdKKk9f8R5I8SzZaAJOlKikgroPiDFn6OIHw0hetIcK3qaGj33rtGeeJPbr+T8t65nLPqCmqDXcv9YrIaPoElCZgCXCxu4t0rCzMsvkg/DqNgly3oBUgRuxykhdkviafJZpvD/Ya/I294MzbPkTjqQoyyqqgQWfchnZ4Fl4eYpXlypRlkk6lkMG7WAHvHuYZIZCgpDTAL0+28WDd9UHLxWm6tYLcQqzCjgjrFnnyiasQLnTb0pDiVj9Y4sFLSDXVoLH5D6wXMwstSP9OiB8MsqHyIL+8Wm8/wAIsGECYkTNRQ/EE3bo9I23/EOGCAMPI8tSfhJQH5Djd3e5gKd4BmzJaZsspYiiFG2+nX8JU+xa8NcsGHTKErFJmoKaJMxwgvfSoABnfeCRkiMhCyszJilzbJSmpUedUkN6vGjy/FTPJQKoG4I0lXVTOxMJM50GYlKHdh5TE1PQkAEdX7QRLnTUk/1TMNeI6mYUN3qOjxqfRY0SjxC4SSxdiQGqrry9YggpCgQlwD8KmNO6QGMAonTVNwMKHUDffSxANbP1jQSMRIUhikgsCzHuUg96VjdZkBz5wNWar7W22Afq0e6GZ2r1Hza0FJxiAj+mnSVGrh6d3I9IGWdRKyUgc3At03jOnHhQRUKo97P23EcVkly5MVoNHuLV/SJIm7i46faAJKAbr+9miI7RJIYM228QTMq1T23iWJTQ6qAm5Lj7ObD35QszPKkzkABgQXBIJA5g1BY0hggOwJAcsCbPF8zLlVqlTXYktVq8q7GJRmsP4UCXdYOoMQBTmW51tQesHZdlQlI0pAvUm5g0pqxDEcj9xEjKAS5Ndkj77fWKeiFnYJKr6T37wjz6diJS2kkiUsMWli/UAE78zGnKWa1Q8Z/NvEsqVMMta1JKWcBJq/UG0V9qMz/Kps1OsgjYVYdywf0FXq8V/wAMlKVaUOxZRBW6rWJBAYmtjXkY0oxkibp0TqO5dKh2FH+kIPFeLlJUEI06mdRSXY7bcncVirRficAVMU6gr8Tjd9mcb84nNwQClJUoK0iqrP36iAZGcTkgALIeoL1HY7R7MxmoadV2Oog1O4O/rGbKZZvtMEEO9g7VpX57e8VScWULcmhNR9+45xW+n8V9xbvFRluRxDvBOW73sw0m+YFny1KCSWAUp3PIc/W28aHLMrMliUmYs/GS1eiXsn68toT5JgJfnIImaixodi13dqCNZIxNf7gLg0axBJ5mOkcq9lea4JSEh300IoeW8XzsMyvMUkJBawoT2POKkYoFxqAKQSVGjV35i0AjOEzVhIVrKenKzXZ42ybTEJmc+Tu0A4rDzQSJYZtyQ/0pBOFUlStJcMzvs/OkK848RiWoy9RBDvB6PsXluYJnKZcwSnFFAEgfN2Pq0GYmRNSgoVM8xCkuC4NHNQS4IfmHhLIyyWE6vMcbhrcnh3lOWlUpazq0gMm9a09rxh0wPgkzAgMplW0i4rckuVbGwhlhCFAHXrap1WbmBYAneFC5qkKYhx/j6iJ4fMHUpgSEirbD6EdDEyeygUpI0pU5LKVdtv3vF+Hw6lp4Bqbfm1w0LU5glSU6WBL+tqMC739oY5MpKUEDUFKJJGkmlwEkW9XvCh/mJKQZsrT1SKN2H1iRyxBAIC61uOd6jlteA8VmU3UHlhDCoJIvyCT8/pFGJmpZ1TT/ALEgs9hV3U46fWAPFqZRAILbxPyiQ4BLbgQJLNLN6NF8qZTSSoIdyElvYxKOdwXJJLObmnW8SRN0kFrRNOKlpICZXABdRBU/rRoqmrfiCdCW5i+zD99oi885lEilXDWHZ+XWJKxSyGKn3c3+W0QHv++sSiCpFItQHggYJWjU6WNAN6elPeBkTyzpN+USx6WYX9o+cePJY/inSfwp1ON4+igltLljtGA8WShMxC9AUpmCqUpuGLt3EFuQkOFzJSdzAWKU6ieZvF0yTWkVrQ4EUqVhVO0SUWIpUNEzILfpHjtQCvOFLqAkV0niHQ/ukUzMMojUAW5tDDC5WpbVOk3LUHeu7QQuURL0ghTUDgUf2qIkV5biTLWWF0lNet4Yys5XKRoSeE1chm97iKJGEG6kD8zklt+EQ7yr+GD6lBS34eF6eoZ/3tBqwrXnM6aWSpzyFX+VP8w1y6bIlp1TCtK9TuUkJoKjSOti8MJs6XIW+rSFB2SkBV6AGyX5sYAxksLUy6BQBKVFamLn8VNmNodOL5nimUArSrUVAAkj3vc9YUYjMpUwK1EHk4h4fCof/RK3GzVo/pcNAWI8MsX/AIVYDNRSmBNiTpqR0jN/JGv+dGLzxCyQEaUm4f22e8OcP4qmEAO4TZA+Eeg9Y+aScWR+kHyczelXjTDZ4vMUrDvxdB9K/OBMHhyriuP3UdoQJxhURu5vD/A47SGSbD/zAR8pQ3Hb/wA84NwOZGWCxOm5PJuhgKViELfUGJsbdfUx7NwpukvXn84jYdIxYUkL16g1yrY1EMMNl4VJ1qdJJapZuT8Jq1axkJc1me4rW8MMNjyigYsOEPRzWv17wjDKbKIvvQG4MD4rEiWkq2+vIQCMwVqBWR1ADVO7D6l42nhbwpKmf8xPZSkJdMs/CkGupYepp2EFH7LMmydWIUgl0y1KuQXPNug3NqiNvM8KYZEs8GxYmu3vHSJvmTVVDJlpIblqv9IPlzSpTK226xz8tdMkYXxBk3kiWtIDKSygP7gXf2o/OEa8WAdLjv12j6hmUkTRMQ5DpIB5ciPWMAcnmKWmWlCE6EnU6iVFVNzQiKdyK82+4En4tTDSEg7mu/SKkJ0hhBmKyaZLPGB6EGBTIPf1FO/KOnlGPGuC4x+a5JMM5aky1lJcjQl+z7el42iMBML8Bpd4KMrTpQUpZQLlrU3J+3KM2ynK+cSvDUxSASUpHJThQPJiAfaAcRkixcBtq32cc4+nEMANTndzYD7xnsTikDWoMkElkmu+xIJMYxucxhlyihxUHeJ4LLRMUlwz7m1Nob42QvEcSZaZaAWernaoo/t1gadjl4TSEzQsPxDcNYOa1Ea5c7EMRJXKXoCgQSyk7Nz1cn9oBWVBJZVjYUA9TBxx6Zh1uygX4q/9wv2MTnaEoczEqIDsC1xt9I2AWBwa5n4SQ/xGx9Lw+VlAkjhQ5o7nc1/bxl14tM2YlKlKShm7d/WC8dh8ThlJAJXLU+hV0kbtyPSD1rc3PRhjc1WCrgHXUgP7i9IIlqDqUpNCWJBt0jLT502aXU5PJmb0hlgMwUk6VOrZ+u4694b8E3dNpOIVLIAZSHcahUPS+4HLaDhmydRSubLQ4bU66UoSkEAwszFI8tYcFqAvZR5/usI0YczXUXLC/awjnkrfl1CoGJoMdHR1cl0mcQqkOsJOKhWPI6CI0wkw+w+pEHpxqgaU/bR5HQNnEgBaapHcXgXDoGr98r946OhirzEEhg5q/wBYtkY9aUlaFFCgFDhJDgioI5R0dBVnw4/9Oc8mzMXOlrU6UoSAd2ILh4+h42eUSwtNzpB5F2Hyjo6ONdXk/FFIKqEgbxnPGhKZHmg8bS+Jg9SbFnjo6MVqMfg/FWIKUEzPiozD5RVOxakPMFVKmEF967849joz18dOVmHzyYlyks97/rBy8zWUsWIYliKR5HRlX4qnZipJfSkul2IcfPaHuRLRPlLMyTKJlkaWSw+EbA/mPvHR0bjJwMgkqHwAV/DTbkKRi/F3hOQSgAEcVSGc0PMHlHR0alrHTIpyiW5RVkux3u1+0OZOAQACzuGY1FLUjo6PTHnv1ypKSzpTfkIuxGHGkJrpuws7X7x0dG78Y0nn5OgrDlRfmQduohbiZYlrdACWGwHNo6OjjfjpP0ngcOFrWhVUqSXH+0Ag9wTE5csSiSgN/mOjozHXt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AutoShape 10" descr="data:image/jpeg;base64,/9j/4AAQSkZJRgABAQAAAQABAAD/2wCEAAkGBhQSERUUExQWFRUWGR0aGRcYGRoeIBweGxcfHBoaGxodHCYgHR0jGhcdIC8gJCcpLCwsHCIxNTAqNSYrLCkBCQoKDgwOFw8PFykcFxwpKSkpKSkpKSkpKSkpKSkpNSkpKSkpKSksKSkpKSksKSk1KSkpKSkpKSkpKSkpKSksKf/AABEIALQA8AMBIgACEQEDEQH/xAAbAAACAwEBAQAAAAAAAAAAAAAEBQIDBgABB//EAD8QAAECBAQEBAQEBQIFBQAAAAECEQADITEEBRJBIlFhcQYTgZEyobHBQmLR8BQVI1LhM3IWJJKi8QdDgrLS/8QAGAEBAQEBAQAAAAAAAAAAAAAAAQACAwT/xAAfEQEBAQEAAwADAQEAAAAAAAAAARECEiExA0FRYRP/2gAMAwEAAhEDEQA/ANHIyMzHKLijKLV3YNYQNjMIqUooK2IvYU7/AHhviJcsTX8zUk8W5IL1rRqwGpQmKTwpWjUQSTSpYgl3eJFi8Kk6uNKym4H0AiPmpSwBtGiwxw7lCpSUcTKLtYsGNyXalO8JMzy8oVM8tlItqUoFiL0e/cxWjIHn4lKiK1B5/L7x0rGJeoKh1IijBYIqPCCVs5s30+cNV5SiUllkLUoMNJOlJA/EresSRGNRbZtmi6ROenCx57+hvCuZlqgeHiHMAlzuzbQwGUrlJQtYCCSFJ1qSLGupNTbYCJYOx0vypiUqQTbipY/l3aBtSBsQHYMDzuH6Qdjc81oDuNiUs78wDU9mEA5bjVTVqBlhYSTqUxTXat/T5wfCsCKsmrm5LFtnpaKpsyYl+FK+gIr87xKfKmJKj5YqSzORbYAkU7848l5eW1TpiEJIcgatRLW0pDDvWkWrBmCzN01kqS2zJHzEHoxqCLt6gfMRnZ+BmaUmUEGjOgqT/wBQap5X7xSorCgCoB9i5Pci/tDKzjWS5iFBwR6/rHpTyFN6/SM/hMSEo+IEObLJI9N/lBGGzdOpQ0FfUH6cRb2h0YehYBpfrEVY3qPSsLf44qFgmm7H0cNWAZWfJPwyybue3f7QWrD5KibGOKljce0Jv5u10y6/mr7RNWdFiU8IAc6kgg9iFxbDhuFqfiAiWkG4jOyvEVSJqtPXS36hvWDEZinS7lf+0OfrBow3MocvnA03Eh20E+kL1ZxVvJxDn8lP/vBOFzTUwKFj/ckhu7mEOGo/gSP32i1OCF2iS8wZmS/Yt9m+cCTszWT/AKCwBclaG+RMOIYyRdhHHEoFg8LxPW5AljuV/wCYoxC8URwJkp76/rqixG6sUBVj6sIqXnCRzJ5AE/aEhw+JcFSkg/lQCPdSng9EqYA5r6V+VIcSkZXLSWmqKUENpKuI0qyU39YHwPkmcBKKyjXwvbh2dvnFkvC4NU8GYtZUkfD+GlQ5NSejwfLdcwpExSkDmNIAdmDUAfpGHQMDJKtUwaw9UpBLMak294YmTLmIIlo4D8RUlx2ANXhNj8bPlq0S0gu3+mCKHm926wbgcf5CT565aJaiw1kJd6PpEKNJGBSglKUywmnUkM4BBr19oExeeIXM8gBOsMxtW5HO1HiP8tlrcFQSlf4gtVm08FmA/SOyjwnh8ElZlFS1KDLWtQKm6m+5iSEjFSxSYgyjRgkf92q/tDGTjJE5JGlwmmspdidtRsWjODOUpCkpKVJSfxAkdQ5/w+0X5R4g8xXlp0pSKsEsK8+VfpGfKJYnwmsqWuUuXMS5ISDvsHt0vFeMVOQsaZa9RZJGlkV5HcjnSHuMzFDCXrTs4RQne9hYxZgcxlLLIcJspIYh+b3dusOxE8ycuSrhTpDV37jSDQOR6wpxuYztQKdCRdIFSRvQn0h9jMqVLnfGVpmORqbhY8rGhpSGWM1hDFkpIqoM5b8IFh3ixMFqxMxQZSwo/EoOGHalS/KA8XjDKVVA1JLOASaXck3IIeNSqYdCjJKiBR9ZI99lc2hbN8O/xDKUry+F1KqX26Fg3RoUS5Z4iBWytKttLA8O7gb+saLA5th1ghPlyx8LKSA9PvCsYKTIURJ4kgALJd1Pdg7+xtCrMJjl0S3FQm1nqw/fcxURo8djtMsJT8SjwilB0YxncfmE5mSSa0FHO1DFEw8SVBLqBc1ILnqlmpRmaC5uICnTKSU/CeMghzepv9IxhUDHTHCVpmKDVBSVe1I6WoM6DMT7t3A33eGOooDKIKSLAD9tHS9KlMbbkv8AJjFiTwvnFJJU52F3Ha3vFsjHlJP+mS/xDSAfvFowEtVC4NqHly3i/C5ElnCVHvv7xpCcPm/Duo8khwO5pE1TULLqSARzv8jHh8JEh9IlsWZTV7coplSCXCbjZQG3J4vIWCTJDf3dAr6PAJmyn0KAH5VApNdwXrAozEO2gFX+23tAeLxywmqVN+YP8i4EF6EhtLwOH/Cn/vH/AOqwVJy1hwAo66v1jJys1lK4ZkpAFnTw/wCBGhy3L5TBSFEjaoftRninSwacsmXEw9iH+hgf+AnG0zu7j7mD5ZIs/rT7xVicwA/9sLbkRG9DM4taprqBZKv7Qljyq3LcNA+YZhifJKUzCmWLJSkgq5DV8V4WSsbPAZIT0BFW6D9IhifMFZs0jkBqp2ADUg8W10nPJmGDTsQU6iH4kkpJ2IPE1e0ETcKmcpKyVTSw0q1O24a7VrGNzCbK1HUoN+a56xblU5EouHVKZ9L0fbtEn0rBZ4tMsJXLUTz4qnmTqueQDR5K8XywCmaqbKNBRJUm+7UHX6Rk8o8YJ80IY8XClLUBNuvOsOc0y4TiCSpBF9PJ93p7xnEKxGDQ8yYoKCQljpIcsd0nZ3469HvCZGY4eSklE9aQkvpLalFXwpHDVr1aCJGXSJaU+adPCyCpd0vskEavRxE8TJw2qXMklKlIqknRT2Lnp1EZvJmmWAy6epCZssGbqSTxAWOw5jpBOSzFSpa5886BXSlR06iKeiXYc6RKX48nlCf9JIoTcVBq7GlYV514qmTUHXIQtzXXNToA6JZxzrFOJF7bjw7nSVyiqZoUUlwXFH2FbAfUXj3P8UqbwpbqlTsxFSWobWj49jsbh5K/+VxAS4CjLUNSNTl23AbS194f5b45WlLTFoL/ABMoNWn4mJducaDf5IgLckhgzh6OzinICPM5CZiClRCdxpZJcGlauk3q/pGcyfxW0jQChQBJJQq/ckloAHiBKlaisOQBxpBF9iHFtqQe4ceYvDKlNqTcniCgR0bma9GgBWkM5pcn+3qrkI2QzPBoklR0TVEvoFGbcAn5xj8dmmHStKJaUEqPGZigSHNSprFjT5xqUAJWcIK0pS6uZFbHYC9PaGKpjF0qcK6W5uHLRYvCYeWpQkGWUncLSbgkAnY8JZO7GAMTigjTw/EQxt6du0KFTJzX3qKG5uQPlE5ayK1PT/H3iK8UgIs5dgXq9OJwHILFhHDENVZ3+Kjmj1rQXiAjzVKIBmJlgsxZRZzViwqAIb5Bn0zzdIJVQ6iqqnArVzR2oGvvGdE5Ez4WG9TQndumwAjR5Riky0Dy0JnKWDr4gG2CR7VJa4jFie4zM581RJ4OKpJJApYUZzECsylBalE7P60foIMwWYJmqIVLMryyykkuz1PyEI8dPRNJbUivxGwD0B6x5uq6GsnMkDh1BJ5g0PN9mb1PyiqeuRMSUzSuv40F+TcJa1aF4QSMsUSCApTEuG+1wHhtj0eUkLCdDhIL14lOVAcgABUxvn/WAuJyyWFaUqdBuSA7DbTpJd6u7R5LwGgOjzGNglND7v8ASCMjBmr0pWEWPERZ9+VXhnnWVz5bLQf6ZtWx5HrG51EAweLWj8MzsWHu6Q8GycxUSXSpugSpu7QDO86Tp88rS9ix0mjsFOzsYvRmeoAhJD9nPXnG50mTXkGNUhyooT0AA9wx+sF5f4BVNSCpRJF6E+nP1jSzs3m6dJIYUap7XqYD/iyTxKY1c/u8bFqiX/6aSpaDZSrsoEP0qbmDMH4PCBxqkpoCyTan4jpD705xVLmJWfi4efEavR2/UQqz/HqkqCpWhUsBvNUkg0rw1VqDbw4NO8HkGCkzPMQEiZsrS/s9Ev0EIPFecYeR/TlnWtQdQJOiWCPie79IVjxOuespsggkrLgjcOdn/t/Voz2ZoRrdU1ku5oCo8mFvVTesZKeNkDEspIUtRupqMKElzQMHZ7wkx+OUFEBai1PalNmhojGkpck+WkuwJ9NbtrPS1YUYrEJUaJADn1eLGtpvhMyCsICrWfKWx0q0nSu1WO45RTKxcokFM2ag/nSFexSx+UAysSXWgMEzAAacjRoGCVA8Nxv8qQY15HX8NNX8Kpc8Dqx/6VsYv/lqpSiuclQZjpIIFrP0sALwpwchUxTFeksaqf0FA7w0m4mcmUUiYpUotqBcu1ahVA3SLLBsp3gJcmajUFmWtIKtIUCd6Malm+FvWA0TysDVJAJ/EKOwN0mhvZvWkV/y1M7imSlyFXC0caHudUtXEB1Sr0NoFxGXz2dC5UxCXIVLPXdLBQ9RFbDNk/xLG4JJBIlhKiKEMKvuk73FIBwxUgeYFpUpKgQA1RYuGDDvHpzCYh0rQW3BqPnB+V4uQXCkAOG1AVu7ua+r+8MYGf8AECJelX8MkoIYKQSg81JVpIeper7Wjyd4skCWUpkqJJBZSlOOZBflC+fgiy9DLCjVlEqFKFmG1fcVeFy0N/UdTihUBRxbs46RJo8Rn2HQgmWuYpZA71FQVN3HaPMiy2fjEmZ5hCEH4E0A5OQRdjflC/L0oxCNCkJMxLlwdKj0Cvhp84YZSvEYJQmITrQ41JPTZQB4u4aD4WzyjJpKEVCnmM6TxVBrp2S+5Z23iAzpKEkyw34OBISByqOghzkef4XFp1s0xRqnUQQ92fbp3j1WUyEoCJckuCKlVzuS3JrQasU+HFOlc0oCFqYk/wB2kaQXahrFc3xPhZJKSlU2tWANbG9PaLc+lCWE6lAahUBXCnoH+JRe9qW5pMRg5bpMsJIUmpBo+9GcG9LRi8rTLE+PJIlNKl8QVwpWkMKfG4LuOUU+F/ES5xmonhJSBqoKNu5jKY3LS6Tz6vez1+wijC48S1ihKX4kklLtYOCWD1qNoLyo+oYb+HmJIw5RqKRqCNmP9v3YR388Th8HNqFmWTQgEO7M1qGjdI+YSMZM1GYF6CG+GhBtRtu94tyTM5Kf4pM6d5Ymp0I1pKi7uFqvYXPMweB1rcv8RrnLSmeUni1JUQCHLBuQDWg3HYVBd5gQHogghuoFn6x8j/mmgkUUxoa7bjeGuW+LnZC7bE1A9T94znUXp9DzOYpJ5aQEs1X3fcl4RnMCFF207EEtbmf3UtvFfiWYuZJmCUta1pKeJLhTAWVWvarRjMqxK0qUFM5+ITHry9X58o9TGNFjs0mgsSwH5SkEPYABydngWfjlqTpmr0BIojf2Z7bsICx+Hnt/SmJ0ECieFidv0MDYXJ2l/wBRwX5fFyAPMXjON7iON8ThKDKky0h7rIBUX5P8PpCn+WrfUtKtIub/ADhlhsrchSQWBYkliefSOXInICtKVFJ3SD7pIqWbrCAAwhclbjpY25bRUqQzCoJsD8/nB+H1JBPEQ7qNy/WCJcqSs8burnqBHUFmIFmhBXPwik/E46bxJdkkXbpYeu0OcRk8tdfPRSwKqinMwFOyzyrjW/wlJDdXFT62gQPK1DWVLNKnsdrw8kLdtKSoXr1HJqP6wrw2XFSnYpoSwbY19Kt6w7kzkpTpLAK70blXbnCmgwUxQdJKWAqCGam5rtzhZMwwlHUCkKJJBSGelUh62q9oFwucJklppIC9h05dGMNMvw8qYoLlTCpIrZ1ByW4vioa1h+jCf+eaSTMl+Yk0UKBQfbUHCh0MR/k+HnkmSoOQDpPCtPPhsqGHiLwyicgFDS1hyD+FT14jcHrUdowk7zZSilTgjY19j9xGca3+mGYSpkiYUOSNiQQW7XHL0i1GdBTiYlwfT5hvvFWHz5WnTNSmaPzXHZQ4vm0erk4eaOFSpSuSuJJ9RUe0G/1YkjBJJ1SlaehP0Ig2Vm2KlhyfM2DhyG31D7wJhcjWzpCl9ZZCh6h3EMBkeISCtHGAAWqlRfZjdoZVlSGYAkzAFyZoYkkDQo9SGYvvD/LfF8xUtMuUA6TxpKmLO5KC7b1G4jInM0qOmYGO4qPQ84KOHQ6VSyEqSns5+kVTV53i1LIcgqUwD/7etGZPaKMJikoTqE1APSvcEdYzU6alJGpOkmhTs5oVJURYilI0XhvLZK1qLAsPhNTW7g0blR4PHfi2T6MVmssXmBbVDIPpasIMWhatS0oKiFKOo0Gz03Iq78426ctQCGSABUAABjzBZ48n4BKgQQz7gB/e7wzi/wBV7l+R83kSFFTqBqHHXr0AipOBVerm7X9Y1C8i1TSrUrhoBzHU9YNXladJcPzPW7WrcRnoMX/Bpo5pyAaL52XhRCUI0vYl0vyJ1FhGlw+UJWCQBpBqbEE2Dn9IvmZOVfHMUQLOSW5XIaM+00WaSkS5a1AOq4cVD9fm7RiE5dNnKYuobko26lm+caSTi1YmQlpqkF0pWofi00VbYseUezcmUQyPMUh2VpRZJvuA5O28bvN07MZyd4dTL1A4hIbYEpVargLItC2YgKR/quBUA6tJaocsCC28bmV4BkFOpcyYVmumiC3VJBPeII8HyECqZi3d3qw6sz2jUDISUnEAIB1M61ArZAYMKBGsjpqgbFZnLQdBUUkD45aQS42SHDDu8b7KvC8viYKCSWfSSw5AtvRyeUR8R5JlkuWfOQdRCmWmhcdmdTkXEVhlfOMwxz0HEogErUoHsGAofeD8LlxASohwQHZRDvXZ2r39Iqz7EYeYhAkBbh0sQ9H4CVM5IFITS5SkFXEpOnkSGPUQfFrWGehKSVSQCE0PnKLnY6TLBPZ4XYFExRXqCRpcGYtqA2IFtTWHWIZRJM1fGvg0k6i7qAFQHHo/1h5icdJKaDSGDAOr3pU0v1jWDS2xVoClJCaqUbEsNS+ZFCwNHEWz0I8tKhxA1JIq77PvS0WYHOZQcKWQASrhDFyLfJMZ/E5sv4SdQFizMHezMfnAifF4hRmFRDVoOQ2b0g2RnShVLpW1009wLxKXh1FA1IBBFDanN+8V4+RLCUmU5NXPtT9PWBCzmMxSQ6ypTks6mA+npA8zHCYnSsAt8Kj8Q7tUiAUpPMdYkiSygFEJ6nat4UIGATq0laEkUOokC93/AFi/MMtMhilSJiSaLTUejwbgpUqSTrT5ilA6FG1RRQH6wHjEzHCgxBFgxJ9BuOtYN/Rz1ozBYoadK5Y1GxbSejKF/WDsEhAQ38RMlrDkpU+knltQ84z+OmTw2su4B4Wo+x5GKxPWpIB4+SWJPY05CLItsabDYuViwJeJABTwonpDW/u5iE2ZZPNw6gKlzwkVCg7ApVY/KK5WGZDrRMQ9izp9Us7dRDnBZ2qSUysQkKkmqWOoCnxS1ittokRys1UmhqBsf0NIbZdmDhSpboIqSgGg6gbfKPcxy9MpZmyf6qSQQo1oRVKvzVHtEcsxypM1MxIFC5AoCD8QbtAs9nuW+IDLSWUqaHolJTU7vrqBvQxostzHzUpJUhBU4KXBZi1SPq28UYnwvh8SgTJf9NSgFBSKXs6bfSMpmuQ4iQFOBNQm5S7gX4k3bqHEM6a6/HY2WYrQgavMSVAgBJpcs4O7doHSNSjqWlSRdQt7x86w+JUhWuUonSHKCokNvTcQ0kz9YC5R4d5YAoetQ7m0aYajDYtjMcJKRRKrahegPtSGMtYbm/J/q4jJTcPOSgrOmtuMCvKu8PMqkLMpKiHUwB0kG3rBYj/B5SdJ0SlJKSxV8PorUHI684ZYeQtCOJbC5Cah32Ua2ilfimaELVLlAD+9ZS9qkpeteojO43xPiJiCSwCqO2kJcPw6n2pVwOsFMPp/iHD6RqnBf9iSQ5ctSnPeMmvPlzZ65LFZBYGWrSP/AIqDvfnzgPFTggaWlggXJL02J0hhWp6wHlOZIQs/0xMB+JWuYlgS7pqRqeltoUYJxhUVBPn6wSHSSBcApKfxENy5xHOsrnzEpWpBWxqiykOK93+9IcZeZa6pTOSk1qXevpQs8OUqerHYOf0+wjWMa+d5v4dMlIWsshZ+EIcpVpoCX9KGGuT+C8PNlImvMUFAFiwHUEdxGqx2CRMQpEwOk3ZvdJaneOwchEpAly0kIApxqPdy1bwZlWk+aZKnU+oJSEsUhLCluIfD6wkRlpmGcEJB8ol20tQVYqv943yFzGcANzYfvaAZMlHEUJSgLOogCjmhp6Qh8s8RBWpNKkVpcUbk0LJ00p0jcXf97Rv/ABXilHhEgq0FxMJYW2pzI9owxw25cvvGLcaieDWEJCkzCFn8JFGezv2iuQRr4wGJ+cQlZcuYrTLSVElgAIYS/CeIFSliH1AFylt1AWHI2iIlWB1poxZwAal+nIPEBlD6lltIDkX2ej9BAy0zcIs6ksaagS4O/wAQcP2iydnQWg6BpO7/ADiP6eTcRM07gE3AHIfjbU7NR94qOMWCpP8AdcOeYNQa7QJMzFWlKPwh6Vubt1oPaKEzgxcdoQaKnMrUBrc2fl8Ng42MWS0zVBPEQGLAHqzli8dicxVKRo4KfhAcV9j8zAIxanSoO/2fYcoz8jU9320OI8L4kOokcSXHRrANY03iJyPFpw/nKnaUUJ4lByQD6n7gwxyHxlMQNMxGoKASHcKqWCga84YeNMWubMQhlJw6GcMRqNQVkhwGaxPPnGJa7dcccz17rLSZMyYo/wBRYFHNyzByR1q/pHmOw6pamLkEOlTvqHfnzEO8uyPWrWDdyFOa/vrEM7QJJEtYeXNO5qlQ/Ek7fSkHPct9H8n4LzzojwXm7K8lRvVHfcfeNmZVXICnDekfH1Yry5h0qcpPCpiLWLbdo+h5H40kT0hK1BE3kTQ9jQem0brP47PjIeJZZwmIKUoQJajqQdCXbuauLNA3kFKXw40qKnUUqY9Ep/Luxj6LnuVDEySGSZieKWVWfl2Vb2j51KxGIPwyAGP9qQxtc7iGVz65yoYbxEqXM/qjzCAw1W70HzhpO8XImP5kpTGlCSm19mO73iErzEJdc0JIuhLfYfvpE0TihlKITKPEWXU86XDG+/SHaPRvl2CnomJm6kqlbS1kPWxYEuernvDzM8/nGX5TSZUwpepqlyK6SXTTvWMVj88UVKQk1CvjDbBrjmav6Qd4bUhQUZ2KIFvKqoliSGBcAOo2rWJnVePyczirWoDTX+mSUmtXLVVX7QzwUnDpDhkW1hTpqBRgeXJheCcQJflq0mYkqpUFmFlEP16NBeCy5HljgBDOrSCUvzq/o8akZ8hmCwzfCVFuIDl1HSsXgNFSiGry9v20XjSUGYpYeukAu7WtblGg8B/8xErjzZ2pEFTaHhJNGqAIktVMoA5PMPvHS1abpCqMxentFDqNEgajQb+wgyZlq0JdRFG39+57RVF+Y5dKnJZctFNw79WrTaM9j/BylqSmQHoWBLlx3LBPXaNmjD6wohISGccVr3Fy4EDSsapBOg8JFv8AP2jFkpFZNkJk4dCFMClIegZ3qC3xXvWsA53mEiWXWpKiVfCaq4QAEuKj9N4jip5mBlEttU0/X1jJ+IsHKkS0pQNSyeJaknVzYEK07NaC+oZRUzP8LMIlTUK8spNVCx6AAl236RmMZlMiXMdKtclTGhZQPIpLECt/nHYqQEMdSVuH4C7Pz6xbleWGcq4Aeoq7c+sZlpD4oySlpaKijn6kMwp1gHE4WWCC6T+VNQrsBX6Q6xHh+YnSSUVdgWLcioGgfvSF8h0TgssNLgmWl61DkCNIsxylm6WAPI/OI4OYxoWoT7bdIdzkyyQFP1LuT00vRve8DDBpdRTpIFOQqSQBuzDvEtX5fPHnoVxEIWks9wCCR0DfaG+b+LVYhSwtWmWz6RZJBpbmTeEWBw4ClFRZLVYtQ7/O0B4ma6jYB308httA1LcfRstc4cLTpWkAPX4VB6HdjsqzljWMr4xx0yeEgJdKKk9f8R5I8SzZaAJOlKikgroPiDFn6OIHw0hetIcK3qaGj33rtGeeJPbr+T8t65nLPqCmqDXcv9YrIaPoElCZgCXCxu4t0rCzMsvkg/DqNgly3oBUgRuxykhdkviafJZpvD/Ya/I294MzbPkTjqQoyyqqgQWfchnZ4Fl4eYpXlypRlkk6lkMG7WAHvHuYZIZCgpDTAL0+28WDd9UHLxWm6tYLcQqzCjgjrFnnyiasQLnTb0pDiVj9Y4sFLSDXVoLH5D6wXMwstSP9OiB8MsqHyIL+8Wm8/wAIsGECYkTNRQ/EE3bo9I23/EOGCAMPI8tSfhJQH5Djd3e5gKd4BmzJaZsspYiiFG2+nX8JU+xa8NcsGHTKErFJmoKaJMxwgvfSoABnfeCRkiMhCyszJilzbJSmpUedUkN6vGjy/FTPJQKoG4I0lXVTOxMJM50GYlKHdh5TE1PQkAEdX7QRLnTUk/1TMNeI6mYUN3qOjxqfRY0SjxC4SSxdiQGqrry9YggpCgQlwD8KmNO6QGMAonTVNwMKHUDffSxANbP1jQSMRIUhikgsCzHuUg96VjdZkBz5wNWar7W22Afq0e6GZ2r1Hza0FJxiAj+mnSVGrh6d3I9IGWdRKyUgc3At03jOnHhQRUKo97P23EcVkly5MVoNHuLV/SJIm7i46faAJKAbr+9miI7RJIYM228QTMq1T23iWJTQ6qAm5Lj7ObD35QszPKkzkABgQXBIJA5g1BY0hggOwJAcsCbPF8zLlVqlTXYktVq8q7GJRmsP4UCXdYOoMQBTmW51tQesHZdlQlI0pAvUm5g0pqxDEcj9xEjKAS5Ndkj77fWKeiFnYJKr6T37wjz6diJS2kkiUsMWli/UAE78zGnKWa1Q8Z/NvEsqVMMta1JKWcBJq/UG0V9qMz/Kps1OsgjYVYdywf0FXq8V/wAMlKVaUOxZRBW6rWJBAYmtjXkY0oxkibp0TqO5dKh2FH+kIPFeLlJUEI06mdRSXY7bcncVirRficAVMU6gr8Tjd9mcb84nNwQClJUoK0iqrP36iAZGcTkgALIeoL1HY7R7MxmoadV2Oog1O4O/rGbKZZvtMEEO9g7VpX57e8VScWULcmhNR9+45xW+n8V9xbvFRluRxDvBOW73sw0m+YFny1KCSWAUp3PIc/W28aHLMrMliUmYs/GS1eiXsn68toT5JgJfnIImaixodi13dqCNZIxNf7gLg0axBJ5mOkcq9lea4JSEh300IoeW8XzsMyvMUkJBawoT2POKkYoFxqAKQSVGjV35i0AjOEzVhIVrKenKzXZ42ybTEJmc+Tu0A4rDzQSJYZtyQ/0pBOFUlStJcMzvs/OkK848RiWoy9RBDvB6PsXluYJnKZcwSnFFAEgfN2Pq0GYmRNSgoVM8xCkuC4NHNQS4IfmHhLIyyWE6vMcbhrcnh3lOWlUpazq0gMm9a09rxh0wPgkzAgMplW0i4rckuVbGwhlhCFAHXrap1WbmBYAneFC5qkKYhx/j6iJ4fMHUpgSEirbD6EdDEyeygUpI0pU5LKVdtv3vF+Hw6lp4Bqbfm1w0LU5glSU6WBL+tqMC739oY5MpKUEDUFKJJGkmlwEkW9XvCh/mJKQZsrT1SKN2H1iRyxBAIC61uOd6jlteA8VmU3UHlhDCoJIvyCT8/pFGJmpZ1TT/ALEgs9hV3U46fWAPFqZRAILbxPyiQ4BLbgQJLNLN6NF8qZTSSoIdyElvYxKOdwXJJLObmnW8SRN0kFrRNOKlpICZXABdRBU/rRoqmrfiCdCW5i+zD99oi885lEilXDWHZ+XWJKxSyGKn3c3+W0QHv++sSiCpFItQHggYJWjU6WNAN6elPeBkTyzpN+USx6WYX9o+cePJY/inSfwp1ON4+igltLljtGA8WShMxC9AUpmCqUpuGLt3EFuQkOFzJSdzAWKU6ieZvF0yTWkVrQ4EUqVhVO0SUWIpUNEzILfpHjtQCvOFLqAkV0niHQ/ukUzMMojUAW5tDDC5WpbVOk3LUHeu7QQuURL0ghTUDgUf2qIkV5biTLWWF0lNet4Yys5XKRoSeE1chm97iKJGEG6kD8zklt+EQ7yr+GD6lBS34eF6eoZ/3tBqwrXnM6aWSpzyFX+VP8w1y6bIlp1TCtK9TuUkJoKjSOti8MJs6XIW+rSFB2SkBV6AGyX5sYAxksLUy6BQBKVFamLn8VNmNodOL5nimUArSrUVAAkj3vc9YUYjMpUwK1EHk4h4fCof/RK3GzVo/pcNAWI8MsX/AIVYDNRSmBNiTpqR0jN/JGv+dGLzxCyQEaUm4f22e8OcP4qmEAO4TZA+Eeg9Y+aScWR+kHyczelXjTDZ4vMUrDvxdB9K/OBMHhyriuP3UdoQJxhURu5vD/A47SGSbD/zAR8pQ3Hb/wA84NwOZGWCxOm5PJuhgKViELfUGJsbdfUx7NwpukvXn84jYdIxYUkL16g1yrY1EMMNl4VJ1qdJJapZuT8Jq1axkJc1me4rW8MMNjyigYsOEPRzWv17wjDKbKIvvQG4MD4rEiWkq2+vIQCMwVqBWR1ADVO7D6l42nhbwpKmf8xPZSkJdMs/CkGupYepp2EFH7LMmydWIUgl0y1KuQXPNug3NqiNvM8KYZEs8GxYmu3vHSJvmTVVDJlpIblqv9IPlzSpTK226xz8tdMkYXxBk3kiWtIDKSygP7gXf2o/OEa8WAdLjv12j6hmUkTRMQ5DpIB5ciPWMAcnmKWmWlCE6EnU6iVFVNzQiKdyK82+4En4tTDSEg7mu/SKkJ0hhBmKyaZLPGB6EGBTIPf1FO/KOnlGPGuC4x+a5JMM5aky1lJcjQl+z7el42iMBML8Bpd4KMrTpQUpZQLlrU3J+3KM2ynK+cSvDUxSASUpHJThQPJiAfaAcRkixcBtq32cc4+nEMANTndzYD7xnsTikDWoMkElkmu+xIJMYxucxhlyihxUHeJ4LLRMUlwz7m1Nob42QvEcSZaZaAWernaoo/t1gadjl4TSEzQsPxDcNYOa1Ea5c7EMRJXKXoCgQSyk7Nz1cn9oBWVBJZVjYUA9TBxx6Zh1uygX4q/9wv2MTnaEoczEqIDsC1xt9I2AWBwa5n4SQ/xGx9Lw+VlAkjhQ5o7nc1/bxl14tM2YlKlKShm7d/WC8dh8ThlJAJXLU+hV0kbtyPSD1rc3PRhjc1WCrgHXUgP7i9IIlqDqUpNCWJBt0jLT502aXU5PJmb0hlgMwUk6VOrZ+u4694b8E3dNpOIVLIAZSHcahUPS+4HLaDhmydRSubLQ4bU66UoSkEAwszFI8tYcFqAvZR5/usI0YczXUXLC/awjnkrfl1CoGJoMdHR1cl0mcQqkOsJOKhWPI6CI0wkw+w+pEHpxqgaU/bR5HQNnEgBaapHcXgXDoGr98r946OhirzEEhg5q/wBYtkY9aUlaFFCgFDhJDgioI5R0dBVnw4/9Oc8mzMXOlrU6UoSAd2ILh4+h42eUSwtNzpB5F2Hyjo6ONdXk/FFIKqEgbxnPGhKZHmg8bS+Jg9SbFnjo6MVqMfg/FWIKUEzPiozD5RVOxakPMFVKmEF967849joz18dOVmHzyYlyks97/rBy8zWUsWIYliKR5HRlX4qnZipJfSkul2IcfPaHuRLRPlLMyTKJlkaWSw+EbA/mPvHR0bjJwMgkqHwAV/DTbkKRi/F3hOQSgAEcVSGc0PMHlHR0alrHTIpyiW5RVkux3u1+0OZOAQACzuGY1FLUjo6PTHnv1ypKSzpTfkIuxGHGkJrpuws7X7x0dG78Y0nn5OgrDlRfmQduohbiZYlrdACWGwHNo6OjjfjpP0ngcOFrWhVUqSXH+0Ag9wTE5csSiSgN/mOjozHXt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AutoShape 12" descr="data:image/jpeg;base64,/9j/4AAQSkZJRgABAQAAAQABAAD/2wCEAAkGBhQSERUUExQWFRUWGR0aGRcYGRoeIBweGxcfHBoaGxodHCYgHR0jGhcdIC8gJCcpLCwsHCIxNTAqNSYrLCkBCQoKDgwOFw8PFykcFxwpKSkpKSkpKSkpKSkpKSkpNSkpKSkpKSksKSkpKSksKSk1KSkpKSkpKSkpKSkpKSksKf/AABEIALQA8AMBIgACEQEDEQH/xAAbAAACAwEBAQAAAAAAAAAAAAAEBQIDBgABB//EAD8QAAECBAQEBAQEBQIFBQAAAAECEQADITEEBRJBIlFhcQYTgZEyobHBQmLR8BQVI1LhM3IWJJKi8QdDgrLS/8QAGAEBAQEBAQAAAAAAAAAAAAAAAQACAwT/xAAfEQEBAQEAAwADAQEAAAAAAAAAARECEiExA0FRYRP/2gAMAwEAAhEDEQA/ANHIyMzHKLijKLV3YNYQNjMIqUooK2IvYU7/AHhviJcsTX8zUk8W5IL1rRqwGpQmKTwpWjUQSTSpYgl3eJFi8Kk6uNKym4H0AiPmpSwBtGiwxw7lCpSUcTKLtYsGNyXalO8JMzy8oVM8tlItqUoFiL0e/cxWjIHn4lKiK1B5/L7x0rGJeoKh1IijBYIqPCCVs5s30+cNV5SiUllkLUoMNJOlJA/EresSRGNRbZtmi6ROenCx57+hvCuZlqgeHiHMAlzuzbQwGUrlJQtYCCSFJ1qSLGupNTbYCJYOx0vypiUqQTbipY/l3aBtSBsQHYMDzuH6Qdjc81oDuNiUs78wDU9mEA5bjVTVqBlhYSTqUxTXat/T5wfCsCKsmrm5LFtnpaKpsyYl+FK+gIr87xKfKmJKj5YqSzORbYAkU7848l5eW1TpiEJIcgatRLW0pDDvWkWrBmCzN01kqS2zJHzEHoxqCLt6gfMRnZ+BmaUmUEGjOgqT/wBQap5X7xSorCgCoB9i5Pci/tDKzjWS5iFBwR6/rHpTyFN6/SM/hMSEo+IEObLJI9N/lBGGzdOpQ0FfUH6cRb2h0YehYBpfrEVY3qPSsLf44qFgmm7H0cNWAZWfJPwyybue3f7QWrD5KibGOKljce0Jv5u10y6/mr7RNWdFiU8IAc6kgg9iFxbDhuFqfiAiWkG4jOyvEVSJqtPXS36hvWDEZinS7lf+0OfrBow3MocvnA03Eh20E+kL1ZxVvJxDn8lP/vBOFzTUwKFj/ckhu7mEOGo/gSP32i1OCF2iS8wZmS/Yt9m+cCTszWT/AKCwBclaG+RMOIYyRdhHHEoFg8LxPW5AljuV/wCYoxC8URwJkp76/rqixG6sUBVj6sIqXnCRzJ5AE/aEhw+JcFSkg/lQCPdSng9EqYA5r6V+VIcSkZXLSWmqKUENpKuI0qyU39YHwPkmcBKKyjXwvbh2dvnFkvC4NU8GYtZUkfD+GlQ5NSejwfLdcwpExSkDmNIAdmDUAfpGHQMDJKtUwaw9UpBLMak294YmTLmIIlo4D8RUlx2ANXhNj8bPlq0S0gu3+mCKHm926wbgcf5CT565aJaiw1kJd6PpEKNJGBSglKUywmnUkM4BBr19oExeeIXM8gBOsMxtW5HO1HiP8tlrcFQSlf4gtVm08FmA/SOyjwnh8ElZlFS1KDLWtQKm6m+5iSEjFSxSYgyjRgkf92q/tDGTjJE5JGlwmmspdidtRsWjODOUpCkpKVJSfxAkdQ5/w+0X5R4g8xXlp0pSKsEsK8+VfpGfKJYnwmsqWuUuXMS5ISDvsHt0vFeMVOQsaZa9RZJGlkV5HcjnSHuMzFDCXrTs4RQne9hYxZgcxlLLIcJspIYh+b3dusOxE8ycuSrhTpDV37jSDQOR6wpxuYztQKdCRdIFSRvQn0h9jMqVLnfGVpmORqbhY8rGhpSGWM1hDFkpIqoM5b8IFh3ixMFqxMxQZSwo/EoOGHalS/KA8XjDKVVA1JLOASaXck3IIeNSqYdCjJKiBR9ZI99lc2hbN8O/xDKUry+F1KqX26Fg3RoUS5Z4iBWytKttLA8O7gb+saLA5th1ghPlyx8LKSA9PvCsYKTIURJ4kgALJd1Pdg7+xtCrMJjl0S3FQm1nqw/fcxURo8djtMsJT8SjwilB0YxncfmE5mSSa0FHO1DFEw8SVBLqBc1ILnqlmpRmaC5uICnTKSU/CeMghzepv9IxhUDHTHCVpmKDVBSVe1I6WoM6DMT7t3A33eGOooDKIKSLAD9tHS9KlMbbkv8AJjFiTwvnFJJU52F3Ha3vFsjHlJP+mS/xDSAfvFowEtVC4NqHly3i/C5ElnCVHvv7xpCcPm/Duo8khwO5pE1TULLqSARzv8jHh8JEh9IlsWZTV7coplSCXCbjZQG3J4vIWCTJDf3dAr6PAJmyn0KAH5VApNdwXrAozEO2gFX+23tAeLxywmqVN+YP8i4EF6EhtLwOH/Cn/vH/AOqwVJy1hwAo66v1jJys1lK4ZkpAFnTw/wCBGhy3L5TBSFEjaoftRninSwacsmXEw9iH+hgf+AnG0zu7j7mD5ZIs/rT7xVicwA/9sLbkRG9DM4taprqBZKv7Qljyq3LcNA+YZhifJKUzCmWLJSkgq5DV8V4WSsbPAZIT0BFW6D9IhifMFZs0jkBqp2ADUg8W10nPJmGDTsQU6iH4kkpJ2IPE1e0ETcKmcpKyVTSw0q1O24a7VrGNzCbK1HUoN+a56xblU5EouHVKZ9L0fbtEn0rBZ4tMsJXLUTz4qnmTqueQDR5K8XywCmaqbKNBRJUm+7UHX6Rk8o8YJ80IY8XClLUBNuvOsOc0y4TiCSpBF9PJ93p7xnEKxGDQ8yYoKCQljpIcsd0nZ3469HvCZGY4eSklE9aQkvpLalFXwpHDVr1aCJGXSJaU+adPCyCpd0vskEavRxE8TJw2qXMklKlIqknRT2Lnp1EZvJmmWAy6epCZssGbqSTxAWOw5jpBOSzFSpa5886BXSlR06iKeiXYc6RKX48nlCf9JIoTcVBq7GlYV514qmTUHXIQtzXXNToA6JZxzrFOJF7bjw7nSVyiqZoUUlwXFH2FbAfUXj3P8UqbwpbqlTsxFSWobWj49jsbh5K/+VxAS4CjLUNSNTl23AbS194f5b45WlLTFoL/ABMoNWn4mJducaDf5IgLckhgzh6OzinICPM5CZiClRCdxpZJcGlauk3q/pGcyfxW0jQChQBJJQq/ckloAHiBKlaisOQBxpBF9iHFtqQe4ceYvDKlNqTcniCgR0bma9GgBWkM5pcn+3qrkI2QzPBoklR0TVEvoFGbcAn5xj8dmmHStKJaUEqPGZigSHNSprFjT5xqUAJWcIK0pS6uZFbHYC9PaGKpjF0qcK6W5uHLRYvCYeWpQkGWUncLSbgkAnY8JZO7GAMTigjTw/EQxt6du0KFTJzX3qKG5uQPlE5ayK1PT/H3iK8UgIs5dgXq9OJwHILFhHDENVZ3+Kjmj1rQXiAjzVKIBmJlgsxZRZzViwqAIb5Bn0zzdIJVQ6iqqnArVzR2oGvvGdE5Ez4WG9TQndumwAjR5Riky0Dy0JnKWDr4gG2CR7VJa4jFie4zM581RJ4OKpJJApYUZzECsylBalE7P60foIMwWYJmqIVLMryyykkuz1PyEI8dPRNJbUivxGwD0B6x5uq6GsnMkDh1BJ5g0PN9mb1PyiqeuRMSUzSuv40F+TcJa1aF4QSMsUSCApTEuG+1wHhtj0eUkLCdDhIL14lOVAcgABUxvn/WAuJyyWFaUqdBuSA7DbTpJd6u7R5LwGgOjzGNglND7v8ASCMjBmr0pWEWPERZ9+VXhnnWVz5bLQf6ZtWx5HrG51EAweLWj8MzsWHu6Q8GycxUSXSpugSpu7QDO86Tp88rS9ix0mjsFOzsYvRmeoAhJD9nPXnG50mTXkGNUhyooT0AA9wx+sF5f4BVNSCpRJF6E+nP1jSzs3m6dJIYUap7XqYD/iyTxKY1c/u8bFqiX/6aSpaDZSrsoEP0qbmDMH4PCBxqkpoCyTan4jpD705xVLmJWfi4efEavR2/UQqz/HqkqCpWhUsBvNUkg0rw1VqDbw4NO8HkGCkzPMQEiZsrS/s9Ev0EIPFecYeR/TlnWtQdQJOiWCPie79IVjxOuespsggkrLgjcOdn/t/Voz2ZoRrdU1ku5oCo8mFvVTesZKeNkDEspIUtRupqMKElzQMHZ7wkx+OUFEBai1PalNmhojGkpck+WkuwJ9NbtrPS1YUYrEJUaJADn1eLGtpvhMyCsICrWfKWx0q0nSu1WO45RTKxcokFM2ag/nSFexSx+UAysSXWgMEzAAacjRoGCVA8Nxv8qQY15HX8NNX8Kpc8Dqx/6VsYv/lqpSiuclQZjpIIFrP0sALwpwchUxTFeksaqf0FA7w0m4mcmUUiYpUotqBcu1ahVA3SLLBsp3gJcmajUFmWtIKtIUCd6Malm+FvWA0TysDVJAJ/EKOwN0mhvZvWkV/y1M7imSlyFXC0caHudUtXEB1Sr0NoFxGXz2dC5UxCXIVLPXdLBQ9RFbDNk/xLG4JJBIlhKiKEMKvuk73FIBwxUgeYFpUpKgQA1RYuGDDvHpzCYh0rQW3BqPnB+V4uQXCkAOG1AVu7ua+r+8MYGf8AECJelX8MkoIYKQSg81JVpIeper7Wjyd4skCWUpkqJJBZSlOOZBflC+fgiy9DLCjVlEqFKFmG1fcVeFy0N/UdTihUBRxbs46RJo8Rn2HQgmWuYpZA71FQVN3HaPMiy2fjEmZ5hCEH4E0A5OQRdjflC/L0oxCNCkJMxLlwdKj0Cvhp84YZSvEYJQmITrQ41JPTZQB4u4aD4WzyjJpKEVCnmM6TxVBrp2S+5Z23iAzpKEkyw34OBISByqOghzkef4XFp1s0xRqnUQQ92fbp3j1WUyEoCJckuCKlVzuS3JrQasU+HFOlc0oCFqYk/wB2kaQXahrFc3xPhZJKSlU2tWANbG9PaLc+lCWE6lAahUBXCnoH+JRe9qW5pMRg5bpMsJIUmpBo+9GcG9LRi8rTLE+PJIlNKl8QVwpWkMKfG4LuOUU+F/ES5xmonhJSBqoKNu5jKY3LS6Tz6vez1+wijC48S1ihKX4kklLtYOCWD1qNoLyo+oYb+HmJIw5RqKRqCNmP9v3YR388Th8HNqFmWTQgEO7M1qGjdI+YSMZM1GYF6CG+GhBtRtu94tyTM5Kf4pM6d5Ymp0I1pKi7uFqvYXPMweB1rcv8RrnLSmeUni1JUQCHLBuQDWg3HYVBd5gQHogghuoFn6x8j/mmgkUUxoa7bjeGuW+LnZC7bE1A9T94znUXp9DzOYpJ5aQEs1X3fcl4RnMCFF207EEtbmf3UtvFfiWYuZJmCUta1pKeJLhTAWVWvarRjMqxK0qUFM5+ITHry9X58o9TGNFjs0mgsSwH5SkEPYABydngWfjlqTpmr0BIojf2Z7bsICx+Hnt/SmJ0ECieFidv0MDYXJ2l/wBRwX5fFyAPMXjON7iON8ThKDKky0h7rIBUX5P8PpCn+WrfUtKtIub/ADhlhsrchSQWBYkliefSOXInICtKVFJ3SD7pIqWbrCAAwhclbjpY25bRUqQzCoJsD8/nB+H1JBPEQ7qNy/WCJcqSs8burnqBHUFmIFmhBXPwik/E46bxJdkkXbpYeu0OcRk8tdfPRSwKqinMwFOyzyrjW/wlJDdXFT62gQPK1DWVLNKnsdrw8kLdtKSoXr1HJqP6wrw2XFSnYpoSwbY19Kt6w7kzkpTpLAK70blXbnCmgwUxQdJKWAqCGam5rtzhZMwwlHUCkKJJBSGelUh62q9oFwucJklppIC9h05dGMNMvw8qYoLlTCpIrZ1ByW4vioa1h+jCf+eaSTMl+Yk0UKBQfbUHCh0MR/k+HnkmSoOQDpPCtPPhsqGHiLwyicgFDS1hyD+FT14jcHrUdowk7zZSilTgjY19j9xGca3+mGYSpkiYUOSNiQQW7XHL0i1GdBTiYlwfT5hvvFWHz5WnTNSmaPzXHZQ4vm0erk4eaOFSpSuSuJJ9RUe0G/1YkjBJJ1SlaehP0Ig2Vm2KlhyfM2DhyG31D7wJhcjWzpCl9ZZCh6h3EMBkeISCtHGAAWqlRfZjdoZVlSGYAkzAFyZoYkkDQo9SGYvvD/LfF8xUtMuUA6TxpKmLO5KC7b1G4jInM0qOmYGO4qPQ84KOHQ6VSyEqSns5+kVTV53i1LIcgqUwD/7etGZPaKMJikoTqE1APSvcEdYzU6alJGpOkmhTs5oVJURYilI0XhvLZK1qLAsPhNTW7g0blR4PHfi2T6MVmssXmBbVDIPpasIMWhatS0oKiFKOo0Gz03Iq78426ctQCGSABUAABjzBZ48n4BKgQQz7gB/e7wzi/wBV7l+R83kSFFTqBqHHXr0AipOBVerm7X9Y1C8i1TSrUrhoBzHU9YNXladJcPzPW7WrcRnoMX/Bpo5pyAaL52XhRCUI0vYl0vyJ1FhGlw+UJWCQBpBqbEE2Dn9IvmZOVfHMUQLOSW5XIaM+00WaSkS5a1AOq4cVD9fm7RiE5dNnKYuobko26lm+caSTi1YmQlpqkF0pWofi00VbYseUezcmUQyPMUh2VpRZJvuA5O28bvN07MZyd4dTL1A4hIbYEpVargLItC2YgKR/quBUA6tJaocsCC28bmV4BkFOpcyYVmumiC3VJBPeII8HyECqZi3d3qw6sz2jUDISUnEAIB1M61ArZAYMKBGsjpqgbFZnLQdBUUkD45aQS42SHDDu8b7KvC8viYKCSWfSSw5AtvRyeUR8R5JlkuWfOQdRCmWmhcdmdTkXEVhlfOMwxz0HEogErUoHsGAofeD8LlxASohwQHZRDvXZ2r39Iqz7EYeYhAkBbh0sQ9H4CVM5IFITS5SkFXEpOnkSGPUQfFrWGehKSVSQCE0PnKLnY6TLBPZ4XYFExRXqCRpcGYtqA2IFtTWHWIZRJM1fGvg0k6i7qAFQHHo/1h5icdJKaDSGDAOr3pU0v1jWDS2xVoClJCaqUbEsNS+ZFCwNHEWz0I8tKhxA1JIq77PvS0WYHOZQcKWQASrhDFyLfJMZ/E5sv4SdQFizMHezMfnAifF4hRmFRDVoOQ2b0g2RnShVLpW1009wLxKXh1FA1IBBFDanN+8V4+RLCUmU5NXPtT9PWBCzmMxSQ6ypTks6mA+npA8zHCYnSsAt8Kj8Q7tUiAUpPMdYkiSygFEJ6nat4UIGATq0laEkUOokC93/AFi/MMtMhilSJiSaLTUejwbgpUqSTrT5ilA6FG1RRQH6wHjEzHCgxBFgxJ9BuOtYN/Rz1ozBYoadK5Y1GxbSejKF/WDsEhAQ38RMlrDkpU+knltQ84z+OmTw2su4B4Wo+x5GKxPWpIB4+SWJPY05CLItsabDYuViwJeJABTwonpDW/u5iE2ZZPNw6gKlzwkVCg7ApVY/KK5WGZDrRMQ9izp9Us7dRDnBZ2qSUysQkKkmqWOoCnxS1ittokRys1UmhqBsf0NIbZdmDhSpboIqSgGg6gbfKPcxy9MpZmyf6qSQQo1oRVKvzVHtEcsxypM1MxIFC5AoCD8QbtAs9nuW+IDLSWUqaHolJTU7vrqBvQxostzHzUpJUhBU4KXBZi1SPq28UYnwvh8SgTJf9NSgFBSKXs6bfSMpmuQ4iQFOBNQm5S7gX4k3bqHEM6a6/HY2WYrQgavMSVAgBJpcs4O7doHSNSjqWlSRdQt7x86w+JUhWuUonSHKCokNvTcQ0kz9YC5R4d5YAoetQ7m0aYajDYtjMcJKRRKrahegPtSGMtYbm/J/q4jJTcPOSgrOmtuMCvKu8PMqkLMpKiHUwB0kG3rBYj/B5SdJ0SlJKSxV8PorUHI684ZYeQtCOJbC5Cah32Ua2ilfimaELVLlAD+9ZS9qkpeteojO43xPiJiCSwCqO2kJcPw6n2pVwOsFMPp/iHD6RqnBf9iSQ5ctSnPeMmvPlzZ65LFZBYGWrSP/AIqDvfnzgPFTggaWlggXJL02J0hhWp6wHlOZIQs/0xMB+JWuYlgS7pqRqeltoUYJxhUVBPn6wSHSSBcApKfxENy5xHOsrnzEpWpBWxqiykOK93+9IcZeZa6pTOSk1qXevpQs8OUqerHYOf0+wjWMa+d5v4dMlIWsshZ+EIcpVpoCX9KGGuT+C8PNlImvMUFAFiwHUEdxGqx2CRMQpEwOk3ZvdJaneOwchEpAly0kIApxqPdy1bwZlWk+aZKnU+oJSEsUhLCluIfD6wkRlpmGcEJB8ol20tQVYqv943yFzGcANzYfvaAZMlHEUJSgLOogCjmhp6Qh8s8RBWpNKkVpcUbk0LJ00p0jcXf97Rv/ABXilHhEgq0FxMJYW2pzI9owxw25cvvGLcaieDWEJCkzCFn8JFGezv2iuQRr4wGJ+cQlZcuYrTLSVElgAIYS/CeIFSliH1AFylt1AWHI2iIlWB1poxZwAal+nIPEBlD6lltIDkX2ej9BAy0zcIs6ksaagS4O/wAQcP2iydnQWg6BpO7/ADiP6eTcRM07gE3AHIfjbU7NR94qOMWCpP8AdcOeYNQa7QJMzFWlKPwh6Vubt1oPaKEzgxcdoQaKnMrUBrc2fl8Ng42MWS0zVBPEQGLAHqzli8dicxVKRo4KfhAcV9j8zAIxanSoO/2fYcoz8jU9320OI8L4kOokcSXHRrANY03iJyPFpw/nKnaUUJ4lByQD6n7gwxyHxlMQNMxGoKASHcKqWCga84YeNMWubMQhlJw6GcMRqNQVkhwGaxPPnGJa7dcccz17rLSZMyYo/wBRYFHNyzByR1q/pHmOw6pamLkEOlTvqHfnzEO8uyPWrWDdyFOa/vrEM7QJJEtYeXNO5qlQ/Ek7fSkHPct9H8n4LzzojwXm7K8lRvVHfcfeNmZVXICnDekfH1Yry5h0qcpPCpiLWLbdo+h5H40kT0hK1BE3kTQ9jQem0brP47PjIeJZZwmIKUoQJajqQdCXbuauLNA3kFKXw40qKnUUqY9Ep/Luxj6LnuVDEySGSZieKWVWfl2Vb2j51KxGIPwyAGP9qQxtc7iGVz65yoYbxEqXM/qjzCAw1W70HzhpO8XImP5kpTGlCSm19mO73iErzEJdc0JIuhLfYfvpE0TihlKITKPEWXU86XDG+/SHaPRvl2CnomJm6kqlbS1kPWxYEuernvDzM8/nGX5TSZUwpepqlyK6SXTTvWMVj88UVKQk1CvjDbBrjmav6Qd4bUhQUZ2KIFvKqoliSGBcAOo2rWJnVePyczirWoDTX+mSUmtXLVVX7QzwUnDpDhkW1hTpqBRgeXJheCcQJflq0mYkqpUFmFlEP16NBeCy5HljgBDOrSCUvzq/o8akZ8hmCwzfCVFuIDl1HSsXgNFSiGry9v20XjSUGYpYeukAu7WtblGg8B/8xErjzZ2pEFTaHhJNGqAIktVMoA5PMPvHS1abpCqMxentFDqNEgajQb+wgyZlq0JdRFG39+57RVF+Y5dKnJZctFNw79WrTaM9j/BylqSmQHoWBLlx3LBPXaNmjD6wohISGccVr3Fy4EDSsapBOg8JFv8AP2jFkpFZNkJk4dCFMClIegZ3qC3xXvWsA53mEiWXWpKiVfCaq4QAEuKj9N4jip5mBlEttU0/X1jJ+IsHKkS0pQNSyeJaknVzYEK07NaC+oZRUzP8LMIlTUK8spNVCx6AAl236RmMZlMiXMdKtclTGhZQPIpLECt/nHYqQEMdSVuH4C7Pz6xbleWGcq4Aeoq7c+sZlpD4oySlpaKijn6kMwp1gHE4WWCC6T+VNQrsBX6Q6xHh+YnSSUVdgWLcioGgfvSF8h0TgssNLgmWl61DkCNIsxylm6WAPI/OI4OYxoWoT7bdIdzkyyQFP1LuT00vRve8DDBpdRTpIFOQqSQBuzDvEtX5fPHnoVxEIWks9wCCR0DfaG+b+LVYhSwtWmWz6RZJBpbmTeEWBw4ClFRZLVYtQ7/O0B4ma6jYB308httA1LcfRstc4cLTpWkAPX4VB6HdjsqzljWMr4xx0yeEgJdKKk9f8R5I8SzZaAJOlKikgroPiDFn6OIHw0hetIcK3qaGj33rtGeeJPbr+T8t65nLPqCmqDXcv9YrIaPoElCZgCXCxu4t0rCzMsvkg/DqNgly3oBUgRuxykhdkviafJZpvD/Ya/I294MzbPkTjqQoyyqqgQWfchnZ4Fl4eYpXlypRlkk6lkMG7WAHvHuYZIZCgpDTAL0+28WDd9UHLxWm6tYLcQqzCjgjrFnnyiasQLnTb0pDiVj9Y4sFLSDXVoLH5D6wXMwstSP9OiB8MsqHyIL+8Wm8/wAIsGECYkTNRQ/EE3bo9I23/EOGCAMPI8tSfhJQH5Djd3e5gKd4BmzJaZsspYiiFG2+nX8JU+xa8NcsGHTKErFJmoKaJMxwgvfSoABnfeCRkiMhCyszJilzbJSmpUedUkN6vGjy/FTPJQKoG4I0lXVTOxMJM50GYlKHdh5TE1PQkAEdX7QRLnTUk/1TMNeI6mYUN3qOjxqfRY0SjxC4SSxdiQGqrry9YggpCgQlwD8KmNO6QGMAonTVNwMKHUDffSxANbP1jQSMRIUhikgsCzHuUg96VjdZkBz5wNWar7W22Afq0e6GZ2r1Hza0FJxiAj+mnSVGrh6d3I9IGWdRKyUgc3At03jOnHhQRUKo97P23EcVkly5MVoNHuLV/SJIm7i46faAJKAbr+9miI7RJIYM228QTMq1T23iWJTQ6qAm5Lj7ObD35QszPKkzkABgQXBIJA5g1BY0hggOwJAcsCbPF8zLlVqlTXYktVq8q7GJRmsP4UCXdYOoMQBTmW51tQesHZdlQlI0pAvUm5g0pqxDEcj9xEjKAS5Ndkj77fWKeiFnYJKr6T37wjz6diJS2kkiUsMWli/UAE78zGnKWa1Q8Z/NvEsqVMMta1JKWcBJq/UG0V9qMz/Kps1OsgjYVYdywf0FXq8V/wAMlKVaUOxZRBW6rWJBAYmtjXkY0oxkibp0TqO5dKh2FH+kIPFeLlJUEI06mdRSXY7bcncVirRficAVMU6gr8Tjd9mcb84nNwQClJUoK0iqrP36iAZGcTkgALIeoL1HY7R7MxmoadV2Oog1O4O/rGbKZZvtMEEO9g7VpX57e8VScWULcmhNR9+45xW+n8V9xbvFRluRxDvBOW73sw0m+YFny1KCSWAUp3PIc/W28aHLMrMliUmYs/GS1eiXsn68toT5JgJfnIImaixodi13dqCNZIxNf7gLg0axBJ5mOkcq9lea4JSEh300IoeW8XzsMyvMUkJBawoT2POKkYoFxqAKQSVGjV35i0AjOEzVhIVrKenKzXZ42ybTEJmc+Tu0A4rDzQSJYZtyQ/0pBOFUlStJcMzvs/OkK848RiWoy9RBDvB6PsXluYJnKZcwSnFFAEgfN2Pq0GYmRNSgoVM8xCkuC4NHNQS4IfmHhLIyyWE6vMcbhrcnh3lOWlUpazq0gMm9a09rxh0wPgkzAgMplW0i4rckuVbGwhlhCFAHXrap1WbmBYAneFC5qkKYhx/j6iJ4fMHUpgSEirbD6EdDEyeygUpI0pU5LKVdtv3vF+Hw6lp4Bqbfm1w0LU5glSU6WBL+tqMC739oY5MpKUEDUFKJJGkmlwEkW9XvCh/mJKQZsrT1SKN2H1iRyxBAIC61uOd6jlteA8VmU3UHlhDCoJIvyCT8/pFGJmpZ1TT/ALEgs9hV3U46fWAPFqZRAILbxPyiQ4BLbgQJLNLN6NF8qZTSSoIdyElvYxKOdwXJJLObmnW8SRN0kFrRNOKlpICZXABdRBU/rRoqmrfiCdCW5i+zD99oi885lEilXDWHZ+XWJKxSyGKn3c3+W0QHv++sSiCpFItQHggYJWjU6WNAN6elPeBkTyzpN+USx6WYX9o+cePJY/inSfwp1ON4+igltLljtGA8WShMxC9AUpmCqUpuGLt3EFuQkOFzJSdzAWKU6ieZvF0yTWkVrQ4EUqVhVO0SUWIpUNEzILfpHjtQCvOFLqAkV0niHQ/ukUzMMojUAW5tDDC5WpbVOk3LUHeu7QQuURL0ghTUDgUf2qIkV5biTLWWF0lNet4Yys5XKRoSeE1chm97iKJGEG6kD8zklt+EQ7yr+GD6lBS34eF6eoZ/3tBqwrXnM6aWSpzyFX+VP8w1y6bIlp1TCtK9TuUkJoKjSOti8MJs6XIW+rSFB2SkBV6AGyX5sYAxksLUy6BQBKVFamLn8VNmNodOL5nimUArSrUVAAkj3vc9YUYjMpUwK1EHk4h4fCof/RK3GzVo/pcNAWI8MsX/AIVYDNRSmBNiTpqR0jN/JGv+dGLzxCyQEaUm4f22e8OcP4qmEAO4TZA+Eeg9Y+aScWR+kHyczelXjTDZ4vMUrDvxdB9K/OBMHhyriuP3UdoQJxhURu5vD/A47SGSbD/zAR8pQ3Hb/wA84NwOZGWCxOm5PJuhgKViELfUGJsbdfUx7NwpukvXn84jYdIxYUkL16g1yrY1EMMNl4VJ1qdJJapZuT8Jq1axkJc1me4rW8MMNjyigYsOEPRzWv17wjDKbKIvvQG4MD4rEiWkq2+vIQCMwVqBWR1ADVO7D6l42nhbwpKmf8xPZSkJdMs/CkGupYepp2EFH7LMmydWIUgl0y1KuQXPNug3NqiNvM8KYZEs8GxYmu3vHSJvmTVVDJlpIblqv9IPlzSpTK226xz8tdMkYXxBk3kiWtIDKSygP7gXf2o/OEa8WAdLjv12j6hmUkTRMQ5DpIB5ciPWMAcnmKWmWlCE6EnU6iVFVNzQiKdyK82+4En4tTDSEg7mu/SKkJ0hhBmKyaZLPGB6EGBTIPf1FO/KOnlGPGuC4x+a5JMM5aky1lJcjQl+z7el42iMBML8Bpd4KMrTpQUpZQLlrU3J+3KM2ynK+cSvDUxSASUpHJThQPJiAfaAcRkixcBtq32cc4+nEMANTndzYD7xnsTikDWoMkElkmu+xIJMYxucxhlyihxUHeJ4LLRMUlwz7m1Nob42QvEcSZaZaAWernaoo/t1gadjl4TSEzQsPxDcNYOa1Ea5c7EMRJXKXoCgQSyk7Nz1cn9oBWVBJZVjYUA9TBxx6Zh1uygX4q/9wv2MTnaEoczEqIDsC1xt9I2AWBwa5n4SQ/xGx9Lw+VlAkjhQ5o7nc1/bxl14tM2YlKlKShm7d/WC8dh8ThlJAJXLU+hV0kbtyPSD1rc3PRhjc1WCrgHXUgP7i9IIlqDqUpNCWJBt0jLT502aXU5PJmb0hlgMwUk6VOrZ+u4694b8E3dNpOIVLIAZSHcahUPS+4HLaDhmydRSubLQ4bU66UoSkEAwszFI8tYcFqAvZR5/usI0YczXUXLC/awjnkrfl1CoGJoMdHR1cl0mcQqkOsJOKhWPI6CI0wkw+w+pEHpxqgaU/bR5HQNnEgBaapHcXgXDoGr98r946OhirzEEhg5q/wBYtkY9aUlaFFCgFDhJDgioI5R0dBVnw4/9Oc8mzMXOlrU6UoSAd2ILh4+h42eUSwtNzpB5F2Hyjo6ONdXk/FFIKqEgbxnPGhKZHmg8bS+Jg9SbFnjo6MVqMfg/FWIKUEzPiozD5RVOxakPMFVKmEF967849joz18dOVmHzyYlyks97/rBy8zWUsWIYliKR5HRlX4qnZipJfSkul2IcfPaHuRLRPlLMyTKJlkaWSw+EbA/mPvHR0bjJwMgkqHwAV/DTbkKRi/F3hOQSgAEcVSGc0PMHlHR0alrHTIpyiW5RVkux3u1+0OZOAQACzuGY1FLUjo6PTHnv1ypKSzpTfkIuxGHGkJrpuws7X7x0dG78Y0nn5OgrDlRfmQduohbiZYlrdACWGwHNo6OjjfjpP0ngcOFrWhVUqSXH+0Ag9wTE5csSiSgN/mOjozHXt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60375" y="2604975"/>
            <a:ext cx="8377055" cy="2819401"/>
            <a:chOff x="460375" y="2604975"/>
            <a:chExt cx="8377055" cy="2819401"/>
          </a:xfrm>
        </p:grpSpPr>
        <p:pic>
          <p:nvPicPr>
            <p:cNvPr id="2050" name="Picture 2" descr="http://images.tmcnet.com/featurestory/ap/2012/02/14/Venezuela-Oil-Spill-JPEG-3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7393" y="2604976"/>
              <a:ext cx="4160037" cy="2819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375" y="2604975"/>
              <a:ext cx="3759202" cy="281940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" name="Rectangle 6"/>
          <p:cNvSpPr/>
          <p:nvPr/>
        </p:nvSpPr>
        <p:spPr>
          <a:xfrm>
            <a:off x="320382" y="5823082"/>
            <a:ext cx="85312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hlinkClick r:id="rId4"/>
              </a:rPr>
              <a:t>https://</a:t>
            </a:r>
            <a:r>
              <a:rPr lang="en-US" sz="3200" dirty="0" smtClean="0">
                <a:hlinkClick r:id="rId4"/>
              </a:rPr>
              <a:t>www.youtube.com/watch?v=7CXqRLUBt5c</a:t>
            </a:r>
            <a:r>
              <a:rPr lang="en-US" sz="3200" dirty="0" smtClean="0"/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878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Summarizer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828800"/>
            <a:ext cx="6506649" cy="449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6492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travelphotoguide.org/attachments/mexico-city-aerial-view_02-jpg.789/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753600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75" y="304800"/>
            <a:ext cx="8839200" cy="1143000"/>
          </a:xfrm>
          <a:solidFill>
            <a:schemeClr val="bg1">
              <a:alpha val="88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4800" u="sng" dirty="0" smtClean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Overcrowding in Mexico City</a:t>
            </a:r>
            <a:endParaRPr lang="en-US" sz="4800" u="sng" dirty="0">
              <a:ln w="1905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chemeClr val="bg1">
                    <a:alpha val="43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4725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un.org/climatechange/summit/wp-content/uploads/sites/2/2014/07/Action_Areas_Pollutan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0"/>
            <a:ext cx="10666642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75" y="304800"/>
            <a:ext cx="8839200" cy="1143000"/>
          </a:xfrm>
          <a:solidFill>
            <a:schemeClr val="bg1">
              <a:alpha val="88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4600" u="sng" dirty="0" smtClean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Industrialization in Mexico City</a:t>
            </a:r>
            <a:endParaRPr lang="en-US" sz="4600" u="sng" dirty="0">
              <a:ln w="1905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chemeClr val="bg1">
                    <a:alpha val="43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468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://s3.reutersmedia.net/resources/r/?m=02&amp;d=20110908&amp;t=2&amp;i=496804399&amp;w=580&amp;fh=&amp;fw=&amp;ll=&amp;pl=&amp;r=2011-09-08T051252Z_01_BTRE7870EHL00_RTROPTP_0_MEXIC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1376" y="-76200"/>
            <a:ext cx="10759961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75" y="304800"/>
            <a:ext cx="8839200" cy="1143000"/>
          </a:xfrm>
          <a:solidFill>
            <a:schemeClr val="bg1">
              <a:alpha val="88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4400" u="sng" dirty="0" smtClean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Vehicle Emissions in Mexico City</a:t>
            </a:r>
            <a:endParaRPr lang="en-US" sz="4400" u="sng" dirty="0">
              <a:ln w="1905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chemeClr val="bg1">
                    <a:alpha val="43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11944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thumb/4/45/Mexico_(city)_in_Mexico_(zoom).svg/1280px-Mexico_(city)_in_Mexico_(zoom)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19200"/>
            <a:ext cx="6059584" cy="39624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417" y="76200"/>
            <a:ext cx="8229600" cy="1143000"/>
          </a:xfrm>
          <a:noFill/>
        </p:spPr>
        <p:txBody>
          <a:bodyPr/>
          <a:lstStyle/>
          <a:p>
            <a:r>
              <a:rPr lang="en-US" sz="4800" dirty="0" smtClean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Location of Mexico City</a:t>
            </a:r>
            <a:endParaRPr lang="en-US" sz="4800" dirty="0">
              <a:ln w="1905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chemeClr val="bg1">
                    <a:alpha val="43000"/>
                  </a:schemeClr>
                </a:outerShdw>
              </a:effectLst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72292" y="5408596"/>
            <a:ext cx="87630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b="1" kern="120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New Tai Lue" panose="020B0502040204020203" pitchFamily="34" charset="0"/>
                <a:ea typeface="+mj-ea"/>
                <a:cs typeface="Microsoft New Tai Lue" panose="020B0502040204020203" pitchFamily="34" charset="0"/>
              </a:defRPr>
            </a:lvl1pPr>
          </a:lstStyle>
          <a:p>
            <a:r>
              <a:rPr lang="en-US" sz="3200" b="0" dirty="0" smtClean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</a:rPr>
              <a:t>Based on what you’ve learned about Mexico’s physical features, how does its location matter?</a:t>
            </a:r>
            <a:endParaRPr lang="en-US" sz="3200" b="0" dirty="0">
              <a:ln w="19050">
                <a:solidFill>
                  <a:schemeClr val="tx1"/>
                </a:solidFill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33258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gluch.info/Oaxa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117" y="1143000"/>
            <a:ext cx="6172200" cy="434751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18417" y="228600"/>
            <a:ext cx="8229600" cy="762000"/>
          </a:xfrm>
          <a:prstGeom prst="rect">
            <a:avLst/>
          </a:prstGeom>
          <a:noFill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5400" b="1" kern="120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New Tai Lue" panose="020B0502040204020203" pitchFamily="34" charset="0"/>
                <a:ea typeface="+mj-ea"/>
                <a:cs typeface="Microsoft New Tai Lue" panose="020B0502040204020203" pitchFamily="34" charset="0"/>
              </a:defRPr>
            </a:lvl1pPr>
          </a:lstStyle>
          <a:p>
            <a:r>
              <a:rPr lang="en-US" sz="4800" dirty="0" smtClean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Location of Mexico City</a:t>
            </a:r>
            <a:endParaRPr lang="en-US" sz="4800" dirty="0">
              <a:ln w="1905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chemeClr val="bg1">
                    <a:alpha val="43000"/>
                  </a:schemeClr>
                </a:outerShdw>
              </a:effectLst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1717" y="5638800"/>
            <a:ext cx="87630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b="1" kern="120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New Tai Lue" panose="020B0502040204020203" pitchFamily="34" charset="0"/>
                <a:ea typeface="+mj-ea"/>
                <a:cs typeface="Microsoft New Tai Lue" panose="020B0502040204020203" pitchFamily="34" charset="0"/>
              </a:defRPr>
            </a:lvl1pPr>
          </a:lstStyle>
          <a:p>
            <a:r>
              <a:rPr lang="en-US" sz="3200" b="0" dirty="0" smtClean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</a:rPr>
              <a:t>Mexico City lies at the base of two mountain ranges which basically traps the air pollution</a:t>
            </a:r>
            <a:endParaRPr lang="en-US" sz="3200" b="0" dirty="0">
              <a:ln w="19050">
                <a:solidFill>
                  <a:schemeClr val="tx1"/>
                </a:solidFill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10325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33400" y="838200"/>
            <a:ext cx="7924800" cy="5786407"/>
            <a:chOff x="533400" y="838200"/>
            <a:chExt cx="7924800" cy="5786407"/>
          </a:xfrm>
        </p:grpSpPr>
        <p:pic>
          <p:nvPicPr>
            <p:cNvPr id="4098" name="Picture 2" descr="http://www.bcairquality.ca/images/inversion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0200" y="838200"/>
              <a:ext cx="5486400" cy="223113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3733800"/>
              <a:ext cx="7924800" cy="28908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93107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old-PowerPoint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un-PowerPoint-Template" id="{683BA218-0FAC-4AB4-8F5C-0FB693E31DB8}" vid="{90BC9D1E-EB9B-4C5D-9389-91EC396EB8B8}"/>
    </a:ext>
  </a:extLst>
</a:theme>
</file>

<file path=ppt/theme/theme10.xml><?xml version="1.0" encoding="utf-8"?>
<a:theme xmlns:a="http://schemas.openxmlformats.org/drawingml/2006/main" name="9_Gold-PowerPoint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un-PowerPoint-Template" id="{683BA218-0FAC-4AB4-8F5C-0FB693E31DB8}" vid="{90BC9D1E-EB9B-4C5D-9389-91EC396EB8B8}"/>
    </a:ext>
  </a:extLst>
</a:theme>
</file>

<file path=ppt/theme/theme11.xml><?xml version="1.0" encoding="utf-8"?>
<a:theme xmlns:a="http://schemas.openxmlformats.org/drawingml/2006/main" name="10_Gold-PowerPoint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un-PowerPoint-Template" id="{683BA218-0FAC-4AB4-8F5C-0FB693E31DB8}" vid="{90BC9D1E-EB9B-4C5D-9389-91EC396EB8B8}"/>
    </a:ext>
  </a:extLst>
</a:theme>
</file>

<file path=ppt/theme/theme2.xml><?xml version="1.0" encoding="utf-8"?>
<a:theme xmlns:a="http://schemas.openxmlformats.org/drawingml/2006/main" name="1_Gold-PowerPoint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un-PowerPoint-Template" id="{683BA218-0FAC-4AB4-8F5C-0FB693E31DB8}" vid="{90BC9D1E-EB9B-4C5D-9389-91EC396EB8B8}"/>
    </a:ext>
  </a:extLst>
</a:theme>
</file>

<file path=ppt/theme/theme3.xml><?xml version="1.0" encoding="utf-8"?>
<a:theme xmlns:a="http://schemas.openxmlformats.org/drawingml/2006/main" name="2_Gold-PowerPoint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un-PowerPoint-Template" id="{683BA218-0FAC-4AB4-8F5C-0FB693E31DB8}" vid="{90BC9D1E-EB9B-4C5D-9389-91EC396EB8B8}"/>
    </a:ext>
  </a:extLst>
</a:theme>
</file>

<file path=ppt/theme/theme4.xml><?xml version="1.0" encoding="utf-8"?>
<a:theme xmlns:a="http://schemas.openxmlformats.org/drawingml/2006/main" name="3_Gold-PowerPoint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un-PowerPoint-Template" id="{683BA218-0FAC-4AB4-8F5C-0FB693E31DB8}" vid="{90BC9D1E-EB9B-4C5D-9389-91EC396EB8B8}"/>
    </a:ext>
  </a:extLst>
</a:theme>
</file>

<file path=ppt/theme/theme5.xml><?xml version="1.0" encoding="utf-8"?>
<a:theme xmlns:a="http://schemas.openxmlformats.org/drawingml/2006/main" name="4_Gold-PowerPoint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un-PowerPoint-Template" id="{683BA218-0FAC-4AB4-8F5C-0FB693E31DB8}" vid="{90BC9D1E-EB9B-4C5D-9389-91EC396EB8B8}"/>
    </a:ext>
  </a:extLst>
</a:theme>
</file>

<file path=ppt/theme/theme6.xml><?xml version="1.0" encoding="utf-8"?>
<a:theme xmlns:a="http://schemas.openxmlformats.org/drawingml/2006/main" name="5_Gold-PowerPoint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un-PowerPoint-Template" id="{683BA218-0FAC-4AB4-8F5C-0FB693E31DB8}" vid="{90BC9D1E-EB9B-4C5D-9389-91EC396EB8B8}"/>
    </a:ext>
  </a:extLst>
</a:theme>
</file>

<file path=ppt/theme/theme7.xml><?xml version="1.0" encoding="utf-8"?>
<a:theme xmlns:a="http://schemas.openxmlformats.org/drawingml/2006/main" name="6_Gold-PowerPoint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un-PowerPoint-Template" id="{683BA218-0FAC-4AB4-8F5C-0FB693E31DB8}" vid="{90BC9D1E-EB9B-4C5D-9389-91EC396EB8B8}"/>
    </a:ext>
  </a:extLst>
</a:theme>
</file>

<file path=ppt/theme/theme8.xml><?xml version="1.0" encoding="utf-8"?>
<a:theme xmlns:a="http://schemas.openxmlformats.org/drawingml/2006/main" name="7_Gold-PowerPoint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un-PowerPoint-Template" id="{683BA218-0FAC-4AB4-8F5C-0FB693E31DB8}" vid="{90BC9D1E-EB9B-4C5D-9389-91EC396EB8B8}"/>
    </a:ext>
  </a:extLst>
</a:theme>
</file>

<file path=ppt/theme/theme9.xml><?xml version="1.0" encoding="utf-8"?>
<a:theme xmlns:a="http://schemas.openxmlformats.org/drawingml/2006/main" name="8_Gold-PowerPoint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un-PowerPoint-Template" id="{683BA218-0FAC-4AB4-8F5C-0FB693E31DB8}" vid="{90BC9D1E-EB9B-4C5D-9389-91EC396EB8B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Gold-PowerPoint-Template</Template>
  <TotalTime>311</TotalTime>
  <Words>472</Words>
  <Application>Microsoft Office PowerPoint</Application>
  <PresentationFormat>On-screen Show (4:3)</PresentationFormat>
  <Paragraphs>73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11</vt:i4>
      </vt:variant>
      <vt:variant>
        <vt:lpstr>Slide Titles</vt:lpstr>
      </vt:variant>
      <vt:variant>
        <vt:i4>34</vt:i4>
      </vt:variant>
    </vt:vector>
  </HeadingPairs>
  <TitlesOfParts>
    <vt:vector size="45" baseType="lpstr">
      <vt:lpstr>Gold-PowerPoint-Template</vt:lpstr>
      <vt:lpstr>1_Gold-PowerPoint-Template</vt:lpstr>
      <vt:lpstr>2_Gold-PowerPoint-Template</vt:lpstr>
      <vt:lpstr>3_Gold-PowerPoint-Template</vt:lpstr>
      <vt:lpstr>4_Gold-PowerPoint-Template</vt:lpstr>
      <vt:lpstr>5_Gold-PowerPoint-Template</vt:lpstr>
      <vt:lpstr>6_Gold-PowerPoint-Template</vt:lpstr>
      <vt:lpstr>7_Gold-PowerPoint-Template</vt:lpstr>
      <vt:lpstr>8_Gold-PowerPoint-Template</vt:lpstr>
      <vt:lpstr>9_Gold-PowerPoint-Template</vt:lpstr>
      <vt:lpstr>10_Gold-PowerPoint-Template</vt:lpstr>
      <vt:lpstr>Essential Question: How have environmental issues affected Latin America?</vt:lpstr>
      <vt:lpstr>Air Pollution in Mexico City</vt:lpstr>
      <vt:lpstr>Causes of Pollution in Mexico City</vt:lpstr>
      <vt:lpstr>Overcrowding in Mexico City</vt:lpstr>
      <vt:lpstr>Industrialization in Mexico City</vt:lpstr>
      <vt:lpstr>Vehicle Emissions in Mexico City</vt:lpstr>
      <vt:lpstr>Location of Mexico City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Effects of Pollution in Mexico City</vt:lpstr>
      <vt:lpstr>Video on Air Pollution in Mexico [select one]</vt:lpstr>
      <vt:lpstr>Destruction of the Rainforest in Brazil</vt:lpstr>
      <vt:lpstr>Importance of Rainforests</vt:lpstr>
      <vt:lpstr>PowerPoint Presentation</vt:lpstr>
      <vt:lpstr>Importance of Rainforests</vt:lpstr>
      <vt:lpstr>PowerPoint Presentation</vt:lpstr>
      <vt:lpstr>Causes of the Destruction of the Rainforest in Brazil</vt:lpstr>
      <vt:lpstr>PowerPoint Presentation</vt:lpstr>
      <vt:lpstr>PowerPoint Presentation</vt:lpstr>
      <vt:lpstr>PowerPoint Presentation</vt:lpstr>
      <vt:lpstr>PowerPoint Presentation</vt:lpstr>
      <vt:lpstr>Effects of the Destruction of the Rainforest in Brazil</vt:lpstr>
      <vt:lpstr>Effects of the Destruction of the Rainforest in Brazil</vt:lpstr>
      <vt:lpstr>Video on Deforestation in Brazil [see resources]</vt:lpstr>
      <vt:lpstr>Oil-related Pollution in Venezuela</vt:lpstr>
      <vt:lpstr>Oil-related Pollution in Venezuela</vt:lpstr>
      <vt:lpstr>Oil-related Pollution in Venezuela</vt:lpstr>
      <vt:lpstr>PowerPoint Presentation</vt:lpstr>
      <vt:lpstr>PowerPoint Presentation</vt:lpstr>
      <vt:lpstr>PowerPoint Presentation</vt:lpstr>
      <vt:lpstr>Summarizer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Windows User</dc:creator>
  <cp:lastModifiedBy>Windows User</cp:lastModifiedBy>
  <cp:revision>36</cp:revision>
  <dcterms:created xsi:type="dcterms:W3CDTF">2014-12-03T17:54:14Z</dcterms:created>
  <dcterms:modified xsi:type="dcterms:W3CDTF">2015-02-03T17:53:36Z</dcterms:modified>
</cp:coreProperties>
</file>