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embeddedFontLst>
    <p:embeddedFont>
      <p:font typeface="Oswald" panose="020B0604020202020204" charset="0"/>
      <p:regular r:id="rId15"/>
      <p:bold r:id="rId16"/>
    </p:embeddedFont>
    <p:embeddedFont>
      <p:font typeface="Average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463379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516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cd825dcc4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cd825dcc4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78560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7cd825dcc4_0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7cd825dcc4_0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151811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cd825dcc4_0_1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cd825dcc4_0_1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8653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71172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7cd825dcc4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7cd825dcc4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205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7cd825dcc4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7cd825dcc4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66551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cd825dcc4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cd825dcc4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66139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7cd825dcc4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7cd825dcc4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7704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cd825dcc4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cd825dcc4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62832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cd825dcc4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cd825dcc4_0_1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7087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cd825dcc4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cd825dcc4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154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2" name="Google Shape;42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Adjectives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699" y="1152474"/>
            <a:ext cx="3690457" cy="3668907"/>
          </a:xfrm>
        </p:spPr>
        <p:txBody>
          <a:bodyPr>
            <a:normAutofit fontScale="85000" lnSpcReduction="20000"/>
          </a:bodyPr>
          <a:lstStyle/>
          <a:p>
            <a:pPr fontAlgn="base">
              <a:lnSpc>
                <a:spcPct val="100000"/>
              </a:lnSpc>
            </a:pPr>
            <a:r>
              <a:rPr lang="en-US" dirty="0" err="1"/>
              <a:t>hǎo</a:t>
            </a:r>
            <a:r>
              <a:rPr lang="en-US" dirty="0"/>
              <a:t> (</a:t>
            </a:r>
            <a:r>
              <a:rPr lang="ja-JP" altLang="en-US" dirty="0"/>
              <a:t>好</a:t>
            </a:r>
            <a:r>
              <a:rPr lang="en-US" altLang="ja-JP" dirty="0"/>
              <a:t>) </a:t>
            </a:r>
            <a:r>
              <a:rPr lang="en-US" altLang="ja-JP" dirty="0" smtClean="0"/>
              <a:t>– </a:t>
            </a:r>
            <a:r>
              <a:rPr lang="en-US" dirty="0" smtClean="0"/>
              <a:t>good</a:t>
            </a:r>
          </a:p>
          <a:p>
            <a:pPr lvl="1" fontAlgn="base">
              <a:lnSpc>
                <a:spcPct val="100000"/>
              </a:lnSpc>
            </a:pPr>
            <a:r>
              <a:rPr lang="en-US" dirty="0" err="1" smtClean="0"/>
              <a:t>hǎo</a:t>
            </a:r>
            <a:r>
              <a:rPr lang="en-US" dirty="0" smtClean="0"/>
              <a:t> </a:t>
            </a:r>
            <a:r>
              <a:rPr lang="en-US" dirty="0" err="1"/>
              <a:t>chī</a:t>
            </a:r>
            <a:r>
              <a:rPr lang="en-US" dirty="0"/>
              <a:t> (</a:t>
            </a:r>
            <a:r>
              <a:rPr lang="ja-JP" altLang="en-US" dirty="0"/>
              <a:t>好吃</a:t>
            </a:r>
            <a:r>
              <a:rPr lang="en-US" altLang="ja-JP" dirty="0"/>
              <a:t>) </a:t>
            </a:r>
            <a:r>
              <a:rPr lang="en-US" altLang="ja-JP" dirty="0" smtClean="0"/>
              <a:t>– </a:t>
            </a:r>
            <a:r>
              <a:rPr lang="en-US" dirty="0" smtClean="0"/>
              <a:t>tasty</a:t>
            </a:r>
          </a:p>
          <a:p>
            <a:pPr lvl="1" fontAlgn="base">
              <a:lnSpc>
                <a:spcPct val="100000"/>
              </a:lnSpc>
            </a:pPr>
            <a:r>
              <a:rPr lang="en-US" dirty="0" err="1" smtClean="0"/>
              <a:t>hǎo</a:t>
            </a:r>
            <a:r>
              <a:rPr lang="en-US" dirty="0" smtClean="0"/>
              <a:t> </a:t>
            </a:r>
            <a:r>
              <a:rPr lang="en-US" dirty="0" err="1"/>
              <a:t>kàn</a:t>
            </a:r>
            <a:r>
              <a:rPr lang="en-US" dirty="0"/>
              <a:t> (</a:t>
            </a:r>
            <a:r>
              <a:rPr lang="ja-JP" altLang="en-US" dirty="0"/>
              <a:t>好看</a:t>
            </a:r>
            <a:r>
              <a:rPr lang="en-US" altLang="ja-JP" dirty="0"/>
              <a:t>) - </a:t>
            </a:r>
            <a:r>
              <a:rPr lang="en-US" dirty="0"/>
              <a:t>good to </a:t>
            </a:r>
            <a:r>
              <a:rPr lang="en-US" dirty="0" smtClean="0"/>
              <a:t>watch</a:t>
            </a:r>
          </a:p>
          <a:p>
            <a:pPr lvl="1" fontAlgn="base">
              <a:lnSpc>
                <a:spcPct val="100000"/>
              </a:lnSpc>
            </a:pPr>
            <a:r>
              <a:rPr lang="en-US" dirty="0" err="1" smtClean="0"/>
              <a:t>hǎo</a:t>
            </a:r>
            <a:r>
              <a:rPr lang="en-US" dirty="0" smtClean="0"/>
              <a:t> </a:t>
            </a:r>
            <a:r>
              <a:rPr lang="en-US" dirty="0" err="1"/>
              <a:t>tīng</a:t>
            </a:r>
            <a:r>
              <a:rPr lang="en-US" dirty="0"/>
              <a:t> (</a:t>
            </a:r>
            <a:r>
              <a:rPr lang="ja-JP" altLang="en-US" dirty="0"/>
              <a:t>好听</a:t>
            </a:r>
            <a:r>
              <a:rPr lang="en-US" altLang="ja-JP" dirty="0"/>
              <a:t>) - </a:t>
            </a:r>
            <a:r>
              <a:rPr lang="en-US" dirty="0"/>
              <a:t>good to listen (</a:t>
            </a:r>
            <a:r>
              <a:rPr lang="en-US" dirty="0" smtClean="0"/>
              <a:t>to)</a:t>
            </a:r>
          </a:p>
          <a:p>
            <a:pPr lvl="1" fontAlgn="base">
              <a:lnSpc>
                <a:spcPct val="100000"/>
              </a:lnSpc>
            </a:pPr>
            <a:r>
              <a:rPr lang="en-US" dirty="0" err="1" smtClean="0"/>
              <a:t>hǎo</a:t>
            </a:r>
            <a:r>
              <a:rPr lang="en-US" dirty="0" smtClean="0"/>
              <a:t> </a:t>
            </a:r>
            <a:r>
              <a:rPr lang="en-US" dirty="0" err="1"/>
              <a:t>wán</a:t>
            </a:r>
            <a:r>
              <a:rPr lang="en-US" dirty="0"/>
              <a:t> (</a:t>
            </a:r>
            <a:r>
              <a:rPr lang="ja-JP" altLang="en-US" dirty="0"/>
              <a:t>好玩</a:t>
            </a:r>
            <a:r>
              <a:rPr lang="en-US" altLang="ja-JP" dirty="0"/>
              <a:t>) - </a:t>
            </a:r>
            <a:r>
              <a:rPr lang="en-US" dirty="0"/>
              <a:t>fun</a:t>
            </a:r>
          </a:p>
          <a:p>
            <a:pPr fontAlgn="base">
              <a:lnSpc>
                <a:spcPct val="100000"/>
              </a:lnSpc>
            </a:pPr>
            <a:endParaRPr lang="en-US" dirty="0" smtClean="0"/>
          </a:p>
          <a:p>
            <a:pPr fontAlgn="base">
              <a:lnSpc>
                <a:spcPct val="100000"/>
              </a:lnSpc>
            </a:pPr>
            <a:r>
              <a:rPr lang="en-US" dirty="0" err="1" smtClean="0"/>
              <a:t>dà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ja-JP" altLang="en-US" dirty="0"/>
              <a:t>大</a:t>
            </a:r>
            <a:r>
              <a:rPr lang="en-US" altLang="ja-JP" dirty="0"/>
              <a:t>) - </a:t>
            </a:r>
            <a:r>
              <a:rPr lang="en-US" dirty="0"/>
              <a:t>big</a:t>
            </a:r>
          </a:p>
          <a:p>
            <a:pPr fontAlgn="base">
              <a:lnSpc>
                <a:spcPct val="100000"/>
              </a:lnSpc>
            </a:pPr>
            <a:r>
              <a:rPr lang="en-US" dirty="0" err="1"/>
              <a:t>xiǎo</a:t>
            </a:r>
            <a:r>
              <a:rPr lang="en-US" dirty="0"/>
              <a:t> (</a:t>
            </a:r>
            <a:r>
              <a:rPr lang="ja-JP" altLang="en-US" dirty="0"/>
              <a:t>小</a:t>
            </a:r>
            <a:r>
              <a:rPr lang="en-US" altLang="ja-JP" dirty="0"/>
              <a:t>) - </a:t>
            </a:r>
            <a:r>
              <a:rPr lang="en-US" dirty="0"/>
              <a:t>small</a:t>
            </a:r>
          </a:p>
          <a:p>
            <a:pPr fontAlgn="base">
              <a:lnSpc>
                <a:spcPct val="100000"/>
              </a:lnSpc>
            </a:pPr>
            <a:r>
              <a:rPr lang="en-US" dirty="0" err="1"/>
              <a:t>gāo</a:t>
            </a:r>
            <a:r>
              <a:rPr lang="en-US" dirty="0"/>
              <a:t> (</a:t>
            </a:r>
            <a:r>
              <a:rPr lang="ja-JP" altLang="en-US" dirty="0"/>
              <a:t>高</a:t>
            </a:r>
            <a:r>
              <a:rPr lang="en-US" altLang="ja-JP" dirty="0"/>
              <a:t>) - </a:t>
            </a:r>
            <a:r>
              <a:rPr lang="en-US" dirty="0"/>
              <a:t>tall</a:t>
            </a:r>
          </a:p>
          <a:p>
            <a:pPr fontAlgn="base">
              <a:lnSpc>
                <a:spcPct val="100000"/>
              </a:lnSpc>
            </a:pPr>
            <a:r>
              <a:rPr lang="en-US" dirty="0" err="1"/>
              <a:t>ǎi</a:t>
            </a:r>
            <a:r>
              <a:rPr lang="en-US" dirty="0"/>
              <a:t> (</a:t>
            </a:r>
            <a:r>
              <a:rPr lang="ja-JP" altLang="en-US" dirty="0"/>
              <a:t>矮</a:t>
            </a:r>
            <a:r>
              <a:rPr lang="en-US" altLang="ja-JP" dirty="0"/>
              <a:t>) - </a:t>
            </a:r>
            <a:r>
              <a:rPr lang="en-US" dirty="0"/>
              <a:t>short (height)</a:t>
            </a:r>
          </a:p>
          <a:p>
            <a:pPr fontAlgn="base">
              <a:lnSpc>
                <a:spcPct val="100000"/>
              </a:lnSpc>
            </a:pPr>
            <a:r>
              <a:rPr lang="en-US" dirty="0" err="1"/>
              <a:t>piào</a:t>
            </a:r>
            <a:r>
              <a:rPr lang="en-US" dirty="0"/>
              <a:t> </a:t>
            </a:r>
            <a:r>
              <a:rPr lang="en-US" dirty="0" err="1"/>
              <a:t>liang</a:t>
            </a:r>
            <a:r>
              <a:rPr lang="en-US" dirty="0"/>
              <a:t> (</a:t>
            </a:r>
            <a:r>
              <a:rPr lang="ja-JP" altLang="en-US" dirty="0"/>
              <a:t>漂亮</a:t>
            </a:r>
            <a:r>
              <a:rPr lang="en-US" altLang="ja-JP" dirty="0"/>
              <a:t>) - </a:t>
            </a:r>
            <a:r>
              <a:rPr lang="en-US" dirty="0"/>
              <a:t>pretty</a:t>
            </a:r>
          </a:p>
          <a:p>
            <a:pPr fontAlgn="base">
              <a:lnSpc>
                <a:spcPct val="100000"/>
              </a:lnSpc>
            </a:pPr>
            <a:r>
              <a:rPr lang="en-US" dirty="0" err="1"/>
              <a:t>shuài</a:t>
            </a:r>
            <a:r>
              <a:rPr lang="en-US" dirty="0"/>
              <a:t> (</a:t>
            </a:r>
            <a:r>
              <a:rPr lang="ja-JP" altLang="en-US" dirty="0"/>
              <a:t>帅</a:t>
            </a:r>
            <a:r>
              <a:rPr lang="en-US" altLang="ja-JP" dirty="0"/>
              <a:t>) - </a:t>
            </a:r>
            <a:r>
              <a:rPr lang="en-US" dirty="0"/>
              <a:t>handsome</a:t>
            </a:r>
          </a:p>
          <a:p>
            <a:pPr fontAlgn="base">
              <a:lnSpc>
                <a:spcPct val="100000"/>
              </a:lnSpc>
            </a:pPr>
            <a:r>
              <a:rPr lang="en-US" dirty="0" err="1"/>
              <a:t>cháng</a:t>
            </a:r>
            <a:r>
              <a:rPr lang="en-US" dirty="0"/>
              <a:t> (</a:t>
            </a:r>
            <a:r>
              <a:rPr lang="ja-JP" altLang="en-US" dirty="0"/>
              <a:t>长</a:t>
            </a:r>
            <a:r>
              <a:rPr lang="en-US" altLang="ja-JP" dirty="0"/>
              <a:t>) - </a:t>
            </a:r>
            <a:r>
              <a:rPr lang="en-US" dirty="0"/>
              <a:t>long</a:t>
            </a:r>
          </a:p>
          <a:p>
            <a:pPr fontAlgn="base">
              <a:lnSpc>
                <a:spcPct val="100000"/>
              </a:lnSpc>
            </a:pPr>
            <a:r>
              <a:rPr lang="en-US" dirty="0" err="1"/>
              <a:t>duǎn</a:t>
            </a:r>
            <a:r>
              <a:rPr lang="en-US" dirty="0"/>
              <a:t> (</a:t>
            </a:r>
            <a:r>
              <a:rPr lang="ja-JP" altLang="en-US" dirty="0"/>
              <a:t>短</a:t>
            </a:r>
            <a:r>
              <a:rPr lang="en-US" altLang="ja-JP" dirty="0"/>
              <a:t>) - </a:t>
            </a:r>
            <a:r>
              <a:rPr lang="en-US" dirty="0"/>
              <a:t>short (length</a:t>
            </a:r>
            <a:r>
              <a:rPr lang="en-US" dirty="0" smtClean="0"/>
              <a:t>)</a:t>
            </a:r>
          </a:p>
          <a:p>
            <a:pPr fontAlgn="base">
              <a:lnSpc>
                <a:spcPct val="100000"/>
              </a:lnSpc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yǒu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lì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有力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</a:t>
            </a:r>
            <a:r>
              <a:rPr lang="en-US" altLang="ja-JP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– strong (have strength)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55623" y="582631"/>
            <a:ext cx="377397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rè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热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hot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lěng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冷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- cold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s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hū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fú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舒服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comfortable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chòu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臭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smelly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xiāng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香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fragrant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wú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liáo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无聊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boring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máng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忙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busy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lèi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累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tired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lǎn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懒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lazy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nán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难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</a:t>
            </a:r>
            <a:r>
              <a:rPr lang="en-US" altLang="ja-JP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–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hard (difficult)</a:t>
            </a:r>
            <a:endParaRPr lang="en-US" dirty="0">
              <a:solidFill>
                <a:schemeClr val="tx1">
                  <a:lumMod val="85000"/>
                </a:schemeClr>
              </a:solidFill>
              <a:latin typeface="Average" panose="020B0604020202020204" charset="0"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r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óng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yì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容易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easy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lǎo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老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old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nián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qīng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年轻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young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guì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贵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-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expensive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pián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yí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便宜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</a:t>
            </a:r>
            <a:r>
              <a:rPr lang="en-US" altLang="ja-JP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–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cheap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c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ōng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míng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聪明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– smart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fāng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biàn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方便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</a:t>
            </a:r>
            <a:r>
              <a:rPr lang="en-US" altLang="ja-JP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– convenient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altLang="ja-JP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má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</a:t>
            </a:r>
            <a:r>
              <a:rPr lang="en-US" altLang="ja-JP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fán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麻烦</a:t>
            </a:r>
            <a:r>
              <a:rPr lang="en-US" altLang="ja-JP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– troublesome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altLang="ja-JP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yǒu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</a:t>
            </a:r>
            <a:r>
              <a:rPr lang="en-US" altLang="ja-JP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qián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有钱</a:t>
            </a:r>
            <a:r>
              <a:rPr lang="en-US" altLang="ja-JP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– rich (have money)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altLang="ja-JP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yǒu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</a:t>
            </a:r>
            <a:r>
              <a:rPr lang="en-US" altLang="ja-JP" dirty="0" err="1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míng</a:t>
            </a:r>
            <a:r>
              <a:rPr lang="en-US" altLang="ja-JP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 (</a:t>
            </a:r>
            <a:r>
              <a:rPr lang="ja-JP" altLang="en-US" dirty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有名</a:t>
            </a:r>
            <a:r>
              <a:rPr lang="en-US" altLang="ja-JP" dirty="0" smtClean="0">
                <a:solidFill>
                  <a:schemeClr val="tx1">
                    <a:lumMod val="85000"/>
                  </a:schemeClr>
                </a:solidFill>
                <a:latin typeface="Average" panose="020B0604020202020204" charset="0"/>
              </a:rPr>
              <a:t>) – famous (have name)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12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Sentence Structure Using 更 (gèng)</a:t>
            </a:r>
            <a:endParaRPr dirty="0"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2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Noun 1 + 比 + Noun 2 + </a:t>
            </a:r>
            <a:r>
              <a:rPr lang="en" b="1" dirty="0"/>
              <a:t>更</a:t>
            </a:r>
            <a:r>
              <a:rPr lang="en" dirty="0"/>
              <a:t> + Adj.</a:t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 only new thing here is the addition of </a:t>
            </a:r>
            <a:r>
              <a:rPr lang="en" b="1" dirty="0"/>
              <a:t>更 (gèng)</a:t>
            </a:r>
            <a:r>
              <a:rPr lang="en" dirty="0"/>
              <a:t> before the adjective.</a:t>
            </a:r>
            <a:br>
              <a:rPr lang="en" dirty="0"/>
            </a:b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張老师 比 高老师 更 高 。Zhāng lǎoshī bǐ Gāo lǎoshī </a:t>
            </a:r>
            <a:r>
              <a:rPr lang="en" sz="1800" b="1" dirty="0"/>
              <a:t>gèng </a:t>
            </a:r>
            <a:r>
              <a:rPr lang="en" sz="1800" dirty="0"/>
              <a:t>gāo.</a:t>
            </a:r>
            <a:br>
              <a:rPr lang="en" sz="1800" dirty="0"/>
            </a:b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Mr. Chang compared to Mrs. Roquemore is even (more) taller. </a:t>
            </a:r>
            <a:br>
              <a:rPr lang="en" sz="1800" dirty="0"/>
            </a:br>
            <a:r>
              <a:rPr lang="en" sz="1800" dirty="0"/>
              <a:t>	</a:t>
            </a:r>
            <a:endParaRPr sz="1800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 implication is that while Mrs. Roquemore is tall, 張老师 (Mr. Chang) is even taller.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2"/>
          <p:cNvSpPr txBox="1">
            <a:spLocks noGrp="1"/>
          </p:cNvSpPr>
          <p:nvPr>
            <p:ph type="title"/>
          </p:nvPr>
        </p:nvSpPr>
        <p:spPr>
          <a:xfrm>
            <a:off x="311700" y="2638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Using 更 (gèng)</a:t>
            </a: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311700" y="997500"/>
            <a:ext cx="8520600" cy="394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/>
              <a:t>我的 哥哥 比 我 更 高 。Wǒ de gēge bǐ wǒ gèng gāo.</a:t>
            </a:r>
            <a:endParaRPr sz="2200"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 dirty="0"/>
              <a:t>My big brother is even </a:t>
            </a:r>
            <a:r>
              <a:rPr lang="en" sz="2000" dirty="0" smtClean="0"/>
              <a:t>(more) taller </a:t>
            </a:r>
            <a:r>
              <a:rPr lang="en" sz="2000" dirty="0"/>
              <a:t>than me.</a:t>
            </a:r>
            <a:br>
              <a:rPr lang="en" sz="2000" dirty="0"/>
            </a:br>
            <a:endParaRPr sz="2000" dirty="0"/>
          </a:p>
          <a:p>
            <a:pPr lvl="0" indent="-368300">
              <a:buSzPts val="2200"/>
            </a:pPr>
            <a:r>
              <a:rPr lang="en" sz="2200" dirty="0"/>
              <a:t>你的 男朋友 比 </a:t>
            </a:r>
            <a:r>
              <a:rPr lang="en" sz="2200" dirty="0" smtClean="0"/>
              <a:t>我的 男朋友 </a:t>
            </a:r>
            <a:r>
              <a:rPr lang="en" sz="2200" dirty="0"/>
              <a:t>更 有力 。Nǐ de nánpéngyou bǐ wǒ </a:t>
            </a:r>
            <a:r>
              <a:rPr lang="en" sz="2200" dirty="0" smtClean="0"/>
              <a:t>de nánpéngyou </a:t>
            </a:r>
            <a:r>
              <a:rPr lang="en" sz="2200" dirty="0"/>
              <a:t>gèng yǒu lì.</a:t>
            </a:r>
            <a:endParaRPr sz="2200" dirty="0"/>
          </a:p>
          <a:p>
            <a:pPr lvl="1" indent="-355600">
              <a:spcBef>
                <a:spcPts val="0"/>
              </a:spcBef>
              <a:buSzPts val="2000"/>
            </a:pPr>
            <a:r>
              <a:rPr lang="en" sz="2000" dirty="0"/>
              <a:t>Your boyfriend is even (more) stronger than mine.</a:t>
            </a:r>
            <a:br>
              <a:rPr lang="en" sz="2000" dirty="0"/>
            </a:br>
            <a:endParaRPr sz="2000" dirty="0"/>
          </a:p>
          <a:p>
            <a:pPr lvl="0" indent="-368300">
              <a:buSzPts val="2200"/>
            </a:pPr>
            <a:r>
              <a:rPr lang="en" sz="2200" dirty="0"/>
              <a:t>这里 的 冬天 比 </a:t>
            </a:r>
            <a:r>
              <a:rPr lang="ja-JP" altLang="en-US" sz="2200" dirty="0"/>
              <a:t>佛罗里达</a:t>
            </a:r>
            <a:r>
              <a:rPr lang="en" sz="2200" dirty="0" smtClean="0"/>
              <a:t> </a:t>
            </a:r>
            <a:r>
              <a:rPr lang="en" sz="2200" dirty="0"/>
              <a:t>的 冬天 更 冷 。Zhèlǐ de dōngtiān bǐ </a:t>
            </a:r>
            <a:r>
              <a:rPr lang="en-US" sz="2200" dirty="0" err="1" smtClean="0"/>
              <a:t>Fóluólǐdá</a:t>
            </a:r>
            <a:r>
              <a:rPr lang="en-US" sz="2200" dirty="0" smtClean="0"/>
              <a:t> </a:t>
            </a:r>
            <a:r>
              <a:rPr lang="en" sz="2200" dirty="0" smtClean="0"/>
              <a:t>de </a:t>
            </a:r>
            <a:r>
              <a:rPr lang="en" sz="2200" dirty="0"/>
              <a:t>dōngtiān gèng lěng.</a:t>
            </a:r>
            <a:endParaRPr sz="2200" dirty="0"/>
          </a:p>
          <a:p>
            <a:pPr lvl="1" indent="-355600">
              <a:spcBef>
                <a:spcPts val="0"/>
              </a:spcBef>
              <a:buSzPts val="2000"/>
            </a:pPr>
            <a:r>
              <a:rPr lang="en" sz="2000" dirty="0"/>
              <a:t>The winter here is even (more) colder than it is in </a:t>
            </a:r>
            <a:r>
              <a:rPr lang="en" sz="2000" dirty="0" smtClean="0"/>
              <a:t>Florida.</a:t>
            </a:r>
            <a:endParaRPr sz="2000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11700" y="826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Using 更 (gèng) Continued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311700" y="713872"/>
            <a:ext cx="8520600" cy="373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/>
              <a:t>中文 语法 比 汉字 更 好玩 。Zhōngwén yǔfǎ (grammar) bǐ Hànzì (Chinese characters) gèng hǎowán.</a:t>
            </a:r>
            <a:endParaRPr sz="2200"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 dirty="0"/>
              <a:t>Chinese grammar is even </a:t>
            </a:r>
            <a:r>
              <a:rPr lang="en" sz="2000" dirty="0" smtClean="0"/>
              <a:t>(more) </a:t>
            </a:r>
            <a:r>
              <a:rPr lang="en" sz="2000" dirty="0"/>
              <a:t>fun than Chinese characters.</a:t>
            </a:r>
            <a:br>
              <a:rPr lang="en" sz="2000" dirty="0"/>
            </a:br>
            <a:endParaRPr sz="1000" dirty="0"/>
          </a:p>
          <a:p>
            <a:pPr lvl="0" indent="-368300">
              <a:buSzPts val="2200"/>
            </a:pPr>
            <a:r>
              <a:rPr lang="en" sz="2200" dirty="0" smtClean="0"/>
              <a:t>我的 </a:t>
            </a:r>
            <a:r>
              <a:rPr lang="ja-JP" altLang="en-US" sz="2200" dirty="0"/>
              <a:t>弟弟</a:t>
            </a:r>
            <a:r>
              <a:rPr lang="en" sz="2200" dirty="0"/>
              <a:t> 你比 </a:t>
            </a:r>
            <a:r>
              <a:rPr lang="en" sz="2200" dirty="0" smtClean="0"/>
              <a:t>的 </a:t>
            </a:r>
            <a:r>
              <a:rPr lang="ja-JP" altLang="en-US" sz="2200" dirty="0"/>
              <a:t>弟弟</a:t>
            </a:r>
            <a:r>
              <a:rPr lang="en" sz="2200" dirty="0" smtClean="0"/>
              <a:t> </a:t>
            </a:r>
            <a:r>
              <a:rPr lang="en" sz="2200" dirty="0"/>
              <a:t>更 麻烦。 </a:t>
            </a:r>
            <a:r>
              <a:rPr lang="en" sz="2200" dirty="0" smtClean="0"/>
              <a:t>Wǒ </a:t>
            </a:r>
            <a:r>
              <a:rPr lang="en" sz="2200" dirty="0"/>
              <a:t>de </a:t>
            </a:r>
            <a:r>
              <a:rPr lang="en-US" sz="2200" dirty="0" err="1"/>
              <a:t>dìdì</a:t>
            </a:r>
            <a:r>
              <a:rPr lang="en" sz="2200" dirty="0" smtClean="0"/>
              <a:t> </a:t>
            </a:r>
            <a:r>
              <a:rPr lang="en" sz="2200" dirty="0"/>
              <a:t>bǐ </a:t>
            </a:r>
            <a:r>
              <a:rPr lang="en" sz="2200" dirty="0" smtClean="0"/>
              <a:t>nǐ </a:t>
            </a:r>
            <a:r>
              <a:rPr lang="en" sz="2200" dirty="0"/>
              <a:t>de </a:t>
            </a:r>
            <a:r>
              <a:rPr lang="en-US" sz="2200" dirty="0" err="1"/>
              <a:t>dìdì</a:t>
            </a:r>
            <a:r>
              <a:rPr lang="en" sz="2200" dirty="0" smtClean="0"/>
              <a:t> </a:t>
            </a:r>
            <a:r>
              <a:rPr lang="en" sz="2200" dirty="0"/>
              <a:t>gèng </a:t>
            </a:r>
            <a:r>
              <a:rPr lang="en" sz="2200" dirty="0" smtClean="0"/>
              <a:t>máfan.</a:t>
            </a:r>
            <a:endParaRPr sz="2200"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 dirty="0" smtClean="0"/>
              <a:t>My little brother </a:t>
            </a:r>
            <a:r>
              <a:rPr lang="en" sz="2000" dirty="0"/>
              <a:t>is even </a:t>
            </a:r>
            <a:r>
              <a:rPr lang="en" sz="2000" dirty="0" smtClean="0"/>
              <a:t>(more) </a:t>
            </a:r>
            <a:r>
              <a:rPr lang="en" sz="2000" dirty="0"/>
              <a:t>troublesome </a:t>
            </a:r>
            <a:r>
              <a:rPr lang="en" sz="2000"/>
              <a:t>than </a:t>
            </a:r>
            <a:r>
              <a:rPr lang="en" sz="2000" smtClean="0"/>
              <a:t>yours.</a:t>
            </a:r>
            <a:r>
              <a:rPr lang="en" sz="2000" dirty="0"/>
              <a:t/>
            </a:r>
            <a:br>
              <a:rPr lang="en" sz="2000" dirty="0"/>
            </a:br>
            <a:endParaRPr sz="10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/>
              <a:t>科比 的 篮球 能力 比 我的 更 好。Kēbǐ de lánqiú nénglì (skills) bǐ wǒ de gèng hǎo.</a:t>
            </a:r>
            <a:endParaRPr sz="2200"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" sz="2000" dirty="0" smtClean="0"/>
              <a:t>Kobe’s basketball </a:t>
            </a:r>
            <a:r>
              <a:rPr lang="en" sz="2000" dirty="0"/>
              <a:t>skills </a:t>
            </a:r>
            <a:r>
              <a:rPr lang="en" sz="2000" dirty="0" smtClean="0"/>
              <a:t>is even (more) </a:t>
            </a:r>
            <a:r>
              <a:rPr lang="en" sz="2000" dirty="0"/>
              <a:t>better than mine.</a:t>
            </a:r>
            <a:endParaRPr sz="2000" dirty="0"/>
          </a:p>
          <a:p>
            <a:pPr marL="9144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600" dirty="0"/>
              <a:t>RIP Kobe. :(</a:t>
            </a:r>
            <a:endParaRPr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比 (bǐ)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Comparisons in Chinese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comparisons with 比 (bǐ)</a:t>
            </a:r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254500"/>
            <a:ext cx="8520600" cy="328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You could think of 比 (bǐ) as meaning "than," </a:t>
            </a:r>
            <a:r>
              <a:rPr lang="en" b="1" dirty="0"/>
              <a:t>except </a:t>
            </a:r>
            <a:r>
              <a:rPr lang="en" dirty="0"/>
              <a:t>that it sits between the two things being compared. </a:t>
            </a:r>
            <a:endParaRPr lang="en" dirty="0" smtClean="0"/>
          </a:p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lang="en" dirty="0" smtClean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 smtClean="0"/>
              <a:t>It can also mean </a:t>
            </a:r>
            <a:r>
              <a:rPr lang="en" b="1" dirty="0" smtClean="0"/>
              <a:t>“compared </a:t>
            </a:r>
            <a:r>
              <a:rPr lang="en" b="1" smtClean="0"/>
              <a:t>to”.</a:t>
            </a:r>
            <a:r>
              <a:rPr lang="en" dirty="0"/>
              <a:t/>
            </a:r>
            <a:br>
              <a:rPr lang="en" dirty="0"/>
            </a:b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 word order will take a little getting used to, but aside from that, the pattern is quite easy.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152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Sentence Structure</a:t>
            </a:r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81200" y="864400"/>
            <a:ext cx="4739400" cy="402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To say that one thing is more adjective than another, the structure is: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b="1" dirty="0"/>
              <a:t>Noun 1 + 比 + Noun 2 + Adj.</a:t>
            </a:r>
            <a:endParaRPr b="1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The noun that's placed first is the one that comes out on top in the comparison. So in the sentence:</a:t>
            </a:r>
            <a:endParaRPr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dirty="0"/>
              <a:t>張老师 比 高老师 </a:t>
            </a:r>
            <a:r>
              <a:rPr lang="en" b="1" dirty="0"/>
              <a:t>高</a:t>
            </a:r>
            <a:r>
              <a:rPr lang="en" dirty="0"/>
              <a:t> 。Zhāng lǎoshī </a:t>
            </a:r>
            <a:r>
              <a:rPr lang="en" u="sng" dirty="0"/>
              <a:t>bǐ</a:t>
            </a:r>
            <a:r>
              <a:rPr lang="en" dirty="0"/>
              <a:t> Gāo lǎoshī </a:t>
            </a:r>
            <a:r>
              <a:rPr lang="en" b="1" dirty="0"/>
              <a:t>gāo </a:t>
            </a:r>
            <a:r>
              <a:rPr lang="en" dirty="0"/>
              <a:t>.</a:t>
            </a:r>
            <a:endParaRPr dirty="0"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Mr. Chang compared to Mrs. Roquemore is taller. 	</a:t>
            </a:r>
            <a:endParaRPr dirty="0"/>
          </a:p>
          <a:p>
            <a:pPr marL="13716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 dirty="0"/>
              <a:t>or</a:t>
            </a:r>
            <a:r>
              <a:rPr lang="en" dirty="0"/>
              <a:t> 	</a:t>
            </a:r>
            <a:endParaRPr dirty="0"/>
          </a:p>
          <a:p>
            <a:pPr marL="1371600" lvl="2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■"/>
            </a:pPr>
            <a:r>
              <a:rPr lang="en" dirty="0"/>
              <a:t>Mr. Chang is taller than Mrs. Roquemore.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Bottom line: Mr. Chang is taller.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endParaRPr dirty="0"/>
          </a:p>
        </p:txBody>
      </p:sp>
      <p:sp>
        <p:nvSpPr>
          <p:cNvPr id="73" name="Google Shape;73;p15"/>
          <p:cNvSpPr txBox="1"/>
          <p:nvPr/>
        </p:nvSpPr>
        <p:spPr>
          <a:xfrm>
            <a:off x="5227125" y="1095075"/>
            <a:ext cx="3693900" cy="39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 sz="1800" dirty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The same situation could be described as:</a:t>
            </a:r>
            <a:endParaRPr sz="1800" dirty="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91440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</a:pPr>
            <a:r>
              <a:rPr lang="en" dirty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高老师 比 張老师 </a:t>
            </a:r>
            <a:r>
              <a:rPr lang="en" b="1" dirty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矮</a:t>
            </a:r>
            <a:r>
              <a:rPr lang="en" dirty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 。Gāo lǎoshī bǐ Zhāng lǎoshī </a:t>
            </a:r>
            <a:r>
              <a:rPr lang="en" b="1" dirty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ǎi</a:t>
            </a:r>
            <a:r>
              <a:rPr lang="en" dirty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.</a:t>
            </a:r>
            <a:endParaRPr dirty="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137160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</a:pPr>
            <a:r>
              <a:rPr lang="en" dirty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Mrs. Roquemore compared to Mr. Chang is shorter. 	</a:t>
            </a:r>
            <a:endParaRPr dirty="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137160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 dirty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or</a:t>
            </a:r>
            <a:r>
              <a:rPr lang="en" dirty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 	</a:t>
            </a:r>
            <a:endParaRPr dirty="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137160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</a:pPr>
            <a:r>
              <a:rPr lang="en" dirty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Mrs. Roquemore is shorter than Mr. Chang.</a:t>
            </a:r>
            <a:endParaRPr dirty="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</a:t>
            </a: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23200" cy="385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他 比 老师 聪明 。Tā bǐ lǎoshī cōngming (smart).</a:t>
            </a:r>
            <a:endParaRPr sz="2400"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 dirty="0"/>
              <a:t>He is smarter than the teacher.</a:t>
            </a:r>
            <a:br>
              <a:rPr lang="en" sz="2400" dirty="0"/>
            </a:b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上海 比 纽约 大 吗 ？Shànghǎi bǐ Niǔyuē dà ma?</a:t>
            </a:r>
            <a:endParaRPr sz="2400"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 dirty="0"/>
              <a:t>Is Shanghai bigger than New York?</a:t>
            </a:r>
            <a:br>
              <a:rPr lang="en" sz="2400" dirty="0"/>
            </a:b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她 比 她的妈妈 漂亮 。Tā bǐ tā de māma piàoliang .</a:t>
            </a:r>
            <a:endParaRPr sz="2400"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 dirty="0"/>
              <a:t>She is prettier than her mother.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194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 (Continued)</a:t>
            </a:r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250900" y="941750"/>
            <a:ext cx="8781600" cy="362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/>
              <a:t>星巴克 的 咖啡 比 Dunkin’ Donuts 的 咖啡 贵 。Xīngbākè de kāfēi bǐ Dunkin’ Donuts de kāfēi guì.</a:t>
            </a:r>
            <a:endParaRPr sz="2200"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1800" dirty="0"/>
              <a:t>Starbucks coffee is more expensive than Dunkin’ Donuts coffee.</a:t>
            </a:r>
            <a:r>
              <a:rPr lang="en" sz="2400" dirty="0"/>
              <a:t/>
            </a:r>
            <a:br>
              <a:rPr lang="en" sz="2400" dirty="0"/>
            </a:br>
            <a:endParaRPr sz="15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/>
              <a:t>地铁 比 公交车 方便 。Dìtiě (subway) bǐ gōngjiāochē (bus) fāngbiàn (convenient).</a:t>
            </a:r>
            <a:endParaRPr sz="2200"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1800" dirty="0"/>
              <a:t>The subway is more convenient than the bus.</a:t>
            </a:r>
            <a:r>
              <a:rPr lang="en" sz="2400" dirty="0"/>
              <a:t/>
            </a:r>
            <a:br>
              <a:rPr lang="en" sz="2400" dirty="0"/>
            </a:br>
            <a:endParaRPr sz="15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 dirty="0"/>
              <a:t>Universal Studios 比 迪斯尼乐园 好玩 。Universal Studios bǐ Dísīní lèyuán hǎo wán.</a:t>
            </a:r>
            <a:endParaRPr sz="22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 dirty="0"/>
              <a:t>Universal Studios is more fun than Disney World.</a:t>
            </a: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Errors</a:t>
            </a:r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009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Try not to make these mistakes: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很 (hěn) can't used in the comparison.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92" name="Google Shape;92;p18"/>
          <p:cNvPicPr preferRelativeResize="0"/>
          <p:nvPr/>
        </p:nvPicPr>
        <p:blipFill rotWithShape="1">
          <a:blip r:embed="rId3">
            <a:alphaModFix/>
          </a:blip>
          <a:srcRect l="29186" t="51251" r="52385" b="28185"/>
          <a:stretch/>
        </p:blipFill>
        <p:spPr>
          <a:xfrm>
            <a:off x="878175" y="2295425"/>
            <a:ext cx="2584221" cy="23069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8"/>
          <p:cNvSpPr txBox="1"/>
          <p:nvPr/>
        </p:nvSpPr>
        <p:spPr>
          <a:xfrm>
            <a:off x="4781075" y="1152475"/>
            <a:ext cx="3693900" cy="30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The adjective used in the comparison should be positive, not negative.</a:t>
            </a:r>
            <a:endParaRPr sz="1800" dirty="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1800" dirty="0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94" name="Google Shape;94;p18"/>
          <p:cNvPicPr preferRelativeResize="0"/>
          <p:nvPr/>
        </p:nvPicPr>
        <p:blipFill rotWithShape="1">
          <a:blip r:embed="rId4">
            <a:alphaModFix/>
          </a:blip>
          <a:srcRect l="29837" t="59621" r="51950" b="19511"/>
          <a:stretch/>
        </p:blipFill>
        <p:spPr>
          <a:xfrm>
            <a:off x="5157450" y="2295425"/>
            <a:ext cx="2665949" cy="244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Errors (Continued)</a:t>
            </a: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比 (bǐ) is not used with 一样 (yīyàng), which means “the same”.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比 (bǐ) is used when two things are not the same.</a:t>
            </a:r>
            <a:endParaRPr dirty="0"/>
          </a:p>
        </p:txBody>
      </p:sp>
      <p:pic>
        <p:nvPicPr>
          <p:cNvPr id="101" name="Google Shape;101;p19"/>
          <p:cNvPicPr preferRelativeResize="0"/>
          <p:nvPr/>
        </p:nvPicPr>
        <p:blipFill rotWithShape="1">
          <a:blip r:embed="rId3">
            <a:alphaModFix/>
          </a:blip>
          <a:srcRect l="29837" t="50000" r="51517" b="31706"/>
          <a:stretch/>
        </p:blipFill>
        <p:spPr>
          <a:xfrm>
            <a:off x="1449656" y="2237225"/>
            <a:ext cx="3387200" cy="265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Pattern Using 比 (bǐ) and 更 (gèng)</a:t>
            </a:r>
            <a:endParaRPr dirty="0"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This is a slight upgrade of the basic 比 (bǐ) comparison pattern, adding in 更 (gèng) before the adjective. 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b="1" dirty="0"/>
              <a:t>更 (gèng) </a:t>
            </a:r>
            <a:r>
              <a:rPr lang="en" dirty="0"/>
              <a:t>means "even more," so the idea is that while one thing is already quite [adjective], this other thing is even more [adjective]. </a:t>
            </a:r>
            <a:endParaRPr dirty="0"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Pretty simple!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704</Words>
  <Application>Microsoft Office PowerPoint</Application>
  <PresentationFormat>On-screen Show (16:9)</PresentationFormat>
  <Paragraphs>104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Oswald</vt:lpstr>
      <vt:lpstr>Average</vt:lpstr>
      <vt:lpstr>Arial</vt:lpstr>
      <vt:lpstr>Slate</vt:lpstr>
      <vt:lpstr>Common Adjectives  </vt:lpstr>
      <vt:lpstr>比 (bǐ)</vt:lpstr>
      <vt:lpstr>Basic comparisons with 比 (bǐ)</vt:lpstr>
      <vt:lpstr>Sentence Structure</vt:lpstr>
      <vt:lpstr>Examples</vt:lpstr>
      <vt:lpstr>Examples (Continued)</vt:lpstr>
      <vt:lpstr>Common Errors</vt:lpstr>
      <vt:lpstr>Common Errors (Continued)</vt:lpstr>
      <vt:lpstr>Pattern Using 比 (bǐ) and 更 (gèng)</vt:lpstr>
      <vt:lpstr>Sentence Structure Using 更 (gèng)</vt:lpstr>
      <vt:lpstr>Examples Using 更 (gèng)</vt:lpstr>
      <vt:lpstr>Examples Using 更 (gèng) Continued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比 (bǐ)</dc:title>
  <cp:lastModifiedBy>Queena Roquemore</cp:lastModifiedBy>
  <cp:revision>15</cp:revision>
  <dcterms:modified xsi:type="dcterms:W3CDTF">2021-04-23T14:42:12Z</dcterms:modified>
</cp:coreProperties>
</file>