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7"/>
  </p:handoutMasterIdLst>
  <p:sldIdLst>
    <p:sldId id="256" r:id="rId2"/>
    <p:sldId id="257" r:id="rId3"/>
    <p:sldId id="258" r:id="rId4"/>
    <p:sldId id="266" r:id="rId5"/>
    <p:sldId id="271" r:id="rId6"/>
    <p:sldId id="269" r:id="rId7"/>
    <p:sldId id="270" r:id="rId8"/>
    <p:sldId id="267" r:id="rId9"/>
    <p:sldId id="261" r:id="rId10"/>
    <p:sldId id="265" r:id="rId11"/>
    <p:sldId id="268" r:id="rId12"/>
    <p:sldId id="263" r:id="rId13"/>
    <p:sldId id="260" r:id="rId14"/>
    <p:sldId id="262" r:id="rId15"/>
    <p:sldId id="264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ADE6319-A8E5-476A-98BC-7095A60B1AD7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6780F4F-2B22-4977-AAF6-8500818F7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2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69E0B-4853-4D43-A125-C30F067CE33D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3E65078-C9CB-4F2D-9979-E501AFAB9A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69E0B-4853-4D43-A125-C30F067CE33D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5078-C9CB-4F2D-9979-E501AFAB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69E0B-4853-4D43-A125-C30F067CE33D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5078-C9CB-4F2D-9979-E501AFAB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69E0B-4853-4D43-A125-C30F067CE33D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5078-C9CB-4F2D-9979-E501AFAB9A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69E0B-4853-4D43-A125-C30F067CE33D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3E65078-C9CB-4F2D-9979-E501AFAB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69E0B-4853-4D43-A125-C30F067CE33D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5078-C9CB-4F2D-9979-E501AFAB9A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69E0B-4853-4D43-A125-C30F067CE33D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5078-C9CB-4F2D-9979-E501AFAB9A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69E0B-4853-4D43-A125-C30F067CE33D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5078-C9CB-4F2D-9979-E501AFAB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69E0B-4853-4D43-A125-C30F067CE33D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5078-C9CB-4F2D-9979-E501AFAB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69E0B-4853-4D43-A125-C30F067CE33D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5078-C9CB-4F2D-9979-E501AFAB9A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69E0B-4853-4D43-A125-C30F067CE33D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3E65078-C9CB-4F2D-9979-E501AFAB9A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2F69E0B-4853-4D43-A125-C30F067CE33D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3E65078-C9CB-4F2D-9979-E501AFAB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By:</a:t>
            </a:r>
            <a:r>
              <a:rPr lang="zh-CN" altLang="en-US" dirty="0" smtClean="0"/>
              <a:t>高老</a:t>
            </a:r>
            <a:r>
              <a:rPr lang="zh-CN" altLang="en-US" dirty="0"/>
              <a:t>师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05000"/>
            <a:ext cx="8229600" cy="1070955"/>
          </a:xfrm>
        </p:spPr>
        <p:txBody>
          <a:bodyPr>
            <a:normAutofit/>
          </a:bodyPr>
          <a:lstStyle/>
          <a:p>
            <a:r>
              <a:rPr lang="en-US" altLang="zh-TW" b="1" dirty="0" smtClean="0"/>
              <a:t>Describing Others/Appearances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dirty="0" smtClean="0"/>
              <a:t>To have/has – </a:t>
            </a:r>
            <a:r>
              <a:rPr lang="en-US" dirty="0" err="1" smtClean="0"/>
              <a:t>yǒu</a:t>
            </a:r>
            <a:r>
              <a:rPr lang="en-US" dirty="0" smtClean="0"/>
              <a:t> (</a:t>
            </a:r>
            <a:r>
              <a:rPr lang="ja-JP" altLang="en-US" dirty="0" smtClean="0"/>
              <a:t>有</a:t>
            </a:r>
            <a:r>
              <a:rPr lang="en-US" altLang="ja-JP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05000"/>
            <a:ext cx="7772400" cy="4495800"/>
          </a:xfrm>
        </p:spPr>
        <p:txBody>
          <a:bodyPr>
            <a:normAutofit lnSpcReduction="10000"/>
          </a:bodyPr>
          <a:lstStyle/>
          <a:p>
            <a:r>
              <a:rPr lang="en-US" altLang="ja-JP" sz="4800" dirty="0" smtClean="0"/>
              <a:t>He has - </a:t>
            </a:r>
            <a:r>
              <a:rPr lang="ja-JP" altLang="en-US" sz="4800" dirty="0" smtClean="0"/>
              <a:t>他有  </a:t>
            </a:r>
            <a:r>
              <a:rPr lang="en-US" altLang="ja-JP" sz="4800" dirty="0" smtClean="0"/>
              <a:t>(</a:t>
            </a:r>
            <a:r>
              <a:rPr lang="en-US" sz="4800" dirty="0" err="1" smtClean="0"/>
              <a:t>Tā</a:t>
            </a:r>
            <a:r>
              <a:rPr lang="en-US" sz="4800" dirty="0" smtClean="0"/>
              <a:t> </a:t>
            </a:r>
            <a:r>
              <a:rPr lang="en-US" sz="4800" dirty="0" err="1" smtClean="0"/>
              <a:t>yǒu</a:t>
            </a:r>
            <a:r>
              <a:rPr lang="en-US" sz="4800" dirty="0" smtClean="0"/>
              <a:t>)</a:t>
            </a:r>
          </a:p>
          <a:p>
            <a:pPr marL="0" indent="0">
              <a:buNone/>
            </a:pPr>
            <a:endParaRPr lang="en-US" sz="4800" dirty="0" smtClean="0"/>
          </a:p>
          <a:p>
            <a:r>
              <a:rPr lang="en-US" sz="4800" dirty="0"/>
              <a:t>She does not </a:t>
            </a:r>
            <a:r>
              <a:rPr lang="en-US" sz="4800" dirty="0" smtClean="0"/>
              <a:t>have - </a:t>
            </a:r>
            <a:r>
              <a:rPr lang="ja-JP" altLang="en-US" sz="4800" dirty="0"/>
              <a:t>她没</a:t>
            </a:r>
            <a:r>
              <a:rPr lang="ja-JP" altLang="en-US" sz="4800" dirty="0" smtClean="0"/>
              <a:t>有 </a:t>
            </a:r>
            <a:endParaRPr lang="en-US" altLang="ja-JP" sz="4800" dirty="0" smtClean="0"/>
          </a:p>
          <a:p>
            <a:pPr marL="0" indent="0">
              <a:buNone/>
            </a:pPr>
            <a:r>
              <a:rPr lang="en-US" altLang="ja-JP" sz="4800" dirty="0"/>
              <a:t>	</a:t>
            </a:r>
            <a:r>
              <a:rPr lang="en-US" altLang="ja-JP" sz="4800" dirty="0" smtClean="0"/>
              <a:t>(</a:t>
            </a:r>
            <a:r>
              <a:rPr lang="en-US" altLang="ja-JP" sz="4800" dirty="0" err="1"/>
              <a:t>T</a:t>
            </a:r>
            <a:r>
              <a:rPr lang="en-US" sz="4800" dirty="0" err="1" smtClean="0"/>
              <a:t>ā</a:t>
            </a:r>
            <a:r>
              <a:rPr lang="en-US" sz="4800" dirty="0" smtClean="0"/>
              <a:t> </a:t>
            </a:r>
            <a:r>
              <a:rPr lang="en-US" sz="4800" dirty="0" err="1" smtClean="0"/>
              <a:t>méiyǒu</a:t>
            </a:r>
            <a:r>
              <a:rPr lang="en-US" altLang="ja-JP" sz="4800" dirty="0" smtClean="0"/>
              <a:t>)</a:t>
            </a:r>
          </a:p>
          <a:p>
            <a:pPr marL="0" indent="0">
              <a:buNone/>
            </a:pPr>
            <a:endParaRPr lang="en-US" altLang="ja-JP" sz="4800" dirty="0" smtClean="0"/>
          </a:p>
          <a:p>
            <a:r>
              <a:rPr lang="en-US" sz="2800" dirty="0" smtClean="0"/>
              <a:t>*NOTE*: It is </a:t>
            </a:r>
            <a:r>
              <a:rPr lang="en-US" sz="2800" u="sng" dirty="0" smtClean="0"/>
              <a:t>not</a:t>
            </a:r>
            <a:r>
              <a:rPr lang="en-US" sz="2800" dirty="0" smtClean="0"/>
              <a:t> </a:t>
            </a:r>
            <a:r>
              <a:rPr lang="ja-JP" altLang="en-US" sz="2800" dirty="0" smtClean="0"/>
              <a:t>不有 </a:t>
            </a:r>
            <a:r>
              <a:rPr lang="en-US" altLang="ja-JP" sz="2800" dirty="0" smtClean="0"/>
              <a:t>(</a:t>
            </a:r>
            <a:r>
              <a:rPr lang="en-US" altLang="ja-JP" sz="2800" dirty="0" err="1"/>
              <a:t>b</a:t>
            </a:r>
            <a:r>
              <a:rPr lang="en-US" sz="2800" dirty="0" err="1" smtClean="0"/>
              <a:t>ù</a:t>
            </a:r>
            <a:r>
              <a:rPr lang="en-US" sz="2800" dirty="0" smtClean="0"/>
              <a:t> </a:t>
            </a:r>
            <a:r>
              <a:rPr lang="en-US" sz="2800" dirty="0" err="1"/>
              <a:t>yǒu</a:t>
            </a:r>
            <a:r>
              <a:rPr lang="en-US" altLang="ja-JP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3288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/>
              <a:t>的 </a:t>
            </a:r>
            <a:r>
              <a:rPr lang="en-US" altLang="zh-CN" dirty="0" smtClean="0"/>
              <a:t>(de)</a:t>
            </a:r>
            <a:r>
              <a:rPr lang="ja-JP" altLang="en-US" dirty="0" smtClean="0"/>
              <a:t> </a:t>
            </a:r>
            <a:r>
              <a:rPr lang="en-US" altLang="ja-JP" dirty="0" smtClean="0"/>
              <a:t>– ’s</a:t>
            </a:r>
            <a:br>
              <a:rPr lang="en-US" altLang="ja-JP" dirty="0" smtClean="0"/>
            </a:br>
            <a:r>
              <a:rPr lang="en-US" altLang="ja-JP" dirty="0" smtClean="0"/>
              <a:t>shows possession, belonging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05000"/>
            <a:ext cx="7772400" cy="4495800"/>
          </a:xfrm>
        </p:spPr>
        <p:txBody>
          <a:bodyPr>
            <a:normAutofit/>
          </a:bodyPr>
          <a:lstStyle/>
          <a:p>
            <a:r>
              <a:rPr lang="en-US" altLang="ja-JP" sz="4800" dirty="0" smtClean="0"/>
              <a:t>His - </a:t>
            </a:r>
            <a:r>
              <a:rPr lang="en-US" sz="4800" dirty="0" err="1" smtClean="0"/>
              <a:t>Tā</a:t>
            </a:r>
            <a:r>
              <a:rPr lang="en-US" sz="4800" dirty="0" smtClean="0"/>
              <a:t> de (</a:t>
            </a:r>
            <a:r>
              <a:rPr lang="ja-JP" altLang="en-US" sz="4800" dirty="0"/>
              <a:t>他</a:t>
            </a:r>
            <a:r>
              <a:rPr lang="zh-CN" altLang="en-US" sz="4800" dirty="0" smtClean="0"/>
              <a:t>的</a:t>
            </a:r>
            <a:r>
              <a:rPr lang="en-US" sz="4800" dirty="0" smtClean="0"/>
              <a:t>)</a:t>
            </a:r>
          </a:p>
          <a:p>
            <a:r>
              <a:rPr lang="en-US" altLang="ja-JP" sz="4800" dirty="0" smtClean="0"/>
              <a:t>Hers –  </a:t>
            </a:r>
            <a:r>
              <a:rPr lang="en-US" sz="4800" dirty="0" err="1" smtClean="0"/>
              <a:t>Tā</a:t>
            </a:r>
            <a:r>
              <a:rPr lang="en-US" sz="4800" dirty="0" smtClean="0"/>
              <a:t> de</a:t>
            </a:r>
            <a:r>
              <a:rPr lang="en-US" sz="4800" dirty="0"/>
              <a:t> </a:t>
            </a:r>
            <a:r>
              <a:rPr lang="en-US" sz="4800" dirty="0" smtClean="0"/>
              <a:t>(</a:t>
            </a:r>
            <a:r>
              <a:rPr lang="zh-CN" altLang="en-US" sz="4800" dirty="0"/>
              <a:t>她</a:t>
            </a:r>
            <a:r>
              <a:rPr lang="zh-CN" altLang="en-US" sz="4800" dirty="0" smtClean="0"/>
              <a:t>的</a:t>
            </a:r>
            <a:r>
              <a:rPr lang="en-US" altLang="ja-JP" sz="4800" dirty="0" smtClean="0"/>
              <a:t>)</a:t>
            </a:r>
            <a:endParaRPr lang="en-US" sz="4800" dirty="0" smtClean="0"/>
          </a:p>
          <a:p>
            <a:r>
              <a:rPr lang="en-US" altLang="ja-JP" sz="4800" dirty="0" smtClean="0"/>
              <a:t>My – </a:t>
            </a:r>
            <a:r>
              <a:rPr lang="en-US" sz="4800" dirty="0" err="1"/>
              <a:t>Wǒ</a:t>
            </a:r>
            <a:r>
              <a:rPr lang="en-US" sz="4800" dirty="0"/>
              <a:t> </a:t>
            </a:r>
            <a:r>
              <a:rPr lang="en-US" sz="4800" dirty="0" smtClean="0"/>
              <a:t>de (</a:t>
            </a:r>
            <a:r>
              <a:rPr lang="zh-CN" altLang="en-US" sz="4800" dirty="0"/>
              <a:t>我的</a:t>
            </a:r>
            <a:r>
              <a:rPr lang="en-US" sz="4800" dirty="0" smtClean="0"/>
              <a:t>)</a:t>
            </a:r>
            <a:endParaRPr lang="en-US" altLang="ja-JP" sz="4800" dirty="0" smtClean="0"/>
          </a:p>
          <a:p>
            <a:r>
              <a:rPr lang="en-US" altLang="ja-JP" sz="4800" dirty="0" smtClean="0"/>
              <a:t>Yours</a:t>
            </a:r>
            <a:r>
              <a:rPr lang="en-US" altLang="ja-JP" sz="4800" dirty="0"/>
              <a:t> </a:t>
            </a:r>
            <a:r>
              <a:rPr lang="en-US" altLang="ja-JP" sz="4800" dirty="0" smtClean="0"/>
              <a:t>- </a:t>
            </a:r>
            <a:r>
              <a:rPr lang="en-US" altLang="ja-JP" sz="4800" dirty="0" err="1" smtClean="0"/>
              <a:t>N</a:t>
            </a:r>
            <a:r>
              <a:rPr lang="en-US" sz="4800" dirty="0" err="1" smtClean="0"/>
              <a:t>ǐ</a:t>
            </a:r>
            <a:r>
              <a:rPr lang="en-US" sz="4800" dirty="0" smtClean="0"/>
              <a:t> de (</a:t>
            </a:r>
            <a:r>
              <a:rPr lang="zh-CN" altLang="en-US" sz="4800" dirty="0"/>
              <a:t>你的</a:t>
            </a:r>
            <a:r>
              <a:rPr lang="en-US" sz="4800" dirty="0" smtClean="0"/>
              <a:t>)</a:t>
            </a:r>
            <a:endParaRPr lang="en-US" altLang="ja-JP" sz="4800" dirty="0" smtClean="0"/>
          </a:p>
          <a:p>
            <a:r>
              <a:rPr lang="en-US" altLang="ja-JP" sz="4800" dirty="0" smtClean="0"/>
              <a:t>Theirs – </a:t>
            </a:r>
            <a:r>
              <a:rPr lang="en-US" sz="4800" dirty="0" err="1" smtClean="0"/>
              <a:t>Tā</a:t>
            </a:r>
            <a:r>
              <a:rPr lang="en-US" sz="4800" dirty="0" smtClean="0"/>
              <a:t> </a:t>
            </a:r>
            <a:r>
              <a:rPr lang="en-US" sz="4800" dirty="0" err="1"/>
              <a:t>mén</a:t>
            </a:r>
            <a:r>
              <a:rPr lang="en-US" sz="4800" dirty="0"/>
              <a:t> </a:t>
            </a:r>
            <a:r>
              <a:rPr lang="en-US" sz="4800" dirty="0" smtClean="0"/>
              <a:t>de</a:t>
            </a:r>
            <a:r>
              <a:rPr lang="en-US" sz="4800" dirty="0"/>
              <a:t> </a:t>
            </a:r>
            <a:r>
              <a:rPr lang="en-US" sz="4800" dirty="0" smtClean="0"/>
              <a:t>(</a:t>
            </a:r>
            <a:r>
              <a:rPr lang="ja-JP" altLang="en-US" sz="4800" dirty="0"/>
              <a:t>他</a:t>
            </a:r>
            <a:r>
              <a:rPr lang="zh-CN" altLang="en-US" sz="4800" dirty="0"/>
              <a:t>们</a:t>
            </a:r>
            <a:r>
              <a:rPr lang="zh-CN" altLang="en-US" sz="4800" dirty="0" smtClean="0"/>
              <a:t>的</a:t>
            </a:r>
            <a:r>
              <a:rPr lang="en-US" altLang="ja-JP" sz="4800" dirty="0" smtClean="0"/>
              <a:t>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1640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/>
              <a:t>There are two different structures you can use to describe someone’s </a:t>
            </a:r>
            <a:r>
              <a:rPr lang="en-US" sz="3000" b="1" dirty="0" smtClean="0"/>
              <a:t>features– </a:t>
            </a:r>
            <a:r>
              <a:rPr lang="en-US" sz="3000" dirty="0"/>
              <a:t> 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/>
              <a:t/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4962" y="4087292"/>
            <a:ext cx="8534400" cy="2392363"/>
          </a:xfrm>
        </p:spPr>
        <p:txBody>
          <a:bodyPr>
            <a:normAutofit fontScale="92500"/>
          </a:bodyPr>
          <a:lstStyle/>
          <a:p>
            <a:pPr lvl="0"/>
            <a:r>
              <a:rPr lang="en-US" b="1" dirty="0"/>
              <a:t>She has </a:t>
            </a:r>
            <a:r>
              <a:rPr lang="en-US" b="1" dirty="0" smtClean="0"/>
              <a:t>straight </a:t>
            </a:r>
            <a:r>
              <a:rPr lang="en-US" b="1" dirty="0"/>
              <a:t>hair. </a:t>
            </a:r>
            <a:r>
              <a:rPr lang="en-US" b="1" dirty="0" smtClean="0"/>
              <a:t>– </a:t>
            </a:r>
            <a:r>
              <a:rPr lang="en-US" b="1" dirty="0" err="1"/>
              <a:t>T</a:t>
            </a:r>
            <a:r>
              <a:rPr lang="en-US" b="1" dirty="0" err="1" smtClean="0"/>
              <a:t>ā</a:t>
            </a:r>
            <a:r>
              <a:rPr lang="en-US" b="1" dirty="0" smtClean="0"/>
              <a:t> </a:t>
            </a:r>
            <a:r>
              <a:rPr lang="en-US" b="1" dirty="0" err="1" smtClean="0"/>
              <a:t>yǒu</a:t>
            </a:r>
            <a:r>
              <a:rPr lang="zh-TW" altLang="en-US" b="1" dirty="0"/>
              <a:t> </a:t>
            </a:r>
            <a:r>
              <a:rPr lang="en-US" b="1" dirty="0" err="1" smtClean="0"/>
              <a:t>zhí</a:t>
            </a:r>
            <a:r>
              <a:rPr lang="en-US" b="1" dirty="0" smtClean="0"/>
              <a:t> </a:t>
            </a:r>
            <a:r>
              <a:rPr lang="en-US" b="1" dirty="0" err="1"/>
              <a:t>tóu</a:t>
            </a:r>
            <a:r>
              <a:rPr lang="en-US" b="1" dirty="0"/>
              <a:t> </a:t>
            </a:r>
            <a:r>
              <a:rPr lang="en-US" b="1" dirty="0" err="1" smtClean="0"/>
              <a:t>fǎ</a:t>
            </a:r>
            <a:r>
              <a:rPr lang="en-US" b="1" dirty="0" smtClean="0"/>
              <a:t>. </a:t>
            </a:r>
            <a:r>
              <a:rPr lang="en-US" dirty="0" smtClean="0"/>
              <a:t>(</a:t>
            </a:r>
            <a:r>
              <a:rPr lang="zh-TW" altLang="en-US" dirty="0"/>
              <a:t>她有直头</a:t>
            </a:r>
            <a:r>
              <a:rPr lang="zh-TW" altLang="en-US" dirty="0" smtClean="0"/>
              <a:t>发</a:t>
            </a:r>
            <a:r>
              <a:rPr lang="en-US" altLang="zh-TW" dirty="0" smtClean="0"/>
              <a:t>.</a:t>
            </a:r>
            <a:r>
              <a:rPr lang="en-US" dirty="0" smtClean="0"/>
              <a:t>)</a:t>
            </a:r>
            <a:endParaRPr lang="en-US" dirty="0"/>
          </a:p>
          <a:p>
            <a:pPr lvl="0"/>
            <a:r>
              <a:rPr lang="en-US" b="1" dirty="0" smtClean="0"/>
              <a:t>Her </a:t>
            </a:r>
            <a:r>
              <a:rPr lang="en-US" b="1" dirty="0"/>
              <a:t>hair is </a:t>
            </a:r>
            <a:r>
              <a:rPr lang="en-US" b="1" dirty="0" smtClean="0"/>
              <a:t>straight.</a:t>
            </a:r>
            <a:r>
              <a:rPr lang="en-US" b="1" dirty="0"/>
              <a:t> </a:t>
            </a:r>
            <a:r>
              <a:rPr lang="en-US" b="1" dirty="0" smtClean="0"/>
              <a:t>– </a:t>
            </a:r>
            <a:r>
              <a:rPr lang="en-US" b="1" dirty="0" err="1"/>
              <a:t>T</a:t>
            </a:r>
            <a:r>
              <a:rPr lang="en-US" b="1" dirty="0" err="1" smtClean="0"/>
              <a:t>ā</a:t>
            </a:r>
            <a:r>
              <a:rPr lang="en-US" b="1" dirty="0" smtClean="0"/>
              <a:t> </a:t>
            </a:r>
            <a:r>
              <a:rPr lang="en-US" b="1" dirty="0"/>
              <a:t>de </a:t>
            </a:r>
            <a:r>
              <a:rPr lang="en-US" b="1" dirty="0" err="1"/>
              <a:t>tóu</a:t>
            </a:r>
            <a:r>
              <a:rPr lang="en-US" b="1" dirty="0"/>
              <a:t> </a:t>
            </a:r>
            <a:r>
              <a:rPr lang="en-US" b="1" dirty="0" err="1" smtClean="0"/>
              <a:t>fǎ</a:t>
            </a:r>
            <a:r>
              <a:rPr lang="zh-TW" altLang="en-US" b="1" dirty="0"/>
              <a:t> </a:t>
            </a:r>
            <a:r>
              <a:rPr lang="en-US" b="1" dirty="0" err="1" smtClean="0"/>
              <a:t>zhí</a:t>
            </a:r>
            <a:r>
              <a:rPr lang="en-US" b="1" dirty="0" smtClean="0"/>
              <a:t>. </a:t>
            </a:r>
            <a:r>
              <a:rPr lang="en-US" dirty="0" smtClean="0"/>
              <a:t>(</a:t>
            </a:r>
            <a:r>
              <a:rPr lang="zh-TW" altLang="en-US" dirty="0"/>
              <a:t>她的头发</a:t>
            </a:r>
            <a:r>
              <a:rPr lang="zh-TW" altLang="en-US" dirty="0" smtClean="0"/>
              <a:t>直</a:t>
            </a:r>
            <a:r>
              <a:rPr lang="en-US" altLang="zh-TW" dirty="0" smtClean="0"/>
              <a:t>.)</a:t>
            </a:r>
            <a:endParaRPr lang="en-US" dirty="0" smtClean="0"/>
          </a:p>
          <a:p>
            <a:pPr lvl="0"/>
            <a:endParaRPr lang="en-US" b="1" dirty="0"/>
          </a:p>
          <a:p>
            <a:pPr lvl="0"/>
            <a:r>
              <a:rPr lang="en-US" b="1" dirty="0" smtClean="0"/>
              <a:t>You have blue eyes. </a:t>
            </a:r>
            <a:r>
              <a:rPr lang="en-US" altLang="zh-CN" b="1" dirty="0" smtClean="0"/>
              <a:t>- </a:t>
            </a:r>
            <a:r>
              <a:rPr lang="en-US" dirty="0" err="1"/>
              <a:t>Nǐ</a:t>
            </a:r>
            <a:r>
              <a:rPr lang="en-US" dirty="0"/>
              <a:t> </a:t>
            </a:r>
            <a:r>
              <a:rPr lang="en-US" dirty="0" err="1"/>
              <a:t>yǒu</a:t>
            </a:r>
            <a:r>
              <a:rPr lang="en-US" dirty="0"/>
              <a:t> </a:t>
            </a:r>
            <a:r>
              <a:rPr lang="en-US" dirty="0" err="1"/>
              <a:t>lán</a:t>
            </a:r>
            <a:r>
              <a:rPr lang="en-US" dirty="0"/>
              <a:t> </a:t>
            </a:r>
            <a:r>
              <a:rPr lang="en-US" dirty="0" err="1"/>
              <a:t>sè</a:t>
            </a:r>
            <a:r>
              <a:rPr lang="en-US" dirty="0"/>
              <a:t> </a:t>
            </a:r>
            <a:r>
              <a:rPr lang="en-US" dirty="0" smtClean="0"/>
              <a:t>(de) </a:t>
            </a:r>
            <a:r>
              <a:rPr lang="en-US" dirty="0" err="1"/>
              <a:t>yǎnjīng</a:t>
            </a:r>
            <a:r>
              <a:rPr lang="en-US" dirty="0" smtClean="0"/>
              <a:t>. (</a:t>
            </a:r>
            <a:r>
              <a:rPr lang="zh-CN" altLang="en-US" dirty="0"/>
              <a:t>你有蓝眼</a:t>
            </a:r>
            <a:r>
              <a:rPr lang="zh-CN" altLang="en-US" dirty="0" smtClean="0"/>
              <a:t>睛</a:t>
            </a:r>
            <a:r>
              <a:rPr lang="en-US" altLang="zh-CN" dirty="0" smtClean="0"/>
              <a:t>.)</a:t>
            </a:r>
            <a:endParaRPr lang="en-US" dirty="0" smtClean="0"/>
          </a:p>
          <a:p>
            <a:pPr lvl="0"/>
            <a:r>
              <a:rPr lang="en-US" b="1" dirty="0" smtClean="0"/>
              <a:t>Your eyes are blue. </a:t>
            </a:r>
            <a:r>
              <a:rPr lang="en-US" altLang="zh-CN" b="1" dirty="0" smtClean="0"/>
              <a:t>- </a:t>
            </a:r>
            <a:r>
              <a:rPr lang="en-US" dirty="0" err="1"/>
              <a:t>Nǐ</a:t>
            </a:r>
            <a:r>
              <a:rPr lang="en-US" dirty="0"/>
              <a:t> de </a:t>
            </a:r>
            <a:r>
              <a:rPr lang="en-US" dirty="0" err="1" smtClean="0"/>
              <a:t>yǎnjīng</a:t>
            </a:r>
            <a:r>
              <a:rPr lang="en-US" dirty="0" smtClean="0"/>
              <a:t> </a:t>
            </a:r>
            <a:r>
              <a:rPr lang="en-US" dirty="0" err="1"/>
              <a:t>lán</a:t>
            </a:r>
            <a:r>
              <a:rPr lang="en-US" dirty="0"/>
              <a:t> </a:t>
            </a:r>
            <a:r>
              <a:rPr lang="en-US" dirty="0" err="1" smtClean="0"/>
              <a:t>sè</a:t>
            </a:r>
            <a:r>
              <a:rPr lang="en-US" dirty="0" smtClean="0"/>
              <a:t> (de). (</a:t>
            </a:r>
            <a:r>
              <a:rPr lang="zh-CN" altLang="en-US" dirty="0" smtClean="0"/>
              <a:t>你</a:t>
            </a:r>
            <a:r>
              <a:rPr lang="zh-CN" altLang="en-US" dirty="0"/>
              <a:t>的眼睛蓝</a:t>
            </a:r>
            <a:r>
              <a:rPr lang="zh-CN" altLang="en-US" dirty="0" smtClean="0"/>
              <a:t>色</a:t>
            </a:r>
            <a:r>
              <a:rPr lang="en-US" altLang="zh-CN" dirty="0" smtClean="0"/>
              <a:t>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371600"/>
            <a:ext cx="754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/>
              <a:t> “</a:t>
            </a:r>
            <a:r>
              <a:rPr lang="en-US" sz="3000" b="1" dirty="0" smtClean="0"/>
              <a:t>He has ___ hair.</a:t>
            </a:r>
            <a:r>
              <a:rPr lang="en-US" sz="3000" dirty="0" smtClean="0"/>
              <a:t>” </a:t>
            </a:r>
          </a:p>
          <a:p>
            <a:pPr lvl="1">
              <a:buFont typeface="Arial" pitchFamily="34" charset="0"/>
              <a:buChar char="•"/>
            </a:pPr>
            <a:r>
              <a:rPr lang="en-US" sz="3000" dirty="0" err="1" smtClean="0"/>
              <a:t>Tā</a:t>
            </a:r>
            <a:r>
              <a:rPr lang="en-US" sz="3000" dirty="0" smtClean="0"/>
              <a:t> </a:t>
            </a:r>
            <a:r>
              <a:rPr lang="en-US" sz="3000" dirty="0" err="1" smtClean="0"/>
              <a:t>yǒu</a:t>
            </a:r>
            <a:r>
              <a:rPr lang="en-US" sz="3000" dirty="0" smtClean="0"/>
              <a:t> ___ </a:t>
            </a:r>
            <a:r>
              <a:rPr lang="en-US" sz="3000" dirty="0" err="1" smtClean="0"/>
              <a:t>tóufǎ</a:t>
            </a:r>
            <a:r>
              <a:rPr lang="en-US" sz="3000" dirty="0" smtClean="0"/>
              <a:t>.</a:t>
            </a:r>
          </a:p>
          <a:p>
            <a:pPr lvl="1"/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 “</a:t>
            </a:r>
            <a:r>
              <a:rPr lang="en-US" sz="3000" b="1" dirty="0" smtClean="0"/>
              <a:t>His hair is ___.</a:t>
            </a:r>
            <a:r>
              <a:rPr lang="en-US" sz="3000" dirty="0" smtClean="0"/>
              <a:t>” </a:t>
            </a:r>
          </a:p>
          <a:p>
            <a:pPr lvl="1">
              <a:buFont typeface="Arial" pitchFamily="34" charset="0"/>
              <a:buChar char="•"/>
            </a:pPr>
            <a:r>
              <a:rPr lang="en-US" sz="3000" dirty="0" err="1" smtClean="0"/>
              <a:t>Tā</a:t>
            </a:r>
            <a:r>
              <a:rPr lang="en-US" sz="3000" dirty="0" smtClean="0"/>
              <a:t> de </a:t>
            </a:r>
            <a:r>
              <a:rPr lang="en-US" sz="3000" dirty="0" err="1" smtClean="0"/>
              <a:t>tóufǎ</a:t>
            </a:r>
            <a:r>
              <a:rPr lang="en-US" sz="3000" dirty="0" smtClean="0"/>
              <a:t> ___.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dirty="0" smtClean="0"/>
              <a:t>Let’s Practice Using</a:t>
            </a:r>
            <a:br>
              <a:rPr lang="en-US" sz="3000" dirty="0" smtClean="0"/>
            </a:br>
            <a:r>
              <a:rPr lang="en-US" sz="3000" dirty="0" smtClean="0"/>
              <a:t>“</a:t>
            </a:r>
            <a:r>
              <a:rPr lang="en-US" sz="3000" b="1" dirty="0" smtClean="0"/>
              <a:t>Has</a:t>
            </a:r>
            <a:r>
              <a:rPr lang="en-US" sz="3000" dirty="0" smtClean="0"/>
              <a:t>” (</a:t>
            </a:r>
            <a:r>
              <a:rPr lang="en-US" sz="3000" dirty="0" err="1" smtClean="0"/>
              <a:t>yǒu</a:t>
            </a:r>
            <a:r>
              <a:rPr lang="en-US" sz="3000" dirty="0" smtClean="0"/>
              <a:t> - </a:t>
            </a:r>
            <a:r>
              <a:rPr lang="zh-TW" altLang="en-US" sz="3000" dirty="0" smtClean="0"/>
              <a:t>有</a:t>
            </a:r>
            <a:r>
              <a:rPr lang="en-US" sz="3000" dirty="0" smtClean="0"/>
              <a:t>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7772400" cy="43434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She has blue eyes. (</a:t>
            </a:r>
            <a:r>
              <a:rPr lang="zh-TW" altLang="en-US" dirty="0"/>
              <a:t>她有蓝色的眼</a:t>
            </a:r>
            <a:r>
              <a:rPr lang="zh-TW" altLang="en-US" dirty="0" smtClean="0"/>
              <a:t>睛</a:t>
            </a:r>
            <a:r>
              <a:rPr lang="en-US" altLang="zh-TW" dirty="0" smtClean="0"/>
              <a:t>.)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/>
              <a:t>T</a:t>
            </a:r>
            <a:r>
              <a:rPr lang="en-US" dirty="0" err="1" smtClean="0"/>
              <a:t>ā</a:t>
            </a:r>
            <a:r>
              <a:rPr lang="en-US" dirty="0" smtClean="0"/>
              <a:t> </a:t>
            </a:r>
            <a:r>
              <a:rPr lang="en-US" dirty="0" err="1"/>
              <a:t>yǒu</a:t>
            </a:r>
            <a:r>
              <a:rPr lang="en-US" dirty="0"/>
              <a:t> </a:t>
            </a:r>
            <a:r>
              <a:rPr lang="en-US" dirty="0" err="1"/>
              <a:t>lán</a:t>
            </a:r>
            <a:r>
              <a:rPr lang="en-US" dirty="0"/>
              <a:t> </a:t>
            </a:r>
            <a:r>
              <a:rPr lang="en-US" dirty="0" err="1"/>
              <a:t>sè</a:t>
            </a:r>
            <a:r>
              <a:rPr lang="en-US" dirty="0"/>
              <a:t> </a:t>
            </a:r>
            <a:r>
              <a:rPr lang="en-US" dirty="0" smtClean="0"/>
              <a:t>(de) </a:t>
            </a:r>
            <a:r>
              <a:rPr lang="en-US" dirty="0" err="1" smtClean="0"/>
              <a:t>yǎnjīng</a:t>
            </a:r>
            <a:r>
              <a:rPr lang="en-US" dirty="0" smtClean="0"/>
              <a:t>.</a:t>
            </a:r>
          </a:p>
          <a:p>
            <a:pPr marL="320040" lvl="1" indent="0">
              <a:buNone/>
            </a:pPr>
            <a:endParaRPr lang="en-US" b="1" dirty="0"/>
          </a:p>
          <a:p>
            <a:pPr lvl="0"/>
            <a:r>
              <a:rPr lang="en-US" dirty="0"/>
              <a:t>He has brown eyes. (</a:t>
            </a:r>
            <a:r>
              <a:rPr lang="zh-TW" altLang="en-US" dirty="0"/>
              <a:t>他有棕色的眼</a:t>
            </a:r>
            <a:r>
              <a:rPr lang="zh-TW" altLang="en-US" dirty="0" smtClean="0"/>
              <a:t>睛</a:t>
            </a:r>
            <a:r>
              <a:rPr lang="en-US" altLang="zh-TW" dirty="0" smtClean="0"/>
              <a:t>.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/>
              <a:t>T</a:t>
            </a:r>
            <a:r>
              <a:rPr lang="en-US" dirty="0" err="1" smtClean="0"/>
              <a:t>ā</a:t>
            </a:r>
            <a:r>
              <a:rPr lang="en-US" dirty="0" smtClean="0"/>
              <a:t> </a:t>
            </a:r>
            <a:r>
              <a:rPr lang="en-US" dirty="0" err="1"/>
              <a:t>yǒu</a:t>
            </a:r>
            <a:r>
              <a:rPr lang="en-US" dirty="0"/>
              <a:t> </a:t>
            </a:r>
            <a:r>
              <a:rPr lang="en-US" dirty="0" err="1"/>
              <a:t>zōng</a:t>
            </a:r>
            <a:r>
              <a:rPr lang="en-US" dirty="0"/>
              <a:t> </a:t>
            </a:r>
            <a:r>
              <a:rPr lang="en-US" dirty="0" err="1"/>
              <a:t>sè</a:t>
            </a:r>
            <a:r>
              <a:rPr lang="en-US" dirty="0"/>
              <a:t> (de) </a:t>
            </a:r>
            <a:r>
              <a:rPr lang="en-US" dirty="0" err="1" smtClean="0"/>
              <a:t>yǎnjīng</a:t>
            </a:r>
            <a:r>
              <a:rPr lang="en-US" dirty="0" smtClean="0"/>
              <a:t>.</a:t>
            </a:r>
          </a:p>
          <a:p>
            <a:pPr marL="320040" lvl="1" indent="0">
              <a:buNone/>
            </a:pPr>
            <a:endParaRPr lang="en-US" dirty="0"/>
          </a:p>
          <a:p>
            <a:pPr lvl="0"/>
            <a:r>
              <a:rPr lang="en-US" dirty="0" smtClean="0"/>
              <a:t>Ellen </a:t>
            </a:r>
            <a:r>
              <a:rPr lang="en-US" dirty="0"/>
              <a:t>has fair skin. </a:t>
            </a:r>
            <a:r>
              <a:rPr lang="en-US" dirty="0" smtClean="0"/>
              <a:t>(Ellen</a:t>
            </a:r>
            <a:r>
              <a:rPr lang="zh-TW" altLang="en-US" dirty="0" smtClean="0"/>
              <a:t>有</a:t>
            </a:r>
            <a:r>
              <a:rPr lang="zh-TW" altLang="en-US" dirty="0"/>
              <a:t>白嫩的皮</a:t>
            </a:r>
            <a:r>
              <a:rPr lang="zh-TW" altLang="en-US" dirty="0" smtClean="0"/>
              <a:t>肤</a:t>
            </a:r>
            <a:r>
              <a:rPr lang="en-US" altLang="zh-TW" dirty="0" smtClean="0"/>
              <a:t>.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Ellen </a:t>
            </a:r>
            <a:r>
              <a:rPr lang="en-US" dirty="0" err="1"/>
              <a:t>yǒu</a:t>
            </a:r>
            <a:r>
              <a:rPr lang="en-US" dirty="0"/>
              <a:t> </a:t>
            </a:r>
            <a:r>
              <a:rPr lang="en-US" dirty="0" err="1"/>
              <a:t>bái</a:t>
            </a:r>
            <a:r>
              <a:rPr lang="en-US" dirty="0"/>
              <a:t> </a:t>
            </a:r>
            <a:r>
              <a:rPr lang="en-US" dirty="0" err="1"/>
              <a:t>nèn</a:t>
            </a:r>
            <a:r>
              <a:rPr lang="en-US" dirty="0"/>
              <a:t> (de) </a:t>
            </a:r>
            <a:r>
              <a:rPr lang="en-US" dirty="0" err="1" smtClean="0"/>
              <a:t>pífū</a:t>
            </a:r>
            <a:r>
              <a:rPr lang="en-US" dirty="0" smtClean="0"/>
              <a:t>.</a:t>
            </a:r>
          </a:p>
          <a:p>
            <a:pPr marL="320040" lvl="1" indent="0">
              <a:buNone/>
            </a:pPr>
            <a:endParaRPr lang="en-US" dirty="0"/>
          </a:p>
          <a:p>
            <a:r>
              <a:rPr lang="en-US" dirty="0" smtClean="0"/>
              <a:t>Kevin </a:t>
            </a:r>
            <a:r>
              <a:rPr lang="en-US" dirty="0"/>
              <a:t>has dark skin. </a:t>
            </a:r>
            <a:r>
              <a:rPr lang="en-US" dirty="0" smtClean="0"/>
              <a:t>(Kevin</a:t>
            </a:r>
            <a:r>
              <a:rPr lang="zh-TW" altLang="en-US" dirty="0" smtClean="0"/>
              <a:t>有</a:t>
            </a:r>
            <a:r>
              <a:rPr lang="zh-TW" altLang="en-US" dirty="0"/>
              <a:t>深</a:t>
            </a:r>
            <a:r>
              <a:rPr lang="zh-TW" altLang="en-US" dirty="0" smtClean="0"/>
              <a:t>色的皮肤</a:t>
            </a:r>
            <a:r>
              <a:rPr lang="en-US" altLang="zh-TW" dirty="0" smtClean="0"/>
              <a:t>.)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Kevin </a:t>
            </a:r>
            <a:r>
              <a:rPr lang="en-US" dirty="0" err="1"/>
              <a:t>yǒu</a:t>
            </a:r>
            <a:r>
              <a:rPr lang="en-US" dirty="0"/>
              <a:t> </a:t>
            </a:r>
            <a:r>
              <a:rPr lang="en-US" dirty="0" err="1"/>
              <a:t>shēn</a:t>
            </a:r>
            <a:r>
              <a:rPr lang="en-US" dirty="0"/>
              <a:t> </a:t>
            </a:r>
            <a:r>
              <a:rPr lang="en-US" dirty="0" err="1" smtClean="0"/>
              <a:t>sè</a:t>
            </a:r>
            <a:r>
              <a:rPr lang="en-US" dirty="0" smtClean="0"/>
              <a:t> </a:t>
            </a:r>
            <a:r>
              <a:rPr lang="en-US" dirty="0"/>
              <a:t>(de) </a:t>
            </a:r>
            <a:r>
              <a:rPr lang="en-US" dirty="0" err="1" smtClean="0"/>
              <a:t>pífū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8" name="Picture 2" descr="Image result for people clip 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2057400"/>
            <a:ext cx="1143000" cy="3289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b="1" dirty="0" smtClean="0"/>
              <a:t>Let’s Practice Using: </a:t>
            </a:r>
            <a:br>
              <a:rPr lang="en-US" sz="3000" b="1" dirty="0" smtClean="0"/>
            </a:br>
            <a:r>
              <a:rPr lang="en-US" sz="3000" b="1" dirty="0" smtClean="0"/>
              <a:t>’s, Possessive, Belonging</a:t>
            </a:r>
            <a:br>
              <a:rPr lang="en-US" sz="3000" b="1" dirty="0" smtClean="0"/>
            </a:br>
            <a:r>
              <a:rPr lang="en-US" sz="3000" b="1" dirty="0" smtClean="0"/>
              <a:t>de –</a:t>
            </a:r>
            <a:r>
              <a:rPr lang="zh-TW" altLang="en-US" sz="3000" b="1" dirty="0"/>
              <a:t>的</a:t>
            </a:r>
            <a:r>
              <a:rPr lang="en-US" sz="3000" dirty="0"/>
              <a:t/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Her hair is short (</a:t>
            </a:r>
            <a:r>
              <a:rPr lang="zh-TW" altLang="en-US" dirty="0" smtClean="0"/>
              <a:t>她的头</a:t>
            </a:r>
            <a:r>
              <a:rPr lang="zh-TW" altLang="en-US" dirty="0"/>
              <a:t>发</a:t>
            </a:r>
            <a:r>
              <a:rPr lang="zh-TW" altLang="en-US" dirty="0" smtClean="0"/>
              <a:t>短</a:t>
            </a:r>
            <a:r>
              <a:rPr lang="en-US" altLang="zh-TW" dirty="0" smtClean="0"/>
              <a:t>.)</a:t>
            </a:r>
          </a:p>
          <a:p>
            <a:pPr lvl="1"/>
            <a:r>
              <a:rPr lang="en-US" dirty="0" err="1"/>
              <a:t>T</a:t>
            </a:r>
            <a:r>
              <a:rPr lang="en-US" dirty="0" err="1" smtClean="0"/>
              <a:t>ā</a:t>
            </a:r>
            <a:r>
              <a:rPr lang="en-US" dirty="0" smtClean="0"/>
              <a:t> de </a:t>
            </a:r>
            <a:r>
              <a:rPr lang="en-US" dirty="0" err="1" smtClean="0"/>
              <a:t>tóufǎ</a:t>
            </a:r>
            <a:r>
              <a:rPr lang="en-US" dirty="0" smtClean="0"/>
              <a:t> </a:t>
            </a:r>
            <a:r>
              <a:rPr lang="en-US" dirty="0" err="1" smtClean="0"/>
              <a:t>duǎn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0"/>
            <a:r>
              <a:rPr lang="en-US" dirty="0"/>
              <a:t>Billie’s hair is straight. (Billie</a:t>
            </a:r>
            <a:r>
              <a:rPr lang="zh-TW" altLang="en-US" sz="2800" dirty="0"/>
              <a:t>的</a:t>
            </a:r>
            <a:r>
              <a:rPr lang="zh-TW" altLang="en-US" dirty="0"/>
              <a:t>头发直</a:t>
            </a:r>
            <a:r>
              <a:rPr lang="en-US" altLang="zh-TW" dirty="0"/>
              <a:t>.)</a:t>
            </a:r>
          </a:p>
          <a:p>
            <a:pPr lvl="1"/>
            <a:r>
              <a:rPr lang="en-US" dirty="0"/>
              <a:t>Billie de </a:t>
            </a:r>
            <a:r>
              <a:rPr lang="en-US" dirty="0" err="1" smtClean="0"/>
              <a:t>tóufǎ</a:t>
            </a:r>
            <a:r>
              <a:rPr lang="en-US" dirty="0" smtClean="0"/>
              <a:t> </a:t>
            </a:r>
            <a:r>
              <a:rPr lang="en-US" dirty="0" err="1"/>
              <a:t>zhí</a:t>
            </a:r>
            <a:r>
              <a:rPr lang="en-US" dirty="0" smtClean="0"/>
              <a:t>.</a:t>
            </a:r>
          </a:p>
          <a:p>
            <a:pPr marL="320040" lvl="1" indent="0">
              <a:buNone/>
            </a:pPr>
            <a:endParaRPr lang="en-US" dirty="0"/>
          </a:p>
          <a:p>
            <a:pPr lvl="0"/>
            <a:r>
              <a:rPr lang="en-US" dirty="0"/>
              <a:t>His hair is very long. (</a:t>
            </a:r>
            <a:r>
              <a:rPr lang="zh-TW" altLang="en-US" dirty="0" smtClean="0"/>
              <a:t>他的头</a:t>
            </a:r>
            <a:r>
              <a:rPr lang="zh-TW" altLang="en-US" dirty="0"/>
              <a:t>发很</a:t>
            </a:r>
            <a:r>
              <a:rPr lang="zh-TW" altLang="en-US" dirty="0" smtClean="0"/>
              <a:t>长</a:t>
            </a:r>
            <a:r>
              <a:rPr lang="en-US" altLang="zh-TW" dirty="0" smtClean="0"/>
              <a:t>.)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/>
              <a:t>T</a:t>
            </a:r>
            <a:r>
              <a:rPr lang="en-US" dirty="0" err="1" smtClean="0"/>
              <a:t>ā</a:t>
            </a:r>
            <a:r>
              <a:rPr lang="en-US" dirty="0" smtClean="0"/>
              <a:t> de </a:t>
            </a:r>
            <a:r>
              <a:rPr lang="en-US" dirty="0" err="1" smtClean="0"/>
              <a:t>tóufǎ</a:t>
            </a:r>
            <a:r>
              <a:rPr lang="en-US" dirty="0"/>
              <a:t> </a:t>
            </a:r>
            <a:r>
              <a:rPr lang="en-US" dirty="0" err="1"/>
              <a:t>hěn</a:t>
            </a:r>
            <a:r>
              <a:rPr lang="en-US" dirty="0"/>
              <a:t> </a:t>
            </a:r>
            <a:r>
              <a:rPr lang="en-US" dirty="0" err="1" smtClean="0"/>
              <a:t>cháng</a:t>
            </a:r>
            <a:r>
              <a:rPr lang="en-US" dirty="0" smtClean="0"/>
              <a:t>.</a:t>
            </a:r>
          </a:p>
          <a:p>
            <a:pPr marL="320040" lvl="1" indent="0">
              <a:buNone/>
            </a:pPr>
            <a:endParaRPr lang="en-US" dirty="0"/>
          </a:p>
          <a:p>
            <a:pPr lvl="0"/>
            <a:r>
              <a:rPr lang="en-US" dirty="0" smtClean="0"/>
              <a:t>Shakira’s </a:t>
            </a:r>
            <a:r>
              <a:rPr lang="en-US" dirty="0"/>
              <a:t>hair is </a:t>
            </a:r>
            <a:r>
              <a:rPr lang="en-US" dirty="0" smtClean="0"/>
              <a:t>very curly</a:t>
            </a:r>
            <a:r>
              <a:rPr lang="en-US" dirty="0"/>
              <a:t>. (</a:t>
            </a:r>
            <a:r>
              <a:rPr lang="zh-TW" altLang="en-US" dirty="0" smtClean="0"/>
              <a:t>他的头</a:t>
            </a:r>
            <a:r>
              <a:rPr lang="zh-TW" altLang="en-US" dirty="0"/>
              <a:t>发很</a:t>
            </a:r>
            <a:r>
              <a:rPr lang="zh-TW" altLang="en-US" dirty="0" smtClean="0"/>
              <a:t>卷</a:t>
            </a:r>
            <a:r>
              <a:rPr lang="en-US" altLang="zh-TW" dirty="0" smtClean="0"/>
              <a:t>.)</a:t>
            </a:r>
          </a:p>
          <a:p>
            <a:pPr lvl="1"/>
            <a:r>
              <a:rPr lang="en-US" dirty="0" smtClean="0"/>
              <a:t>Shakira de </a:t>
            </a:r>
            <a:r>
              <a:rPr lang="en-US" dirty="0" err="1" smtClean="0"/>
              <a:t>tóu</a:t>
            </a:r>
            <a:r>
              <a:rPr lang="en-US" dirty="0" err="1"/>
              <a:t>f</a:t>
            </a:r>
            <a:r>
              <a:rPr lang="en-US" dirty="0" err="1" smtClean="0"/>
              <a:t>ǎ</a:t>
            </a:r>
            <a:r>
              <a:rPr lang="en-US" dirty="0" smtClean="0"/>
              <a:t> </a:t>
            </a:r>
            <a:r>
              <a:rPr lang="en-US" dirty="0" err="1"/>
              <a:t>hěn</a:t>
            </a:r>
            <a:r>
              <a:rPr lang="en-US" dirty="0"/>
              <a:t> </a:t>
            </a:r>
            <a:r>
              <a:rPr lang="en-US" dirty="0" err="1" smtClean="0"/>
              <a:t>juǎn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 descr="Image result for types of hair clip 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890346"/>
            <a:ext cx="2667000" cy="2785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Mixed Practice!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05608" y="1905000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She is tall. (</a:t>
            </a:r>
            <a:r>
              <a:rPr lang="en-US" dirty="0" err="1" smtClean="0"/>
              <a:t>gāo</a:t>
            </a:r>
            <a:r>
              <a:rPr lang="en-US" dirty="0" smtClean="0"/>
              <a:t> - </a:t>
            </a:r>
            <a:r>
              <a:rPr lang="zh-TW" altLang="en-US" dirty="0" smtClean="0"/>
              <a:t>高</a:t>
            </a:r>
            <a:r>
              <a:rPr lang="en-US" dirty="0" smtClean="0"/>
              <a:t>)</a:t>
            </a:r>
          </a:p>
          <a:p>
            <a:r>
              <a:rPr lang="en-US" dirty="0" smtClean="0"/>
              <a:t>He is not tall. (</a:t>
            </a:r>
            <a:r>
              <a:rPr lang="en-US" dirty="0" err="1" smtClean="0"/>
              <a:t>bù</a:t>
            </a:r>
            <a:r>
              <a:rPr lang="en-US" dirty="0" smtClean="0"/>
              <a:t> </a:t>
            </a:r>
            <a:r>
              <a:rPr lang="en-US" dirty="0" err="1" smtClean="0"/>
              <a:t>gāo</a:t>
            </a:r>
            <a:r>
              <a:rPr lang="en-US" dirty="0" smtClean="0"/>
              <a:t> - </a:t>
            </a:r>
            <a:r>
              <a:rPr lang="zh-TW" altLang="en-US" dirty="0" smtClean="0"/>
              <a:t>不高</a:t>
            </a:r>
            <a:r>
              <a:rPr lang="en-US" altLang="zh-TW" dirty="0" smtClean="0"/>
              <a:t>)</a:t>
            </a:r>
            <a:endParaRPr lang="en-US" dirty="0" smtClean="0"/>
          </a:p>
          <a:p>
            <a:r>
              <a:rPr lang="en-US" dirty="0" smtClean="0"/>
              <a:t>She is very small. </a:t>
            </a:r>
            <a:r>
              <a:rPr lang="en-US" dirty="0"/>
              <a:t>(</a:t>
            </a:r>
            <a:r>
              <a:rPr lang="en-US" dirty="0" err="1" smtClean="0"/>
              <a:t>xiǎo</a:t>
            </a:r>
            <a:r>
              <a:rPr lang="en-US" dirty="0" smtClean="0"/>
              <a:t> - </a:t>
            </a:r>
            <a:r>
              <a:rPr lang="zh-TW" altLang="en-US" dirty="0" smtClean="0"/>
              <a:t>小</a:t>
            </a:r>
            <a:r>
              <a:rPr lang="en-US" dirty="0" smtClean="0"/>
              <a:t>)</a:t>
            </a:r>
          </a:p>
          <a:p>
            <a:r>
              <a:rPr lang="en-US" dirty="0" smtClean="0"/>
              <a:t>Mom has very blue eyes. (</a:t>
            </a:r>
            <a:r>
              <a:rPr lang="en-US" dirty="0" err="1" smtClean="0"/>
              <a:t>lán</a:t>
            </a:r>
            <a:r>
              <a:rPr lang="en-US" dirty="0" smtClean="0"/>
              <a:t> </a:t>
            </a:r>
            <a:r>
              <a:rPr lang="en-US" dirty="0" err="1" smtClean="0"/>
              <a:t>sè</a:t>
            </a:r>
            <a:r>
              <a:rPr lang="en-US" dirty="0" smtClean="0"/>
              <a:t> - </a:t>
            </a:r>
            <a:r>
              <a:rPr lang="zh-TW" altLang="en-US" dirty="0" smtClean="0"/>
              <a:t>蓝色</a:t>
            </a:r>
            <a:r>
              <a:rPr lang="en-US" dirty="0" smtClean="0"/>
              <a:t>)</a:t>
            </a:r>
          </a:p>
          <a:p>
            <a:r>
              <a:rPr lang="en-US" dirty="0" smtClean="0"/>
              <a:t>He has dark skin. (</a:t>
            </a:r>
            <a:r>
              <a:rPr lang="en-US" dirty="0" err="1" smtClean="0"/>
              <a:t>shēn</a:t>
            </a:r>
            <a:r>
              <a:rPr lang="en-US" dirty="0" smtClean="0"/>
              <a:t> </a:t>
            </a:r>
            <a:r>
              <a:rPr lang="en-US" dirty="0" err="1" smtClean="0"/>
              <a:t>sè</a:t>
            </a:r>
            <a:r>
              <a:rPr lang="en-US" dirty="0" smtClean="0"/>
              <a:t> -</a:t>
            </a:r>
            <a:r>
              <a:rPr lang="zh-TW" altLang="en-US" dirty="0"/>
              <a:t>深</a:t>
            </a:r>
            <a:r>
              <a:rPr lang="zh-TW" altLang="en-US" dirty="0" smtClean="0"/>
              <a:t>色</a:t>
            </a:r>
            <a:r>
              <a:rPr lang="en-US" dirty="0" smtClean="0"/>
              <a:t>)</a:t>
            </a:r>
          </a:p>
          <a:p>
            <a:r>
              <a:rPr lang="en-US" dirty="0" smtClean="0"/>
              <a:t>She has long hair. (</a:t>
            </a:r>
            <a:r>
              <a:rPr lang="en-US" dirty="0" err="1" smtClean="0"/>
              <a:t>cháng</a:t>
            </a:r>
            <a:r>
              <a:rPr lang="en-US" dirty="0" smtClean="0"/>
              <a:t> - </a:t>
            </a:r>
            <a:r>
              <a:rPr lang="zh-TW" altLang="en-US" dirty="0" smtClean="0"/>
              <a:t>长</a:t>
            </a:r>
            <a:r>
              <a:rPr lang="en-US" dirty="0" smtClean="0"/>
              <a:t>)</a:t>
            </a:r>
          </a:p>
          <a:p>
            <a:pPr lvl="0"/>
            <a:r>
              <a:rPr lang="en-US" dirty="0" smtClean="0"/>
              <a:t>Her hair is very short. (</a:t>
            </a:r>
            <a:r>
              <a:rPr lang="en-US" dirty="0" err="1" smtClean="0"/>
              <a:t>duǎn</a:t>
            </a:r>
            <a:r>
              <a:rPr lang="en-US" dirty="0" smtClean="0"/>
              <a:t> - </a:t>
            </a:r>
            <a:r>
              <a:rPr lang="zh-TW" altLang="en-US" dirty="0" smtClean="0"/>
              <a:t>短</a:t>
            </a:r>
            <a:r>
              <a:rPr lang="en-US" dirty="0" smtClean="0"/>
              <a:t>)</a:t>
            </a:r>
          </a:p>
          <a:p>
            <a:r>
              <a:rPr lang="en-US" dirty="0" smtClean="0"/>
              <a:t>His hair is not straight. (</a:t>
            </a:r>
            <a:r>
              <a:rPr lang="en-US" dirty="0" err="1" smtClean="0"/>
              <a:t>zhí</a:t>
            </a:r>
            <a:r>
              <a:rPr lang="en-US" dirty="0" smtClean="0"/>
              <a:t> - </a:t>
            </a:r>
            <a:r>
              <a:rPr lang="zh-TW" altLang="en-US" dirty="0" smtClean="0"/>
              <a:t>直</a:t>
            </a:r>
            <a:r>
              <a:rPr lang="en-US" dirty="0" smtClean="0"/>
              <a:t>)</a:t>
            </a:r>
          </a:p>
          <a:p>
            <a:r>
              <a:rPr lang="en-US" dirty="0"/>
              <a:t>The Rock does not </a:t>
            </a:r>
            <a:r>
              <a:rPr lang="en-US"/>
              <a:t>have </a:t>
            </a:r>
            <a:r>
              <a:rPr lang="en-US" smtClean="0"/>
              <a:t>hair.</a:t>
            </a:r>
            <a:endParaRPr lang="en-US" dirty="0" smtClean="0"/>
          </a:p>
          <a:p>
            <a:r>
              <a:rPr lang="en-US" dirty="0" smtClean="0"/>
              <a:t>Dad does not have a small nose.</a:t>
            </a:r>
          </a:p>
        </p:txBody>
      </p:sp>
      <p:pic>
        <p:nvPicPr>
          <p:cNvPr id="21506" name="Picture 2" descr="Image result for chinese practice speaking clip art"/>
          <p:cNvPicPr>
            <a:picLocks noChangeAspect="1" noChangeArrowheads="1"/>
          </p:cNvPicPr>
          <p:nvPr/>
        </p:nvPicPr>
        <p:blipFill>
          <a:blip r:embed="rId2"/>
          <a:srcRect b="7408"/>
          <a:stretch>
            <a:fillRect/>
          </a:stretch>
        </p:blipFill>
        <p:spPr bwMode="auto">
          <a:xfrm>
            <a:off x="6553200" y="1219200"/>
            <a:ext cx="1992544" cy="1652254"/>
          </a:xfrm>
          <a:prstGeom prst="rect">
            <a:avLst/>
          </a:prstGeom>
          <a:noFill/>
        </p:spPr>
      </p:pic>
      <p:pic>
        <p:nvPicPr>
          <p:cNvPr id="21508" name="Picture 4" descr="Image result for chinese practice speaking clip art"/>
          <p:cNvPicPr>
            <a:picLocks noChangeAspect="1" noChangeArrowheads="1"/>
          </p:cNvPicPr>
          <p:nvPr/>
        </p:nvPicPr>
        <p:blipFill>
          <a:blip r:embed="rId3"/>
          <a:srcRect b="7692"/>
          <a:stretch>
            <a:fillRect/>
          </a:stretch>
        </p:blipFill>
        <p:spPr bwMode="auto">
          <a:xfrm>
            <a:off x="6400800" y="44196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Common adjectives that you’ll often hear/use to describe someone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1219200"/>
          </a:xfrm>
        </p:spPr>
        <p:txBody>
          <a:bodyPr>
            <a:normAutofit/>
          </a:bodyPr>
          <a:lstStyle/>
          <a:p>
            <a:pPr lvl="0"/>
            <a:r>
              <a:rPr lang="en-US" sz="3200" b="1" dirty="0"/>
              <a:t>tall (</a:t>
            </a:r>
            <a:r>
              <a:rPr lang="zh-TW" altLang="en-US" sz="3200" b="1" dirty="0"/>
              <a:t>高</a:t>
            </a:r>
            <a:r>
              <a:rPr lang="en-US" sz="3200" b="1" dirty="0"/>
              <a:t> – </a:t>
            </a:r>
            <a:r>
              <a:rPr lang="en-US" sz="3200" b="1" dirty="0" err="1"/>
              <a:t>gāo</a:t>
            </a:r>
            <a:r>
              <a:rPr lang="en-US" sz="3200" b="1" dirty="0"/>
              <a:t>)</a:t>
            </a:r>
          </a:p>
          <a:p>
            <a:pPr lvl="0"/>
            <a:r>
              <a:rPr lang="en-US" sz="3200" b="1" dirty="0"/>
              <a:t>s</a:t>
            </a:r>
            <a:r>
              <a:rPr lang="en-US" sz="3200" b="1" dirty="0" smtClean="0"/>
              <a:t>hort (height) </a:t>
            </a:r>
            <a:r>
              <a:rPr lang="en-US" sz="3200" b="1" dirty="0"/>
              <a:t>(</a:t>
            </a:r>
            <a:r>
              <a:rPr lang="zh-TW" altLang="en-US" sz="3200" b="1" dirty="0"/>
              <a:t>矮</a:t>
            </a:r>
            <a:r>
              <a:rPr lang="en-US" sz="3200" b="1" dirty="0"/>
              <a:t> – </a:t>
            </a:r>
            <a:r>
              <a:rPr lang="en-US" sz="3200" b="1" dirty="0" err="1"/>
              <a:t>ǎi</a:t>
            </a:r>
            <a:r>
              <a:rPr lang="en-US" sz="3200" b="1" dirty="0"/>
              <a:t>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819400"/>
            <a:ext cx="6172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3200" b="1" dirty="0" smtClean="0"/>
              <a:t>  small (</a:t>
            </a:r>
            <a:r>
              <a:rPr lang="zh-TW" altLang="en-US" sz="3200" b="1" dirty="0" smtClean="0"/>
              <a:t>小</a:t>
            </a:r>
            <a:r>
              <a:rPr lang="en-US" sz="3200" b="1" dirty="0" smtClean="0"/>
              <a:t> – </a:t>
            </a:r>
            <a:r>
              <a:rPr lang="en-US" sz="3200" b="1" dirty="0" err="1" smtClean="0"/>
              <a:t>xiǎo</a:t>
            </a:r>
            <a:r>
              <a:rPr lang="en-US" sz="3200" b="1" dirty="0" smtClean="0"/>
              <a:t>)</a:t>
            </a:r>
          </a:p>
          <a:p>
            <a:pPr lvl="0">
              <a:buFont typeface="Arial" pitchFamily="34" charset="0"/>
              <a:buChar char="•"/>
            </a:pPr>
            <a:r>
              <a:rPr lang="en-US" sz="3200" b="1" dirty="0" smtClean="0"/>
              <a:t>  big (</a:t>
            </a:r>
            <a:r>
              <a:rPr lang="zh-TW" altLang="en-US" sz="3200" b="1" dirty="0" smtClean="0"/>
              <a:t>大</a:t>
            </a:r>
            <a:r>
              <a:rPr lang="en-US" sz="3200" b="1" dirty="0" smtClean="0"/>
              <a:t> – </a:t>
            </a:r>
            <a:r>
              <a:rPr lang="en-US" sz="3200" b="1" dirty="0" err="1" smtClean="0"/>
              <a:t>dà</a:t>
            </a:r>
            <a:r>
              <a:rPr lang="en-US" sz="3200" b="1" dirty="0" smtClean="0"/>
              <a:t>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5257800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3200" b="1" dirty="0" smtClean="0"/>
              <a:t> good looking (</a:t>
            </a:r>
            <a:r>
              <a:rPr lang="zh-TW" altLang="en-US" sz="3200" b="1" dirty="0" smtClean="0"/>
              <a:t>好看</a:t>
            </a:r>
            <a:r>
              <a:rPr lang="en-US" sz="3200" b="1" dirty="0" smtClean="0"/>
              <a:t> – </a:t>
            </a:r>
            <a:r>
              <a:rPr lang="en-US" sz="3200" b="1" dirty="0" err="1" smtClean="0"/>
              <a:t>hǎo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kàn</a:t>
            </a:r>
            <a:r>
              <a:rPr lang="en-US" sz="3200" b="1" dirty="0" smtClean="0"/>
              <a:t>)</a:t>
            </a:r>
          </a:p>
          <a:p>
            <a:pPr lvl="0">
              <a:buFont typeface="Arial" pitchFamily="34" charset="0"/>
              <a:buChar char="•"/>
            </a:pPr>
            <a:r>
              <a:rPr lang="en-US" sz="3200" b="1" dirty="0" smtClean="0"/>
              <a:t> cute (</a:t>
            </a:r>
            <a:r>
              <a:rPr lang="zh-TW" altLang="en-US" sz="3200" b="1" dirty="0" smtClean="0"/>
              <a:t>可爱</a:t>
            </a:r>
            <a:r>
              <a:rPr lang="en-US" sz="3200" b="1" dirty="0" smtClean="0"/>
              <a:t> – </a:t>
            </a:r>
            <a:r>
              <a:rPr lang="en-US" sz="3200" b="1" dirty="0" err="1" smtClean="0"/>
              <a:t>kě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ài</a:t>
            </a:r>
            <a:r>
              <a:rPr lang="en-US" sz="3200" b="1" dirty="0" smtClean="0"/>
              <a:t>)</a:t>
            </a:r>
          </a:p>
          <a:p>
            <a:pPr>
              <a:buFont typeface="Arial" pitchFamily="34" charset="0"/>
              <a:buChar char="•"/>
            </a:pP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4038600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3200" b="1" dirty="0" smtClean="0"/>
              <a:t> beautiful (</a:t>
            </a:r>
            <a:r>
              <a:rPr lang="zh-TW" altLang="en-US" sz="3200" b="1" dirty="0" smtClean="0"/>
              <a:t>漂亮</a:t>
            </a:r>
            <a:r>
              <a:rPr lang="en-US" sz="3200" b="1" dirty="0" smtClean="0"/>
              <a:t> – </a:t>
            </a:r>
            <a:r>
              <a:rPr lang="en-US" sz="3200" b="1" dirty="0" err="1" smtClean="0"/>
              <a:t>piào</a:t>
            </a:r>
            <a:r>
              <a:rPr lang="en-US" sz="3200" b="1" dirty="0" smtClean="0"/>
              <a:t> </a:t>
            </a:r>
            <a:r>
              <a:rPr lang="en-US" sz="3200" b="1" dirty="0" err="1"/>
              <a:t>liàng</a:t>
            </a:r>
            <a:r>
              <a:rPr lang="en-US" sz="3200" b="1" dirty="0" smtClean="0"/>
              <a:t>)</a:t>
            </a:r>
          </a:p>
          <a:p>
            <a:pPr lvl="0">
              <a:buFont typeface="Arial" pitchFamily="34" charset="0"/>
              <a:buChar char="•"/>
            </a:pPr>
            <a:r>
              <a:rPr lang="en-US" sz="3200" b="1" dirty="0" smtClean="0"/>
              <a:t> handsome (</a:t>
            </a:r>
            <a:r>
              <a:rPr lang="zh-TW" altLang="en-US" sz="3200" b="1" dirty="0" smtClean="0"/>
              <a:t>帅 </a:t>
            </a:r>
            <a:r>
              <a:rPr lang="en-US" sz="3200" b="1" dirty="0" smtClean="0"/>
              <a:t>– </a:t>
            </a:r>
            <a:r>
              <a:rPr lang="en-US" sz="3200" b="1" dirty="0" err="1" smtClean="0"/>
              <a:t>shuài</a:t>
            </a:r>
            <a:r>
              <a:rPr lang="en-US" sz="3200" b="1" dirty="0" smtClean="0"/>
              <a:t>)</a:t>
            </a:r>
          </a:p>
          <a:p>
            <a:pPr>
              <a:buFont typeface="Arial" pitchFamily="34" charset="0"/>
              <a:buChar char="•"/>
            </a:pPr>
            <a:endParaRPr lang="en-US" sz="3200" dirty="0"/>
          </a:p>
        </p:txBody>
      </p:sp>
      <p:pic>
        <p:nvPicPr>
          <p:cNvPr id="7170" name="Picture 2" descr="Image result for tall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192835"/>
            <a:ext cx="1143000" cy="1527353"/>
          </a:xfrm>
          <a:prstGeom prst="rect">
            <a:avLst/>
          </a:prstGeom>
          <a:noFill/>
        </p:spPr>
      </p:pic>
      <p:sp>
        <p:nvSpPr>
          <p:cNvPr id="7172" name="AutoShape 4" descr="Image result for small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4" name="Picture 6" descr="Parent And Child Elephants Clip 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1067" y="2516188"/>
            <a:ext cx="2847975" cy="1743076"/>
          </a:xfrm>
          <a:prstGeom prst="rect">
            <a:avLst/>
          </a:prstGeom>
          <a:noFill/>
        </p:spPr>
      </p:pic>
      <p:pic>
        <p:nvPicPr>
          <p:cNvPr id="7176" name="Picture 8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4572000"/>
            <a:ext cx="19812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194" y="316007"/>
            <a:ext cx="7772400" cy="868362"/>
          </a:xfrm>
        </p:spPr>
        <p:txBody>
          <a:bodyPr>
            <a:normAutofit/>
          </a:bodyPr>
          <a:lstStyle/>
          <a:p>
            <a:r>
              <a:rPr lang="en-US" sz="2000" b="1" dirty="0"/>
              <a:t>For all of these words, you </a:t>
            </a:r>
            <a:r>
              <a:rPr lang="en-US" sz="2000" b="1" dirty="0" smtClean="0"/>
              <a:t>just add </a:t>
            </a:r>
            <a:r>
              <a:rPr lang="en-US" sz="2000" b="1" dirty="0"/>
              <a:t>them after “he/she.”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2194" y="4700558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/>
              <a:t>He</a:t>
            </a:r>
            <a:r>
              <a:rPr lang="en-US" sz="2400" b="1" dirty="0"/>
              <a:t> </a:t>
            </a:r>
            <a:r>
              <a:rPr lang="en-US" sz="2400" b="1" dirty="0" smtClean="0"/>
              <a:t>is tall. (</a:t>
            </a:r>
            <a:r>
              <a:rPr lang="zh-TW" altLang="en-US" sz="2400" b="1" dirty="0" smtClean="0"/>
              <a:t>他高</a:t>
            </a:r>
            <a:r>
              <a:rPr lang="en-US" sz="2400" b="1" dirty="0" smtClean="0"/>
              <a:t> – </a:t>
            </a:r>
            <a:r>
              <a:rPr lang="en-US" sz="2400" b="1" dirty="0" err="1" smtClean="0"/>
              <a:t>tā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gāo</a:t>
            </a:r>
            <a:r>
              <a:rPr lang="en-US" sz="2400" b="1" dirty="0" smtClean="0"/>
              <a:t>)</a:t>
            </a:r>
          </a:p>
          <a:p>
            <a:pPr lvl="0"/>
            <a:r>
              <a:rPr lang="en-US" sz="2400" b="1" dirty="0" smtClean="0"/>
              <a:t>She</a:t>
            </a:r>
            <a:r>
              <a:rPr lang="en-US" sz="2400" b="1" dirty="0"/>
              <a:t> </a:t>
            </a:r>
            <a:r>
              <a:rPr lang="en-US" sz="2400" b="1" dirty="0" smtClean="0"/>
              <a:t>is small. (</a:t>
            </a:r>
            <a:r>
              <a:rPr lang="zh-TW" altLang="en-US" sz="2400" b="1" dirty="0" smtClean="0"/>
              <a:t>她小 </a:t>
            </a:r>
            <a:r>
              <a:rPr lang="en-US" sz="2400" b="1" dirty="0" smtClean="0"/>
              <a:t>– </a:t>
            </a:r>
            <a:r>
              <a:rPr lang="en-US" sz="2400" b="1" dirty="0" err="1" smtClean="0"/>
              <a:t>tā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xiǎo</a:t>
            </a:r>
            <a:r>
              <a:rPr lang="en-US" sz="2400" b="1" dirty="0" smtClean="0"/>
              <a:t>)</a:t>
            </a:r>
          </a:p>
          <a:p>
            <a:r>
              <a:rPr lang="en-US" sz="2400" b="1" dirty="0" smtClean="0"/>
              <a:t>Dad is handsome. (</a:t>
            </a:r>
            <a:r>
              <a:rPr lang="ja-JP" altLang="en-US" sz="2400" b="1" dirty="0"/>
              <a:t>爸爸</a:t>
            </a:r>
            <a:r>
              <a:rPr lang="zh-TW" altLang="en-US" sz="2400" b="1" dirty="0" smtClean="0"/>
              <a:t>帅</a:t>
            </a:r>
            <a:r>
              <a:rPr lang="en-US" sz="2400" b="1" dirty="0" smtClean="0"/>
              <a:t> </a:t>
            </a:r>
            <a:r>
              <a:rPr lang="en-US" sz="2400" b="1" dirty="0"/>
              <a:t>– </a:t>
            </a:r>
            <a:r>
              <a:rPr lang="en-US" sz="2400" b="1" dirty="0" err="1" smtClean="0"/>
              <a:t>Bàba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shuài</a:t>
            </a:r>
            <a:r>
              <a:rPr lang="en-US" sz="2400" b="1" dirty="0"/>
              <a:t>) </a:t>
            </a:r>
            <a:endParaRPr lang="en-US" sz="2400" b="1" dirty="0" smtClean="0"/>
          </a:p>
          <a:p>
            <a:pPr lvl="0"/>
            <a:r>
              <a:rPr lang="en-US" sz="2400" b="1" dirty="0" smtClean="0"/>
              <a:t>Mom is beautiful. (</a:t>
            </a:r>
            <a:r>
              <a:rPr lang="ja-JP" altLang="en-US" sz="2400" b="1" dirty="0"/>
              <a:t>妈妈</a:t>
            </a:r>
            <a:r>
              <a:rPr lang="zh-TW" altLang="en-US" sz="2400" b="1" dirty="0" smtClean="0"/>
              <a:t>漂亮</a:t>
            </a:r>
            <a:r>
              <a:rPr lang="en-US" sz="2400" b="1" dirty="0" smtClean="0"/>
              <a:t> – </a:t>
            </a:r>
            <a:r>
              <a:rPr lang="en-US" sz="2400" b="1" dirty="0" err="1" smtClean="0"/>
              <a:t>Māmā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piào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liang</a:t>
            </a:r>
            <a:r>
              <a:rPr lang="en-US" sz="2400" b="1" dirty="0" smtClean="0"/>
              <a:t>)</a:t>
            </a:r>
          </a:p>
        </p:txBody>
      </p:sp>
      <p:pic>
        <p:nvPicPr>
          <p:cNvPr id="6146" name="Picture 2" descr="Image result for tiana clip 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1371600"/>
            <a:ext cx="1236110" cy="1600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" y="1047606"/>
            <a:ext cx="84582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Chinese, we do not use the word “</a:t>
            </a:r>
            <a:r>
              <a:rPr lang="ja-JP" altLang="en-US" sz="2000" dirty="0" smtClean="0"/>
              <a:t>是 </a:t>
            </a:r>
            <a:r>
              <a:rPr lang="en-US" altLang="ja-JP" sz="2000" dirty="0" smtClean="0"/>
              <a:t>(</a:t>
            </a:r>
            <a:r>
              <a:rPr lang="en-US" altLang="ja-JP" sz="2000" dirty="0" err="1"/>
              <a:t>s</a:t>
            </a:r>
            <a:r>
              <a:rPr lang="en-US" sz="2000" dirty="0" err="1" smtClean="0"/>
              <a:t>hì</a:t>
            </a:r>
            <a:r>
              <a:rPr lang="en-US" sz="2000" dirty="0" smtClean="0"/>
              <a:t>) – is/are/am</a:t>
            </a:r>
            <a:r>
              <a:rPr lang="en-US" altLang="ja-JP" sz="2000" dirty="0" smtClean="0"/>
              <a:t>” when an adjective is describing a noun.</a:t>
            </a:r>
          </a:p>
          <a:p>
            <a:endParaRPr lang="en-US" sz="2000" dirty="0"/>
          </a:p>
          <a:p>
            <a:r>
              <a:rPr lang="en-US" sz="2000" dirty="0" smtClean="0"/>
              <a:t>In English, we may say “He is tall.”</a:t>
            </a:r>
          </a:p>
          <a:p>
            <a:r>
              <a:rPr lang="en-US" sz="2000" dirty="0" smtClean="0"/>
              <a:t>In Chinese, we just say, “He tall.”</a:t>
            </a:r>
          </a:p>
          <a:p>
            <a:endParaRPr lang="en-US" sz="2000" dirty="0"/>
          </a:p>
          <a:p>
            <a:r>
              <a:rPr lang="en-US" sz="2000" dirty="0" smtClean="0"/>
              <a:t>Therefore, </a:t>
            </a:r>
          </a:p>
          <a:p>
            <a:endParaRPr lang="en-US" dirty="0"/>
          </a:p>
          <a:p>
            <a:pPr lvl="1"/>
            <a:r>
              <a:rPr lang="en-US" b="1" dirty="0" err="1" smtClean="0"/>
              <a:t>Tā</a:t>
            </a:r>
            <a:r>
              <a:rPr lang="en-US" b="1" dirty="0" smtClean="0"/>
              <a:t> </a:t>
            </a:r>
            <a:r>
              <a:rPr lang="en-US" altLang="ja-JP" b="1" dirty="0" err="1"/>
              <a:t>s</a:t>
            </a:r>
            <a:r>
              <a:rPr lang="en-US" b="1" dirty="0" err="1"/>
              <a:t>hì</a:t>
            </a:r>
            <a:r>
              <a:rPr lang="en-US" dirty="0"/>
              <a:t> </a:t>
            </a:r>
            <a:r>
              <a:rPr lang="en-US" b="1" dirty="0" err="1" smtClean="0"/>
              <a:t>gāo</a:t>
            </a:r>
            <a:r>
              <a:rPr lang="en-US" b="1" dirty="0" smtClean="0"/>
              <a:t>.</a:t>
            </a:r>
          </a:p>
          <a:p>
            <a:pPr lvl="1"/>
            <a:endParaRPr lang="en-US" b="1" dirty="0"/>
          </a:p>
          <a:p>
            <a:pPr lvl="1"/>
            <a:r>
              <a:rPr lang="en-US" b="1" dirty="0" err="1" smtClean="0"/>
              <a:t>Tā</a:t>
            </a:r>
            <a:r>
              <a:rPr lang="en-US" b="1" dirty="0" smtClean="0"/>
              <a:t> </a:t>
            </a:r>
            <a:r>
              <a:rPr lang="en-US" b="1" dirty="0" err="1" smtClean="0"/>
              <a:t>gāo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9" name="Picture 8" descr="Right or wrong 5 by Arnoud999 - red &lt;strong&gt;X mark&lt;/strong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843" y="3373493"/>
            <a:ext cx="394195" cy="394195"/>
          </a:xfrm>
          <a:prstGeom prst="rect">
            <a:avLst/>
          </a:prstGeom>
        </p:spPr>
      </p:pic>
      <p:pic>
        <p:nvPicPr>
          <p:cNvPr id="10" name="Picture 9" descr="Category:&lt;strong&gt;Green check&lt;/strong&gt; marks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965311"/>
            <a:ext cx="381000" cy="390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76400"/>
            <a:ext cx="8229600" cy="3352800"/>
          </a:xfrm>
        </p:spPr>
        <p:txBody>
          <a:bodyPr/>
          <a:lstStyle/>
          <a:p>
            <a:pPr lvl="0"/>
            <a:r>
              <a:rPr lang="en-US" b="1" dirty="0" smtClean="0"/>
              <a:t>He</a:t>
            </a:r>
            <a:r>
              <a:rPr lang="en-US" b="1" dirty="0"/>
              <a:t> </a:t>
            </a:r>
            <a:r>
              <a:rPr lang="en-US" b="1" dirty="0" smtClean="0"/>
              <a:t>is </a:t>
            </a:r>
            <a:r>
              <a:rPr lang="en-US" b="1" dirty="0"/>
              <a:t>very tall. (</a:t>
            </a:r>
            <a:r>
              <a:rPr lang="zh-TW" altLang="en-US" b="1" dirty="0"/>
              <a:t>他很高</a:t>
            </a:r>
            <a:r>
              <a:rPr lang="en-US" b="1" dirty="0"/>
              <a:t> – </a:t>
            </a:r>
            <a:r>
              <a:rPr lang="en-US" b="1" dirty="0" err="1"/>
              <a:t>tā</a:t>
            </a:r>
            <a:r>
              <a:rPr lang="en-US" b="1" dirty="0"/>
              <a:t> </a:t>
            </a:r>
            <a:r>
              <a:rPr lang="en-US" b="1" dirty="0" err="1"/>
              <a:t>hěn</a:t>
            </a:r>
            <a:r>
              <a:rPr lang="en-US" b="1" dirty="0"/>
              <a:t> </a:t>
            </a:r>
            <a:r>
              <a:rPr lang="en-US" b="1" dirty="0" err="1"/>
              <a:t>gāo</a:t>
            </a:r>
            <a:r>
              <a:rPr lang="en-US" b="1" dirty="0"/>
              <a:t>)</a:t>
            </a:r>
          </a:p>
          <a:p>
            <a:pPr lvl="0"/>
            <a:r>
              <a:rPr lang="en-US" b="1" dirty="0" smtClean="0"/>
              <a:t>She</a:t>
            </a:r>
            <a:r>
              <a:rPr lang="en-US" b="1" dirty="0"/>
              <a:t> </a:t>
            </a:r>
            <a:r>
              <a:rPr lang="en-US" b="1" dirty="0" smtClean="0"/>
              <a:t>is </a:t>
            </a:r>
            <a:r>
              <a:rPr lang="en-US" b="1" dirty="0"/>
              <a:t>very small. (</a:t>
            </a:r>
            <a:r>
              <a:rPr lang="zh-TW" altLang="en-US" b="1" dirty="0"/>
              <a:t>她很</a:t>
            </a:r>
            <a:r>
              <a:rPr lang="zh-TW" altLang="en-US" b="1" dirty="0" smtClean="0"/>
              <a:t>小 </a:t>
            </a:r>
            <a:r>
              <a:rPr lang="en-US" b="1" dirty="0" smtClean="0"/>
              <a:t>– </a:t>
            </a:r>
            <a:r>
              <a:rPr lang="en-US" b="1" dirty="0" err="1"/>
              <a:t>tā</a:t>
            </a:r>
            <a:r>
              <a:rPr lang="en-US" b="1" dirty="0"/>
              <a:t> </a:t>
            </a:r>
            <a:r>
              <a:rPr lang="en-US" b="1" dirty="0" err="1"/>
              <a:t>hěn</a:t>
            </a:r>
            <a:r>
              <a:rPr lang="en-US" b="1" dirty="0"/>
              <a:t> </a:t>
            </a:r>
            <a:r>
              <a:rPr lang="en-US" b="1" dirty="0" err="1"/>
              <a:t>xiǎo</a:t>
            </a:r>
            <a:r>
              <a:rPr lang="en-US" b="1" dirty="0"/>
              <a:t>)</a:t>
            </a:r>
          </a:p>
          <a:p>
            <a:pPr lvl="0"/>
            <a:r>
              <a:rPr lang="en-US" b="1" dirty="0" smtClean="0"/>
              <a:t>Dad is </a:t>
            </a:r>
            <a:r>
              <a:rPr lang="en-US" b="1" dirty="0"/>
              <a:t>very handsome. </a:t>
            </a:r>
            <a:r>
              <a:rPr lang="en-US" b="1" dirty="0" smtClean="0"/>
              <a:t>(</a:t>
            </a:r>
            <a:r>
              <a:rPr lang="ja-JP" altLang="en-US" b="1" dirty="0" smtClean="0"/>
              <a:t>爸</a:t>
            </a:r>
            <a:r>
              <a:rPr lang="ja-JP" altLang="en-US" b="1" dirty="0"/>
              <a:t>爸</a:t>
            </a:r>
            <a:r>
              <a:rPr lang="zh-TW" altLang="en-US" b="1" dirty="0" smtClean="0"/>
              <a:t>很</a:t>
            </a:r>
            <a:r>
              <a:rPr lang="zh-TW" altLang="en-US" b="1" dirty="0"/>
              <a:t>帅</a:t>
            </a:r>
            <a:r>
              <a:rPr lang="en-US" b="1" dirty="0"/>
              <a:t> – </a:t>
            </a:r>
            <a:r>
              <a:rPr lang="en-US" b="1" dirty="0" err="1"/>
              <a:t>Bàba</a:t>
            </a:r>
            <a:r>
              <a:rPr lang="en-US" b="1" dirty="0"/>
              <a:t> </a:t>
            </a:r>
            <a:r>
              <a:rPr lang="en-US" b="1" dirty="0" err="1"/>
              <a:t>hěn</a:t>
            </a:r>
            <a:r>
              <a:rPr lang="en-US" b="1" dirty="0"/>
              <a:t> </a:t>
            </a:r>
            <a:r>
              <a:rPr lang="en-US" b="1" dirty="0" err="1"/>
              <a:t>shuài</a:t>
            </a:r>
            <a:r>
              <a:rPr lang="en-US" b="1" dirty="0"/>
              <a:t>)</a:t>
            </a:r>
          </a:p>
          <a:p>
            <a:pPr lvl="0"/>
            <a:r>
              <a:rPr lang="en-US" b="1" dirty="0" smtClean="0"/>
              <a:t>Mom is </a:t>
            </a:r>
            <a:r>
              <a:rPr lang="en-US" b="1" dirty="0"/>
              <a:t>very beautiful. </a:t>
            </a:r>
            <a:r>
              <a:rPr lang="en-US" b="1" dirty="0" smtClean="0"/>
              <a:t>(</a:t>
            </a:r>
            <a:r>
              <a:rPr lang="ja-JP" altLang="en-US" b="1" dirty="0"/>
              <a:t>妈妈</a:t>
            </a:r>
            <a:r>
              <a:rPr lang="zh-TW" altLang="en-US" b="1" dirty="0" smtClean="0"/>
              <a:t>很</a:t>
            </a:r>
            <a:r>
              <a:rPr lang="zh-TW" altLang="en-US" b="1" dirty="0"/>
              <a:t>漂亮</a:t>
            </a:r>
            <a:r>
              <a:rPr lang="en-US" b="1" dirty="0"/>
              <a:t> – </a:t>
            </a:r>
            <a:r>
              <a:rPr lang="en-US" b="1" dirty="0" err="1"/>
              <a:t>Māmā</a:t>
            </a:r>
            <a:r>
              <a:rPr lang="en-US" b="1" dirty="0"/>
              <a:t> </a:t>
            </a:r>
            <a:r>
              <a:rPr lang="en-US" b="1" dirty="0" err="1"/>
              <a:t>hěn</a:t>
            </a:r>
            <a:r>
              <a:rPr lang="en-US" b="1" dirty="0"/>
              <a:t> </a:t>
            </a:r>
            <a:r>
              <a:rPr lang="en-US" b="1" dirty="0" err="1"/>
              <a:t>piào</a:t>
            </a:r>
            <a:r>
              <a:rPr lang="en-US" b="1" dirty="0"/>
              <a:t> </a:t>
            </a:r>
            <a:r>
              <a:rPr lang="en-US" b="1" dirty="0" err="1" smtClean="0"/>
              <a:t>li</a:t>
            </a:r>
            <a:r>
              <a:rPr lang="en-US" sz="2800" b="1" dirty="0" err="1"/>
              <a:t>à</a:t>
            </a:r>
            <a:r>
              <a:rPr lang="en-US" b="1" dirty="0" err="1" smtClean="0"/>
              <a:t>ng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8382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emphasis, you can add the word for </a:t>
            </a:r>
            <a:r>
              <a:rPr lang="en-US" b="1" dirty="0" smtClean="0">
                <a:solidFill>
                  <a:schemeClr val="accent2"/>
                </a:solidFill>
              </a:rPr>
              <a:t>very</a:t>
            </a:r>
            <a:r>
              <a:rPr lang="en-US" dirty="0" smtClean="0">
                <a:solidFill>
                  <a:schemeClr val="accent2"/>
                </a:solidFill>
              </a:rPr>
              <a:t> (</a:t>
            </a:r>
            <a:r>
              <a:rPr lang="zh-TW" altLang="en-US" dirty="0" smtClean="0">
                <a:solidFill>
                  <a:schemeClr val="accent2"/>
                </a:solidFill>
              </a:rPr>
              <a:t>很</a:t>
            </a:r>
            <a:r>
              <a:rPr lang="en-US" dirty="0" smtClean="0">
                <a:solidFill>
                  <a:schemeClr val="accent2"/>
                </a:solidFill>
              </a:rPr>
              <a:t> – </a:t>
            </a:r>
            <a:r>
              <a:rPr lang="en-US" dirty="0" err="1" smtClean="0">
                <a:solidFill>
                  <a:schemeClr val="accent2"/>
                </a:solidFill>
              </a:rPr>
              <a:t>hěn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400454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Generally speaking, it’s rude to call someone short (at least to their face). Rather than saying “He is short,” you could say “</a:t>
            </a:r>
            <a:r>
              <a:rPr lang="en-US" b="1" dirty="0"/>
              <a:t>He is not tall</a:t>
            </a:r>
            <a:r>
              <a:rPr lang="en-US" dirty="0"/>
              <a:t>” (</a:t>
            </a:r>
            <a:r>
              <a:rPr lang="zh-TW" altLang="en-US" dirty="0" smtClean="0"/>
              <a:t>他不</a:t>
            </a:r>
            <a:r>
              <a:rPr lang="zh-TW" altLang="en-US" dirty="0"/>
              <a:t>高</a:t>
            </a:r>
            <a:r>
              <a:rPr lang="en-US" dirty="0"/>
              <a:t> – </a:t>
            </a:r>
            <a:r>
              <a:rPr lang="en-US" dirty="0" err="1" smtClean="0"/>
              <a:t>tā</a:t>
            </a:r>
            <a:r>
              <a:rPr lang="en-US" dirty="0" smtClean="0"/>
              <a:t> </a:t>
            </a:r>
            <a:r>
              <a:rPr lang="en-US" dirty="0" err="1"/>
              <a:t>bù</a:t>
            </a:r>
            <a:r>
              <a:rPr lang="en-US" dirty="0"/>
              <a:t> </a:t>
            </a:r>
            <a:r>
              <a:rPr lang="en-US" dirty="0" err="1"/>
              <a:t>gāo</a:t>
            </a:r>
            <a:r>
              <a:rPr lang="en-US" dirty="0"/>
              <a:t>).</a:t>
            </a:r>
          </a:p>
        </p:txBody>
      </p:sp>
      <p:pic>
        <p:nvPicPr>
          <p:cNvPr id="8" name="Picture 7" descr="File:&lt;strong&gt;Tweety&lt;/strong&gt;.svg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724400"/>
            <a:ext cx="981075" cy="176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8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dirty="0" smtClean="0"/>
              <a:t>You can also use these adjectives to describe body parts.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586154" y="1828800"/>
            <a:ext cx="6172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3200" b="1" dirty="0" smtClean="0"/>
              <a:t>  small </a:t>
            </a:r>
            <a:r>
              <a:rPr lang="en-US" sz="3200" dirty="0" smtClean="0"/>
              <a:t>(</a:t>
            </a:r>
            <a:r>
              <a:rPr lang="zh-TW" altLang="en-US" sz="3200" dirty="0" smtClean="0"/>
              <a:t>小</a:t>
            </a:r>
            <a:r>
              <a:rPr lang="en-US" sz="3200" dirty="0" smtClean="0"/>
              <a:t> – </a:t>
            </a:r>
            <a:r>
              <a:rPr lang="en-US" sz="3200" dirty="0" err="1" smtClean="0"/>
              <a:t>xiǎo</a:t>
            </a:r>
            <a:r>
              <a:rPr lang="en-US" sz="3200" dirty="0" smtClean="0"/>
              <a:t>)</a:t>
            </a:r>
          </a:p>
          <a:p>
            <a:pPr lvl="0">
              <a:buFont typeface="Arial" pitchFamily="34" charset="0"/>
              <a:buChar char="•"/>
            </a:pPr>
            <a:r>
              <a:rPr lang="en-US" sz="3200" b="1" dirty="0" smtClean="0"/>
              <a:t>  big </a:t>
            </a:r>
            <a:r>
              <a:rPr lang="en-US" sz="3200" dirty="0" smtClean="0"/>
              <a:t>(</a:t>
            </a:r>
            <a:r>
              <a:rPr lang="zh-TW" altLang="en-US" sz="3200" dirty="0" smtClean="0"/>
              <a:t>大</a:t>
            </a:r>
            <a:r>
              <a:rPr lang="en-US" sz="3200" dirty="0" smtClean="0"/>
              <a:t> – </a:t>
            </a:r>
            <a:r>
              <a:rPr lang="en-US" sz="3200" dirty="0" err="1" smtClean="0"/>
              <a:t>dà</a:t>
            </a:r>
            <a:r>
              <a:rPr lang="en-US" sz="3200" dirty="0" smtClean="0"/>
              <a:t>)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4038600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3200" b="1" dirty="0" smtClean="0"/>
              <a:t> long (</a:t>
            </a:r>
            <a:r>
              <a:rPr lang="zh-CN" altLang="en-US" sz="3200" b="1" dirty="0"/>
              <a:t>长</a:t>
            </a:r>
            <a:r>
              <a:rPr lang="en-US" sz="3200" b="1" dirty="0" smtClean="0"/>
              <a:t>– </a:t>
            </a:r>
            <a:r>
              <a:rPr lang="en-US" sz="3200" dirty="0" err="1"/>
              <a:t>cháng</a:t>
            </a:r>
            <a:r>
              <a:rPr lang="en-US" sz="3200" b="1" dirty="0" smtClean="0"/>
              <a:t>)</a:t>
            </a:r>
          </a:p>
          <a:p>
            <a:pPr lvl="0">
              <a:buFont typeface="Arial" pitchFamily="34" charset="0"/>
              <a:buChar char="•"/>
            </a:pPr>
            <a:r>
              <a:rPr lang="en-US" sz="3200" b="1" dirty="0" smtClean="0"/>
              <a:t> short (length) (</a:t>
            </a:r>
            <a:r>
              <a:rPr lang="zh-CN" altLang="en-US" sz="3200" dirty="0" smtClean="0"/>
              <a:t>短 </a:t>
            </a:r>
            <a:r>
              <a:rPr lang="en-US" sz="3200" b="1" dirty="0" smtClean="0"/>
              <a:t>– </a:t>
            </a:r>
            <a:r>
              <a:rPr lang="en-US" sz="3200" dirty="0" err="1" smtClean="0"/>
              <a:t>duǎn</a:t>
            </a:r>
            <a:r>
              <a:rPr lang="en-US" sz="3200" b="1" dirty="0" smtClean="0"/>
              <a:t>)</a:t>
            </a:r>
          </a:p>
          <a:p>
            <a:pPr>
              <a:buFont typeface="Arial" pitchFamily="34" charset="0"/>
              <a:buChar char="•"/>
            </a:pPr>
            <a:endParaRPr lang="en-US" sz="3200" dirty="0"/>
          </a:p>
        </p:txBody>
      </p:sp>
      <p:sp>
        <p:nvSpPr>
          <p:cNvPr id="7172" name="AutoShape 4" descr="Image result for small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58183"/>
            <a:ext cx="2124980" cy="1770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613" y="4050323"/>
            <a:ext cx="1801368" cy="181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4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1628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What body parts can you use the words “</a:t>
            </a:r>
            <a:r>
              <a:rPr lang="en-US" b="1" dirty="0" err="1" smtClean="0"/>
              <a:t>dà</a:t>
            </a:r>
            <a:r>
              <a:rPr lang="en-US" b="1" dirty="0" smtClean="0"/>
              <a:t>” and “</a:t>
            </a:r>
            <a:r>
              <a:rPr lang="en-US" b="1" dirty="0" err="1" smtClean="0"/>
              <a:t>xiǎo</a:t>
            </a:r>
            <a:r>
              <a:rPr lang="en-US" b="1" dirty="0" smtClean="0"/>
              <a:t>” to describe?</a:t>
            </a:r>
            <a:endParaRPr lang="en-US" b="1" dirty="0"/>
          </a:p>
        </p:txBody>
      </p:sp>
      <p:sp>
        <p:nvSpPr>
          <p:cNvPr id="5124" name="AutoShape 4" descr="Image result for skin color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1600200"/>
            <a:ext cx="7772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/>
              <a:t>S</a:t>
            </a:r>
            <a:r>
              <a:rPr lang="en-US" sz="3200" b="1" dirty="0" err="1" smtClean="0"/>
              <a:t>hēn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tǐ</a:t>
            </a:r>
            <a:r>
              <a:rPr lang="en-US" sz="3200" b="1" dirty="0" smtClean="0"/>
              <a:t> </a:t>
            </a:r>
            <a:r>
              <a:rPr lang="en-US" sz="3200" dirty="0" smtClean="0"/>
              <a:t>(body)</a:t>
            </a:r>
            <a:endParaRPr lang="en-US" sz="32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 smtClean="0"/>
              <a:t>Tóu</a:t>
            </a:r>
            <a:r>
              <a:rPr lang="en-US" sz="3200" b="1" dirty="0" smtClean="0"/>
              <a:t> </a:t>
            </a:r>
            <a:r>
              <a:rPr lang="en-US" sz="3200" dirty="0" smtClean="0"/>
              <a:t>(</a:t>
            </a:r>
            <a:r>
              <a:rPr lang="en-US" sz="3200" dirty="0"/>
              <a:t>h</a:t>
            </a:r>
            <a:r>
              <a:rPr lang="en-US" sz="3200" dirty="0" smtClean="0"/>
              <a:t>ead)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 smtClean="0"/>
              <a:t>Jiānbǎng</a:t>
            </a:r>
            <a:r>
              <a:rPr lang="en-US" sz="3200" b="1" dirty="0" smtClean="0"/>
              <a:t> </a:t>
            </a:r>
            <a:r>
              <a:rPr lang="en-US" sz="3200" dirty="0" smtClean="0"/>
              <a:t>(shoulders)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 smtClean="0"/>
              <a:t>Jiǎo</a:t>
            </a:r>
            <a:r>
              <a:rPr lang="en-US" sz="3200" b="1" dirty="0" smtClean="0"/>
              <a:t> </a:t>
            </a:r>
            <a:r>
              <a:rPr lang="en-US" sz="3200" dirty="0" smtClean="0"/>
              <a:t>(foot/feet)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 smtClean="0"/>
              <a:t>Yǎn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jīng</a:t>
            </a:r>
            <a:r>
              <a:rPr lang="en-US" sz="3200" b="1" dirty="0" smtClean="0"/>
              <a:t> </a:t>
            </a:r>
            <a:r>
              <a:rPr lang="en-US" sz="3200" dirty="0" smtClean="0"/>
              <a:t>(eyes)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 smtClean="0"/>
              <a:t>Ěr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duō</a:t>
            </a:r>
            <a:r>
              <a:rPr lang="en-US" sz="3200" b="1" dirty="0" smtClean="0"/>
              <a:t> </a:t>
            </a:r>
            <a:r>
              <a:rPr lang="en-US" sz="3200" dirty="0" smtClean="0"/>
              <a:t>(ears)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 smtClean="0"/>
              <a:t>Kǒu</a:t>
            </a:r>
            <a:r>
              <a:rPr lang="en-US" sz="3200" dirty="0" smtClean="0"/>
              <a:t> (mouth)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 smtClean="0"/>
              <a:t>Bǐ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zi</a:t>
            </a:r>
            <a:r>
              <a:rPr lang="en-US" sz="3200" b="1" dirty="0" smtClean="0"/>
              <a:t> </a:t>
            </a:r>
            <a:r>
              <a:rPr lang="en-US" sz="3200" dirty="0" smtClean="0"/>
              <a:t>(nose)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 smtClean="0"/>
              <a:t>Dù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zi</a:t>
            </a:r>
            <a:r>
              <a:rPr lang="en-US" sz="3200" b="1" dirty="0" smtClean="0"/>
              <a:t> </a:t>
            </a:r>
            <a:r>
              <a:rPr lang="en-US" sz="3200" dirty="0" smtClean="0"/>
              <a:t>(stomach/belly)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/>
              <a:t>S</a:t>
            </a:r>
            <a:r>
              <a:rPr lang="en-US" sz="3200" b="1" dirty="0" err="1" smtClean="0"/>
              <a:t>hǒu</a:t>
            </a:r>
            <a:r>
              <a:rPr lang="en-US" sz="3200" dirty="0" smtClean="0"/>
              <a:t> (hand)</a:t>
            </a:r>
            <a:endParaRPr lang="en-US" sz="32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u="sng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9"/>
          <a:stretch/>
        </p:blipFill>
        <p:spPr>
          <a:xfrm>
            <a:off x="5257800" y="1676400"/>
            <a:ext cx="3273552" cy="46276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8395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010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What body parts can you use the words “</a:t>
            </a:r>
            <a:r>
              <a:rPr lang="en-US" dirty="0" err="1"/>
              <a:t>cháng</a:t>
            </a:r>
            <a:r>
              <a:rPr lang="en-US" b="1" dirty="0" smtClean="0"/>
              <a:t>” and “</a:t>
            </a:r>
            <a:r>
              <a:rPr lang="en-US" dirty="0" err="1"/>
              <a:t>duǎn</a:t>
            </a:r>
            <a:r>
              <a:rPr lang="en-US" b="1" dirty="0" smtClean="0"/>
              <a:t>” to describe?</a:t>
            </a:r>
            <a:endParaRPr lang="en-US" b="1" dirty="0"/>
          </a:p>
        </p:txBody>
      </p:sp>
      <p:sp>
        <p:nvSpPr>
          <p:cNvPr id="5124" name="AutoShape 4" descr="Image result for skin color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1600200"/>
            <a:ext cx="7772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/>
              <a:t>S</a:t>
            </a:r>
            <a:r>
              <a:rPr lang="en-US" sz="3200" b="1" dirty="0" err="1" smtClean="0"/>
              <a:t>hēn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tǐ</a:t>
            </a:r>
            <a:r>
              <a:rPr lang="en-US" sz="3200" b="1" dirty="0" smtClean="0"/>
              <a:t> </a:t>
            </a:r>
            <a:r>
              <a:rPr lang="en-US" sz="3200" dirty="0" smtClean="0"/>
              <a:t>(body)</a:t>
            </a:r>
            <a:endParaRPr lang="en-US" sz="32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 smtClean="0"/>
              <a:t>Tǒu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fǎ</a:t>
            </a:r>
            <a:r>
              <a:rPr lang="en-US" sz="3200" b="1" dirty="0" smtClean="0"/>
              <a:t> </a:t>
            </a:r>
            <a:r>
              <a:rPr lang="en-US" sz="3200" dirty="0" smtClean="0"/>
              <a:t>(hair)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/>
              <a:t>Ěr</a:t>
            </a:r>
            <a:r>
              <a:rPr lang="en-US" sz="3200" b="1" dirty="0"/>
              <a:t> </a:t>
            </a:r>
            <a:r>
              <a:rPr lang="en-US" sz="3200" b="1" dirty="0" err="1"/>
              <a:t>duō</a:t>
            </a:r>
            <a:r>
              <a:rPr lang="en-US" sz="3200" b="1" dirty="0"/>
              <a:t> </a:t>
            </a:r>
            <a:r>
              <a:rPr lang="en-US" sz="3200" dirty="0"/>
              <a:t>(ears</a:t>
            </a:r>
            <a:r>
              <a:rPr lang="en-US" sz="32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/>
              <a:t>Bǐ</a:t>
            </a:r>
            <a:r>
              <a:rPr lang="en-US" sz="3200" b="1" dirty="0"/>
              <a:t> </a:t>
            </a:r>
            <a:r>
              <a:rPr lang="en-US" sz="3200" b="1" dirty="0" err="1"/>
              <a:t>zi</a:t>
            </a:r>
            <a:r>
              <a:rPr lang="en-US" sz="3200" b="1" dirty="0"/>
              <a:t> </a:t>
            </a:r>
            <a:r>
              <a:rPr lang="en-US" sz="3200" dirty="0"/>
              <a:t>(nose</a:t>
            </a:r>
            <a:r>
              <a:rPr lang="en-US" sz="32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 smtClean="0"/>
              <a:t>Tǔi</a:t>
            </a:r>
            <a:r>
              <a:rPr lang="en-US" sz="3200" dirty="0" smtClean="0"/>
              <a:t> (leg)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 smtClean="0"/>
              <a:t>Jiǎo</a:t>
            </a:r>
            <a:r>
              <a:rPr lang="en-US" sz="3200" b="1" dirty="0" smtClean="0"/>
              <a:t> </a:t>
            </a:r>
            <a:r>
              <a:rPr lang="en-US" sz="3200" b="1" dirty="0" err="1"/>
              <a:t>zhǐ</a:t>
            </a:r>
            <a:r>
              <a:rPr lang="en-US" sz="3200" b="1" dirty="0" smtClean="0"/>
              <a:t> </a:t>
            </a:r>
            <a:r>
              <a:rPr lang="en-US" sz="3200" dirty="0" smtClean="0"/>
              <a:t>(toes)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 smtClean="0"/>
              <a:t>Bó</a:t>
            </a:r>
            <a:r>
              <a:rPr lang="en-US" sz="3200" b="1" dirty="0" smtClean="0"/>
              <a:t> </a:t>
            </a:r>
            <a:r>
              <a:rPr lang="en-US" sz="3200" b="1" dirty="0" err="1"/>
              <a:t>zi</a:t>
            </a:r>
            <a:r>
              <a:rPr lang="en-US" sz="3200" b="1" dirty="0"/>
              <a:t> </a:t>
            </a:r>
            <a:r>
              <a:rPr lang="en-US" sz="3200" dirty="0" smtClean="0"/>
              <a:t>(neck)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 smtClean="0"/>
              <a:t>Shǒu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bì</a:t>
            </a:r>
            <a:r>
              <a:rPr lang="en-US" sz="3200" b="1" dirty="0" smtClean="0"/>
              <a:t> </a:t>
            </a:r>
            <a:r>
              <a:rPr lang="en-US" sz="3200" dirty="0" smtClean="0"/>
              <a:t>(arms)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 smtClean="0"/>
              <a:t>Shǒu</a:t>
            </a:r>
            <a:r>
              <a:rPr lang="en-US" sz="3200" b="1" dirty="0" smtClean="0"/>
              <a:t> </a:t>
            </a:r>
            <a:r>
              <a:rPr lang="en-US" sz="3200" b="1" dirty="0" err="1"/>
              <a:t>zhǐ</a:t>
            </a:r>
            <a:r>
              <a:rPr lang="en-US" sz="3200" b="1" dirty="0"/>
              <a:t> </a:t>
            </a:r>
            <a:r>
              <a:rPr lang="en-US" sz="3200" dirty="0" smtClean="0"/>
              <a:t>(fingers)</a:t>
            </a:r>
            <a:endParaRPr lang="en-US" sz="32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u="sng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035" y="2667000"/>
            <a:ext cx="1443930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676400"/>
            <a:ext cx="1639442" cy="22631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325750"/>
            <a:ext cx="1905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572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Eye &amp; Skin </a:t>
            </a:r>
            <a:r>
              <a:rPr lang="en-US" b="1" dirty="0" smtClean="0"/>
              <a:t>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33601"/>
            <a:ext cx="8229600" cy="251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/>
              <a:t>Yǎn</a:t>
            </a:r>
            <a:r>
              <a:rPr lang="en-US" b="1" dirty="0" smtClean="0"/>
              <a:t> </a:t>
            </a:r>
            <a:r>
              <a:rPr lang="en-US" b="1" dirty="0" err="1" smtClean="0"/>
              <a:t>jīng</a:t>
            </a:r>
            <a:r>
              <a:rPr lang="en-US" b="1" dirty="0" smtClean="0"/>
              <a:t> (Eyes)</a:t>
            </a:r>
            <a:endParaRPr lang="es-ES" b="1" dirty="0" smtClean="0"/>
          </a:p>
          <a:p>
            <a:r>
              <a:rPr lang="es-ES" dirty="0" smtClean="0"/>
              <a:t>blue (</a:t>
            </a:r>
            <a:r>
              <a:rPr lang="zh-TW" altLang="en-US" dirty="0" smtClean="0"/>
              <a:t>蓝色的</a:t>
            </a:r>
            <a:r>
              <a:rPr lang="es-ES" dirty="0" smtClean="0"/>
              <a:t> – </a:t>
            </a:r>
            <a:r>
              <a:rPr lang="es-ES" dirty="0" err="1" smtClean="0"/>
              <a:t>lán</a:t>
            </a:r>
            <a:r>
              <a:rPr lang="es-ES" dirty="0" smtClean="0"/>
              <a:t> </a:t>
            </a:r>
            <a:r>
              <a:rPr lang="es-ES" dirty="0" err="1" smtClean="0"/>
              <a:t>sè</a:t>
            </a:r>
            <a:r>
              <a:rPr lang="es-ES" dirty="0" smtClean="0"/>
              <a:t> de)</a:t>
            </a:r>
            <a:endParaRPr lang="en-US" dirty="0" smtClean="0"/>
          </a:p>
          <a:p>
            <a:pPr lvl="0"/>
            <a:r>
              <a:rPr lang="en-US" dirty="0" smtClean="0"/>
              <a:t>light </a:t>
            </a:r>
            <a:r>
              <a:rPr lang="en-US" dirty="0"/>
              <a:t>blue (</a:t>
            </a:r>
            <a:r>
              <a:rPr lang="zh-TW" altLang="en-US" dirty="0"/>
              <a:t>浅蓝色的</a:t>
            </a:r>
            <a:r>
              <a:rPr lang="en-US" dirty="0"/>
              <a:t> – </a:t>
            </a:r>
            <a:r>
              <a:rPr lang="en-US" dirty="0" err="1"/>
              <a:t>qiǎn</a:t>
            </a:r>
            <a:r>
              <a:rPr lang="en-US" dirty="0"/>
              <a:t> </a:t>
            </a:r>
            <a:r>
              <a:rPr lang="en-US" dirty="0" err="1"/>
              <a:t>lán</a:t>
            </a:r>
            <a:r>
              <a:rPr lang="en-US" dirty="0"/>
              <a:t> </a:t>
            </a:r>
            <a:r>
              <a:rPr lang="en-US" dirty="0" err="1"/>
              <a:t>sè</a:t>
            </a:r>
            <a:r>
              <a:rPr lang="en-US" dirty="0"/>
              <a:t> de)</a:t>
            </a:r>
          </a:p>
          <a:p>
            <a:pPr lvl="0"/>
            <a:r>
              <a:rPr lang="es-ES" dirty="0" err="1" smtClean="0"/>
              <a:t>brown</a:t>
            </a:r>
            <a:r>
              <a:rPr lang="es-ES" dirty="0" smtClean="0"/>
              <a:t> </a:t>
            </a:r>
            <a:r>
              <a:rPr lang="es-ES" dirty="0"/>
              <a:t>(</a:t>
            </a:r>
            <a:r>
              <a:rPr lang="zh-TW" altLang="en-US" dirty="0"/>
              <a:t>棕色的</a:t>
            </a:r>
            <a:r>
              <a:rPr lang="es-ES" dirty="0"/>
              <a:t> – </a:t>
            </a:r>
            <a:r>
              <a:rPr lang="es-ES" dirty="0" err="1"/>
              <a:t>zōng</a:t>
            </a:r>
            <a:r>
              <a:rPr lang="es-ES" dirty="0"/>
              <a:t> </a:t>
            </a:r>
            <a:r>
              <a:rPr lang="es-ES" dirty="0" err="1"/>
              <a:t>sè</a:t>
            </a:r>
            <a:r>
              <a:rPr lang="es-ES" dirty="0"/>
              <a:t> de)</a:t>
            </a:r>
            <a:endParaRPr lang="en-US" dirty="0"/>
          </a:p>
          <a:p>
            <a:pPr lvl="0"/>
            <a:r>
              <a:rPr lang="es-ES" dirty="0" err="1"/>
              <a:t>green</a:t>
            </a:r>
            <a:r>
              <a:rPr lang="es-ES" dirty="0"/>
              <a:t> (</a:t>
            </a:r>
            <a:r>
              <a:rPr lang="zh-TW" altLang="en-US" dirty="0"/>
              <a:t>绿色的</a:t>
            </a:r>
            <a:r>
              <a:rPr lang="es-ES" dirty="0"/>
              <a:t> – </a:t>
            </a:r>
            <a:r>
              <a:rPr lang="es-ES" dirty="0" err="1"/>
              <a:t>lǜ</a:t>
            </a:r>
            <a:r>
              <a:rPr lang="es-ES" dirty="0"/>
              <a:t> </a:t>
            </a:r>
            <a:r>
              <a:rPr lang="es-ES" dirty="0" err="1"/>
              <a:t>sè</a:t>
            </a:r>
            <a:r>
              <a:rPr lang="es-ES" dirty="0"/>
              <a:t> de</a:t>
            </a:r>
            <a:r>
              <a:rPr lang="es-ES" dirty="0" smtClean="0"/>
              <a:t>)</a:t>
            </a:r>
          </a:p>
          <a:p>
            <a:pPr lvl="0">
              <a:buNone/>
            </a:pP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1371600"/>
            <a:ext cx="8305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up are some useful words for describing</a:t>
            </a:r>
            <a:r>
              <a:rPr lang="en-US" b="1" dirty="0"/>
              <a:t> eyes</a:t>
            </a:r>
            <a:r>
              <a:rPr lang="en-US" dirty="0"/>
              <a:t> (</a:t>
            </a:r>
            <a:r>
              <a:rPr lang="zh-TW" altLang="en-US" dirty="0"/>
              <a:t>眼睛</a:t>
            </a:r>
            <a:r>
              <a:rPr lang="en-US" dirty="0"/>
              <a:t> – </a:t>
            </a:r>
            <a:r>
              <a:rPr lang="en-US" dirty="0" err="1"/>
              <a:t>yǎn</a:t>
            </a:r>
            <a:r>
              <a:rPr lang="en-US" dirty="0"/>
              <a:t> </a:t>
            </a:r>
            <a:r>
              <a:rPr lang="en-US" dirty="0" err="1"/>
              <a:t>jīng</a:t>
            </a:r>
            <a:r>
              <a:rPr lang="en-US" dirty="0"/>
              <a:t>) and </a:t>
            </a:r>
            <a:r>
              <a:rPr lang="en-US" b="1" dirty="0" smtClean="0"/>
              <a:t>skin</a:t>
            </a:r>
            <a:r>
              <a:rPr lang="en-US" dirty="0"/>
              <a:t> </a:t>
            </a:r>
            <a:r>
              <a:rPr lang="en-US" dirty="0" smtClean="0"/>
              <a:t>(</a:t>
            </a:r>
            <a:r>
              <a:rPr lang="zh-TW" altLang="en-US" dirty="0"/>
              <a:t>皮肤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s-ES" dirty="0" err="1"/>
              <a:t>pí</a:t>
            </a:r>
            <a:r>
              <a:rPr lang="es-ES" dirty="0"/>
              <a:t> </a:t>
            </a:r>
            <a:r>
              <a:rPr lang="es-ES" dirty="0" err="1"/>
              <a:t>fū</a:t>
            </a:r>
            <a:r>
              <a:rPr lang="en-US" dirty="0" smtClean="0"/>
              <a:t>):</a:t>
            </a:r>
            <a:endParaRPr lang="en-US" dirty="0"/>
          </a:p>
          <a:p>
            <a:endParaRPr lang="en-US" dirty="0"/>
          </a:p>
        </p:txBody>
      </p:sp>
      <p:pic>
        <p:nvPicPr>
          <p:cNvPr id="5122" name="Picture 2" descr="Image result for eye color clip 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1828800"/>
            <a:ext cx="1981199" cy="1981200"/>
          </a:xfrm>
          <a:prstGeom prst="rect">
            <a:avLst/>
          </a:prstGeom>
          <a:noFill/>
        </p:spPr>
      </p:pic>
      <p:sp>
        <p:nvSpPr>
          <p:cNvPr id="5124" name="AutoShape 4" descr="Image result for skin color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4926" y="4079875"/>
            <a:ext cx="1905000" cy="128905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9600" y="4800600"/>
            <a:ext cx="7772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3000" b="1" dirty="0" err="1"/>
              <a:t>P</a:t>
            </a:r>
            <a:r>
              <a:rPr lang="es-ES" sz="3200" b="1" dirty="0" err="1" smtClean="0"/>
              <a:t>í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fū</a:t>
            </a:r>
            <a:r>
              <a:rPr lang="es-ES" sz="3200" b="1" dirty="0" smtClean="0"/>
              <a:t> (Skin)</a:t>
            </a:r>
            <a:endParaRPr lang="es-ES" sz="3000" b="1" dirty="0" smtClean="0"/>
          </a:p>
          <a:p>
            <a:pPr lvl="0">
              <a:buFont typeface="Arial" pitchFamily="34" charset="0"/>
              <a:buChar char="•"/>
            </a:pPr>
            <a:r>
              <a:rPr lang="es-ES" sz="3000" dirty="0" smtClean="0"/>
              <a:t> </a:t>
            </a:r>
            <a:r>
              <a:rPr lang="es-ES" sz="3000" dirty="0" err="1" smtClean="0"/>
              <a:t>dark</a:t>
            </a:r>
            <a:r>
              <a:rPr lang="es-ES" sz="3000" dirty="0" smtClean="0"/>
              <a:t> skin (</a:t>
            </a:r>
            <a:r>
              <a:rPr lang="zh-TW" altLang="en-US" sz="3000" dirty="0" smtClean="0"/>
              <a:t>深</a:t>
            </a:r>
            <a:r>
              <a:rPr lang="zh-TW" altLang="en-US" sz="3000" dirty="0"/>
              <a:t>色的皮</a:t>
            </a:r>
            <a:r>
              <a:rPr lang="zh-TW" altLang="en-US" sz="3000" dirty="0" smtClean="0"/>
              <a:t>肤</a:t>
            </a:r>
            <a:r>
              <a:rPr lang="es-ES" sz="3000" dirty="0" smtClean="0"/>
              <a:t> – </a:t>
            </a:r>
            <a:r>
              <a:rPr lang="es-ES" sz="3000" dirty="0" err="1" smtClean="0"/>
              <a:t>shēn</a:t>
            </a:r>
            <a:r>
              <a:rPr lang="es-ES" sz="3000" dirty="0" smtClean="0"/>
              <a:t> </a:t>
            </a:r>
            <a:r>
              <a:rPr lang="es-ES" sz="3000" dirty="0" err="1" smtClean="0"/>
              <a:t>sè</a:t>
            </a:r>
            <a:r>
              <a:rPr lang="es-ES" sz="3000" dirty="0" smtClean="0"/>
              <a:t> de </a:t>
            </a:r>
            <a:r>
              <a:rPr lang="es-ES" sz="3000" dirty="0" err="1" smtClean="0"/>
              <a:t>pí</a:t>
            </a:r>
            <a:r>
              <a:rPr lang="es-ES" sz="3000" dirty="0" smtClean="0"/>
              <a:t> </a:t>
            </a:r>
            <a:r>
              <a:rPr lang="es-ES" sz="3000" dirty="0" err="1" smtClean="0"/>
              <a:t>fū</a:t>
            </a:r>
            <a:r>
              <a:rPr lang="es-ES" sz="3000" dirty="0" smtClean="0"/>
              <a:t>)</a:t>
            </a:r>
            <a:endParaRPr lang="en-US" sz="3000" dirty="0" smtClean="0"/>
          </a:p>
          <a:p>
            <a:pPr>
              <a:buFont typeface="Arial" pitchFamily="34" charset="0"/>
              <a:buChar char="•"/>
            </a:pPr>
            <a:r>
              <a:rPr lang="es-ES" sz="3000" dirty="0" smtClean="0"/>
              <a:t> </a:t>
            </a:r>
            <a:r>
              <a:rPr lang="es-ES" sz="3000" dirty="0" err="1" smtClean="0"/>
              <a:t>fair</a:t>
            </a:r>
            <a:r>
              <a:rPr lang="es-ES" sz="3000" smtClean="0"/>
              <a:t> skin </a:t>
            </a:r>
            <a:r>
              <a:rPr lang="es-ES" sz="3000" dirty="0" smtClean="0"/>
              <a:t>(</a:t>
            </a:r>
            <a:r>
              <a:rPr lang="zh-TW" altLang="en-US" sz="3000" dirty="0" smtClean="0"/>
              <a:t>白嫩的皮肤</a:t>
            </a:r>
            <a:r>
              <a:rPr lang="es-ES" sz="3000" dirty="0" smtClean="0"/>
              <a:t> – </a:t>
            </a:r>
            <a:r>
              <a:rPr lang="es-ES" sz="3000" dirty="0" err="1" smtClean="0"/>
              <a:t>bái</a:t>
            </a:r>
            <a:r>
              <a:rPr lang="es-ES" sz="3000" dirty="0" smtClean="0"/>
              <a:t> </a:t>
            </a:r>
            <a:r>
              <a:rPr lang="es-ES" sz="3000" dirty="0" err="1" smtClean="0"/>
              <a:t>nèn</a:t>
            </a:r>
            <a:r>
              <a:rPr lang="es-ES" sz="3000" dirty="0" smtClean="0"/>
              <a:t> de </a:t>
            </a:r>
            <a:r>
              <a:rPr lang="es-ES" sz="3000" dirty="0" err="1" smtClean="0"/>
              <a:t>pí</a:t>
            </a:r>
            <a:r>
              <a:rPr lang="es-ES" sz="3000" dirty="0" smtClean="0"/>
              <a:t> </a:t>
            </a:r>
            <a:r>
              <a:rPr lang="es-ES" sz="3000" dirty="0" err="1" smtClean="0"/>
              <a:t>fū</a:t>
            </a:r>
            <a:r>
              <a:rPr lang="es-ES" sz="3000" dirty="0" smtClean="0"/>
              <a:t>)</a:t>
            </a:r>
            <a:endParaRPr lang="en-US" sz="3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02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Hair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en-US" b="1" dirty="0" smtClean="0"/>
              <a:t>Length/Style</a:t>
            </a:r>
          </a:p>
          <a:p>
            <a:pPr lvl="0"/>
            <a:r>
              <a:rPr lang="en-US" b="1" dirty="0" smtClean="0"/>
              <a:t>long </a:t>
            </a:r>
            <a:r>
              <a:rPr lang="en-US" b="1" dirty="0"/>
              <a:t>(</a:t>
            </a:r>
            <a:r>
              <a:rPr lang="zh-TW" altLang="en-US" b="1" dirty="0"/>
              <a:t>长</a:t>
            </a:r>
            <a:r>
              <a:rPr lang="en-US" b="1" dirty="0"/>
              <a:t> – </a:t>
            </a:r>
            <a:r>
              <a:rPr lang="en-US" b="1" dirty="0" err="1"/>
              <a:t>cháng</a:t>
            </a:r>
            <a:r>
              <a:rPr lang="en-US" b="1" dirty="0"/>
              <a:t>)</a:t>
            </a:r>
          </a:p>
          <a:p>
            <a:pPr lvl="0"/>
            <a:r>
              <a:rPr lang="en-US" b="1" dirty="0"/>
              <a:t>short (</a:t>
            </a:r>
            <a:r>
              <a:rPr lang="zh-TW" altLang="en-US" b="1" dirty="0"/>
              <a:t>短</a:t>
            </a:r>
            <a:r>
              <a:rPr lang="en-US" b="1" dirty="0"/>
              <a:t> – </a:t>
            </a:r>
            <a:r>
              <a:rPr lang="en-US" b="1" dirty="0" err="1"/>
              <a:t>duǎn</a:t>
            </a:r>
            <a:r>
              <a:rPr lang="en-US" b="1" dirty="0"/>
              <a:t>)</a:t>
            </a:r>
          </a:p>
          <a:p>
            <a:pPr lvl="0"/>
            <a:r>
              <a:rPr lang="en-US" b="1" dirty="0"/>
              <a:t>straight (</a:t>
            </a:r>
            <a:r>
              <a:rPr lang="zh-TW" altLang="en-US" b="1" dirty="0"/>
              <a:t>直</a:t>
            </a:r>
            <a:r>
              <a:rPr lang="en-US" b="1" dirty="0"/>
              <a:t> – </a:t>
            </a:r>
            <a:r>
              <a:rPr lang="en-US" b="1" dirty="0" err="1"/>
              <a:t>zhí</a:t>
            </a:r>
            <a:r>
              <a:rPr lang="en-US" b="1" dirty="0"/>
              <a:t>)</a:t>
            </a:r>
          </a:p>
          <a:p>
            <a:pPr lvl="0"/>
            <a:r>
              <a:rPr lang="en-US" b="1" dirty="0"/>
              <a:t>curly (</a:t>
            </a:r>
            <a:r>
              <a:rPr lang="zh-TW" altLang="en-US" b="1" dirty="0"/>
              <a:t>卷</a:t>
            </a:r>
            <a:r>
              <a:rPr lang="en-US" b="1" dirty="0"/>
              <a:t> – </a:t>
            </a:r>
            <a:r>
              <a:rPr lang="en-US" b="1" dirty="0" err="1"/>
              <a:t>juǎn</a:t>
            </a:r>
            <a:r>
              <a:rPr lang="en-US" b="1" dirty="0"/>
              <a:t>)</a:t>
            </a:r>
          </a:p>
          <a:p>
            <a:pPr lvl="0"/>
            <a:r>
              <a:rPr lang="en-US" b="1" dirty="0"/>
              <a:t>wavy (</a:t>
            </a:r>
            <a:r>
              <a:rPr lang="zh-TW" altLang="en-US" b="1" dirty="0"/>
              <a:t>卷曲</a:t>
            </a:r>
            <a:r>
              <a:rPr lang="en-US" b="1" dirty="0"/>
              <a:t> – </a:t>
            </a:r>
            <a:r>
              <a:rPr lang="en-US" b="1" dirty="0" err="1"/>
              <a:t>juǎn</a:t>
            </a:r>
            <a:r>
              <a:rPr lang="en-US" b="1" dirty="0"/>
              <a:t> </a:t>
            </a:r>
            <a:r>
              <a:rPr lang="en-US" b="1" dirty="0" err="1"/>
              <a:t>qū</a:t>
            </a:r>
            <a:r>
              <a:rPr lang="en-US" b="1" dirty="0" smtClean="0"/>
              <a:t>)</a:t>
            </a:r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dirty="0" smtClean="0"/>
              <a:t>Colors</a:t>
            </a:r>
            <a:endParaRPr lang="en-US" b="1" dirty="0"/>
          </a:p>
          <a:p>
            <a:pPr lvl="0"/>
            <a:r>
              <a:rPr lang="en-US" b="1" dirty="0"/>
              <a:t>dark/black (</a:t>
            </a:r>
            <a:r>
              <a:rPr lang="zh-TW" altLang="en-US" b="1" dirty="0"/>
              <a:t>黑色的</a:t>
            </a:r>
            <a:r>
              <a:rPr lang="en-US" b="1" dirty="0"/>
              <a:t> – </a:t>
            </a:r>
            <a:r>
              <a:rPr lang="en-US" b="1" dirty="0" err="1"/>
              <a:t>hēi</a:t>
            </a:r>
            <a:r>
              <a:rPr lang="en-US" b="1" dirty="0"/>
              <a:t> </a:t>
            </a:r>
            <a:r>
              <a:rPr lang="en-US" b="1" dirty="0" err="1" smtClean="0"/>
              <a:t>sè</a:t>
            </a:r>
            <a:r>
              <a:rPr lang="en-US" b="1" dirty="0" smtClean="0"/>
              <a:t> de)</a:t>
            </a:r>
            <a:endParaRPr lang="en-US" b="1" dirty="0"/>
          </a:p>
          <a:p>
            <a:pPr lvl="0"/>
            <a:r>
              <a:rPr lang="en-US" b="1" dirty="0"/>
              <a:t>brown (</a:t>
            </a:r>
            <a:r>
              <a:rPr lang="zh-TW" altLang="en-US" b="1" dirty="0"/>
              <a:t>棕色的</a:t>
            </a:r>
            <a:r>
              <a:rPr lang="en-US" b="1" dirty="0"/>
              <a:t> – </a:t>
            </a:r>
            <a:r>
              <a:rPr lang="en-US" b="1" dirty="0" err="1"/>
              <a:t>zōng</a:t>
            </a:r>
            <a:r>
              <a:rPr lang="en-US" b="1" dirty="0"/>
              <a:t> </a:t>
            </a:r>
            <a:r>
              <a:rPr lang="en-US" b="1" dirty="0" err="1" smtClean="0"/>
              <a:t>sè</a:t>
            </a:r>
            <a:r>
              <a:rPr lang="en-US" b="1" dirty="0" smtClean="0"/>
              <a:t> de)</a:t>
            </a:r>
            <a:endParaRPr lang="en-US" b="1" dirty="0"/>
          </a:p>
          <a:p>
            <a:pPr lvl="0"/>
            <a:r>
              <a:rPr lang="en-US" b="1" dirty="0"/>
              <a:t>blonde (</a:t>
            </a:r>
            <a:r>
              <a:rPr lang="zh-TW" altLang="en-US" b="1" dirty="0"/>
              <a:t>金黄色的</a:t>
            </a:r>
            <a:r>
              <a:rPr lang="en-US" b="1" dirty="0"/>
              <a:t> – </a:t>
            </a:r>
            <a:r>
              <a:rPr lang="en-US" b="1" dirty="0" err="1"/>
              <a:t>jīn</a:t>
            </a:r>
            <a:r>
              <a:rPr lang="en-US" b="1" dirty="0"/>
              <a:t> </a:t>
            </a:r>
            <a:r>
              <a:rPr lang="en-US" b="1" dirty="0" err="1"/>
              <a:t>huáng</a:t>
            </a:r>
            <a:r>
              <a:rPr lang="en-US" b="1" dirty="0"/>
              <a:t> </a:t>
            </a:r>
            <a:r>
              <a:rPr lang="en-US" b="1" dirty="0" err="1" smtClean="0"/>
              <a:t>sè</a:t>
            </a:r>
            <a:r>
              <a:rPr lang="en-US" b="1" dirty="0" smtClean="0"/>
              <a:t> de)</a:t>
            </a:r>
            <a:endParaRPr lang="en-US" b="1" dirty="0"/>
          </a:p>
          <a:p>
            <a:pPr lvl="0"/>
            <a:r>
              <a:rPr lang="en-US" b="1" dirty="0"/>
              <a:t>red (</a:t>
            </a:r>
            <a:r>
              <a:rPr lang="zh-TW" altLang="en-US" b="1" dirty="0"/>
              <a:t>红色的</a:t>
            </a:r>
            <a:r>
              <a:rPr lang="en-US" b="1" dirty="0"/>
              <a:t> – </a:t>
            </a:r>
            <a:r>
              <a:rPr lang="en-US" b="1" dirty="0" err="1"/>
              <a:t>hóng</a:t>
            </a:r>
            <a:r>
              <a:rPr lang="en-US" b="1" dirty="0"/>
              <a:t> </a:t>
            </a:r>
            <a:r>
              <a:rPr lang="en-US" b="1" dirty="0" err="1" smtClean="0"/>
              <a:t>sè</a:t>
            </a:r>
            <a:r>
              <a:rPr lang="en-US" b="1" dirty="0" smtClean="0"/>
              <a:t> de)</a:t>
            </a:r>
            <a:endParaRPr lang="en-US" b="1" dirty="0"/>
          </a:p>
          <a:p>
            <a:pPr lvl="0"/>
            <a:r>
              <a:rPr lang="en-US" b="1" dirty="0"/>
              <a:t>gray (</a:t>
            </a:r>
            <a:r>
              <a:rPr lang="zh-TW" altLang="en-US" b="1" dirty="0"/>
              <a:t>灰色的</a:t>
            </a:r>
            <a:r>
              <a:rPr lang="en-US" b="1" dirty="0"/>
              <a:t> – </a:t>
            </a:r>
            <a:r>
              <a:rPr lang="en-US" b="1" dirty="0" err="1"/>
              <a:t>huī</a:t>
            </a:r>
            <a:r>
              <a:rPr lang="en-US" b="1" dirty="0"/>
              <a:t> </a:t>
            </a:r>
            <a:r>
              <a:rPr lang="en-US" b="1" dirty="0" err="1" smtClean="0"/>
              <a:t>sè</a:t>
            </a:r>
            <a:r>
              <a:rPr lang="en-US" b="1" dirty="0" smtClean="0"/>
              <a:t> de)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3716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let’s learn how to describe someone’s </a:t>
            </a:r>
            <a:r>
              <a:rPr lang="en-US" b="1" dirty="0"/>
              <a:t>hair</a:t>
            </a:r>
            <a:r>
              <a:rPr lang="en-US" dirty="0"/>
              <a:t> (</a:t>
            </a:r>
            <a:r>
              <a:rPr lang="zh-TW" altLang="en-US" dirty="0"/>
              <a:t>头发</a:t>
            </a:r>
            <a:r>
              <a:rPr lang="en-US" dirty="0"/>
              <a:t> – </a:t>
            </a:r>
            <a:r>
              <a:rPr lang="en-US" dirty="0" err="1"/>
              <a:t>tóu</a:t>
            </a:r>
            <a:r>
              <a:rPr lang="en-US" dirty="0"/>
              <a:t> </a:t>
            </a:r>
            <a:r>
              <a:rPr lang="en-US" dirty="0" err="1"/>
              <a:t>fǎ</a:t>
            </a:r>
            <a:r>
              <a:rPr lang="en-US" dirty="0"/>
              <a:t>). Here are some useful words</a:t>
            </a:r>
          </a:p>
        </p:txBody>
      </p:sp>
      <p:sp>
        <p:nvSpPr>
          <p:cNvPr id="3076" name="AutoShape 4" descr="Image result for types of hair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Image result for types of hair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Image result for types of hair clip 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133600"/>
            <a:ext cx="3725070" cy="1897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2678</TotalTime>
  <Words>969</Words>
  <Application>Microsoft Office PowerPoint</Application>
  <PresentationFormat>On-screen Show (4:3)</PresentationFormat>
  <Paragraphs>142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HGｺﾞｼｯｸM</vt:lpstr>
      <vt:lpstr>HG創英ﾌﾟﾚｾﾞﾝｽEB</vt:lpstr>
      <vt:lpstr>微軟正黑體</vt:lpstr>
      <vt:lpstr>新細明體</vt:lpstr>
      <vt:lpstr>宋体</vt:lpstr>
      <vt:lpstr>幼圆</vt:lpstr>
      <vt:lpstr>Arial</vt:lpstr>
      <vt:lpstr>Calibri</vt:lpstr>
      <vt:lpstr>Franklin Gothic Book</vt:lpstr>
      <vt:lpstr>Perpetua</vt:lpstr>
      <vt:lpstr>Wingdings 2</vt:lpstr>
      <vt:lpstr>Equity</vt:lpstr>
      <vt:lpstr>Describing Others/Appearances</vt:lpstr>
      <vt:lpstr>Common adjectives that you’ll often hear/use to describe someone</vt:lpstr>
      <vt:lpstr>For all of these words, you just add them after “he/she.”  </vt:lpstr>
      <vt:lpstr>PowerPoint Presentation</vt:lpstr>
      <vt:lpstr>You can also use these adjectives to describe body parts.</vt:lpstr>
      <vt:lpstr>What body parts can you use the words “dà” and “xiǎo” to describe?</vt:lpstr>
      <vt:lpstr>What body parts can you use the words “cháng” and “duǎn” to describe?</vt:lpstr>
      <vt:lpstr>Eye &amp; Skin Color</vt:lpstr>
      <vt:lpstr>Hair</vt:lpstr>
      <vt:lpstr>To have/has – yǒu (有)</vt:lpstr>
      <vt:lpstr>的 (de) – ’s shows possession, belonging</vt:lpstr>
      <vt:lpstr>There are two different structures you can use to describe someone’s features–    </vt:lpstr>
      <vt:lpstr>Let’s Practice Using “Has” (yǒu - 有)</vt:lpstr>
      <vt:lpstr>Let’s Practice Using:  ’s, Possessive, Belonging de –的 </vt:lpstr>
      <vt:lpstr>Mixed Practice!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他/她什么样子? tā/tā shén me yàng zi </dc:title>
  <dc:creator>astudent</dc:creator>
  <cp:lastModifiedBy>Queena Roquemore</cp:lastModifiedBy>
  <cp:revision>57</cp:revision>
  <cp:lastPrinted>2018-09-19T18:43:48Z</cp:lastPrinted>
  <dcterms:created xsi:type="dcterms:W3CDTF">2017-09-06T11:39:17Z</dcterms:created>
  <dcterms:modified xsi:type="dcterms:W3CDTF">2022-02-14T15:18:03Z</dcterms:modified>
</cp:coreProperties>
</file>