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0"/>
  </p:notesMasterIdLst>
  <p:sldIdLst>
    <p:sldId id="256" r:id="rId2"/>
    <p:sldId id="257" r:id="rId3"/>
    <p:sldId id="272" r:id="rId4"/>
    <p:sldId id="271" r:id="rId5"/>
    <p:sldId id="268" r:id="rId6"/>
    <p:sldId id="269" r:id="rId7"/>
    <p:sldId id="273" r:id="rId8"/>
    <p:sldId id="274" r:id="rId9"/>
    <p:sldId id="258" r:id="rId10"/>
    <p:sldId id="260" r:id="rId11"/>
    <p:sldId id="261" r:id="rId12"/>
    <p:sldId id="262" r:id="rId13"/>
    <p:sldId id="263" r:id="rId14"/>
    <p:sldId id="264" r:id="rId15"/>
    <p:sldId id="265" r:id="rId16"/>
    <p:sldId id="259" r:id="rId17"/>
    <p:sldId id="266"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FC1B0-C732-0840-89FE-FE8A1AF925A2}" type="datetimeFigureOut">
              <a:rPr lang="en-US" smtClean="0"/>
              <a:t>9/14/2018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F27AA-FD8A-884E-ABB7-91EEE65EBCAF}" type="slidenum">
              <a:rPr lang="en-US" smtClean="0"/>
              <a:t>‹#›</a:t>
            </a:fld>
            <a:endParaRPr lang="en-US"/>
          </a:p>
        </p:txBody>
      </p:sp>
    </p:spTree>
    <p:extLst>
      <p:ext uri="{BB962C8B-B14F-4D97-AF65-F5344CB8AC3E}">
        <p14:creationId xmlns:p14="http://schemas.microsoft.com/office/powerpoint/2010/main" val="41655208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72DA49-ADF4-44E2-B513-5AAE1805010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72DA49-ADF4-44E2-B513-5AAE1805010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FC5B74F-3789-9143-87EE-3F9FBB857CB4}" type="datetimeFigureOut">
              <a:rPr lang="en-US" smtClean="0"/>
              <a:t>9/14/2018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FC5B74F-3789-9143-87EE-3F9FBB857CB4}"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5B74F-3789-9143-87EE-3F9FBB857CB4}"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FC5B74F-3789-9143-87EE-3F9FBB857CB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FC5B74F-3789-9143-87EE-3F9FBB857CB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FC5B74F-3789-9143-87EE-3F9FBB857CB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FC5B74F-3789-9143-87EE-3F9FBB857CB4}" type="datetimeFigureOut">
              <a:rPr lang="en-US" smtClean="0"/>
              <a:t>9/14/2018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74C9FE25-3E82-D345-A5BA-851EB9198F8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2FC5B74F-3789-9143-87EE-3F9FBB857CB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FE25-3E82-D345-A5BA-851EB9198F8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5B74F-3789-9143-87EE-3F9FBB857CB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FE25-3E82-D345-A5BA-851EB9198F8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2FC5B74F-3789-9143-87EE-3F9FBB857CB4}"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FE25-3E82-D345-A5BA-851EB9198F80}"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FC5B74F-3789-9143-87EE-3F9FBB857CB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FE25-3E82-D345-A5BA-851EB9198F80}"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FC5B74F-3789-9143-87EE-3F9FBB857CB4}" type="datetimeFigureOut">
              <a:rPr lang="en-US" smtClean="0"/>
              <a:t>9/14/2018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4C9FE25-3E82-D345-A5BA-851EB9198F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2330" y="5132478"/>
            <a:ext cx="6726765" cy="1914144"/>
          </a:xfrm>
        </p:spPr>
        <p:txBody>
          <a:bodyPr/>
          <a:lstStyle/>
          <a:p>
            <a:pPr algn="ct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r>
              <a:rPr lang="en-US" sz="2000" b="1" dirty="0"/>
              <a:t>REVIEW OF EUROPE STANDARD SS6H7 </a:t>
            </a:r>
            <a:br>
              <a:rPr lang="en-US" sz="2000" b="1" dirty="0"/>
            </a:br>
            <a:r>
              <a:rPr lang="en-US" sz="2000" b="1" dirty="0"/>
              <a:t>The student will explain conflict and change in Europe to the 21st century. </a:t>
            </a:r>
            <a:br>
              <a:rPr lang="en-US" sz="2000" dirty="0"/>
            </a:br>
            <a:r>
              <a:rPr lang="en-US" sz="2000" dirty="0"/>
              <a:t>a. Describe major developments following World War I: the Russian Revolution, the Treaty of Versailles, worldwide depression, and the rise of Nazism. </a:t>
            </a:r>
            <a:br>
              <a:rPr lang="en-US" sz="2000" dirty="0"/>
            </a:br>
            <a:r>
              <a:rPr lang="en-US" sz="2000" dirty="0"/>
              <a:t>b. Explain the impact of WWII in terms of the Holocaust, the origins of the Cold War, and the rise of Superpowers. </a:t>
            </a:r>
            <a:br>
              <a:rPr lang="en-US" sz="2000" dirty="0"/>
            </a:br>
            <a:r>
              <a:rPr lang="en-US" sz="2000" dirty="0"/>
              <a:t>c. Explain how the collapse of the Soviet Union led to the end of the Cold War and German reunification </a:t>
            </a:r>
            <a:br>
              <a:rPr lang="en-US" dirty="0"/>
            </a:br>
            <a:endParaRPr lang="en-US" dirty="0"/>
          </a:p>
        </p:txBody>
      </p:sp>
    </p:spTree>
    <p:extLst>
      <p:ext uri="{BB962C8B-B14F-4D97-AF65-F5344CB8AC3E}">
        <p14:creationId xmlns:p14="http://schemas.microsoft.com/office/powerpoint/2010/main" val="136572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Holocaust</a:t>
            </a:r>
          </a:p>
        </p:txBody>
      </p:sp>
      <p:sp>
        <p:nvSpPr>
          <p:cNvPr id="3" name="Content Placeholder 2"/>
          <p:cNvSpPr>
            <a:spLocks noGrp="1"/>
          </p:cNvSpPr>
          <p:nvPr>
            <p:ph idx="1"/>
          </p:nvPr>
        </p:nvSpPr>
        <p:spPr>
          <a:xfrm>
            <a:off x="348597" y="1371600"/>
            <a:ext cx="8050429" cy="4865518"/>
          </a:xfrm>
        </p:spPr>
        <p:txBody>
          <a:bodyPr>
            <a:normAutofit/>
          </a:bodyPr>
          <a:lstStyle/>
          <a:p>
            <a:r>
              <a:rPr lang="en-US" dirty="0"/>
              <a:t>Adolf Hitler had a plan to conquer the world</a:t>
            </a:r>
          </a:p>
          <a:p>
            <a:r>
              <a:rPr lang="en-US" dirty="0"/>
              <a:t>His armies began systematic killing of every Jew- </a:t>
            </a:r>
          </a:p>
          <a:p>
            <a:pPr lvl="2"/>
            <a:r>
              <a:rPr lang="en-US" dirty="0"/>
              <a:t>man, woman, or child-under Nazi rule</a:t>
            </a:r>
          </a:p>
          <a:p>
            <a:r>
              <a:rPr lang="en-US" dirty="0"/>
              <a:t>Nazi’s Imprisoned Jews (in concentration camps), were made to wear identifying armbands (tattoos), and separated them from their families.   </a:t>
            </a:r>
          </a:p>
          <a:p>
            <a:r>
              <a:rPr lang="en-US" dirty="0"/>
              <a:t>Thousands died from: forced labor, little food, exposure to  weather, and the gas chambers </a:t>
            </a:r>
          </a:p>
          <a:p>
            <a:r>
              <a:rPr lang="en-US" dirty="0"/>
              <a:t>Genocide: planned killing of race of people (6 million by the end of WWII)</a:t>
            </a:r>
          </a:p>
          <a:p>
            <a:endParaRPr lang="en-US" dirty="0"/>
          </a:p>
        </p:txBody>
      </p:sp>
      <p:pic>
        <p:nvPicPr>
          <p:cNvPr id="1028" name="Picture 4" descr="C:\Program Files\Microsoft Office\MEDIA\CAGCAT10\j0285926.wmf"/>
          <p:cNvPicPr>
            <a:picLocks noChangeAspect="1" noChangeArrowheads="1"/>
          </p:cNvPicPr>
          <p:nvPr/>
        </p:nvPicPr>
        <p:blipFill>
          <a:blip r:embed="rId2" cstate="print"/>
          <a:srcRect/>
          <a:stretch>
            <a:fillRect/>
          </a:stretch>
        </p:blipFill>
        <p:spPr bwMode="auto">
          <a:xfrm>
            <a:off x="6781800" y="457200"/>
            <a:ext cx="1827212" cy="1827212"/>
          </a:xfrm>
          <a:prstGeom prst="rect">
            <a:avLst/>
          </a:prstGeom>
          <a:noFill/>
        </p:spPr>
      </p:pic>
    </p:spTree>
    <p:extLst>
      <p:ext uri="{BB962C8B-B14F-4D97-AF65-F5344CB8AC3E}">
        <p14:creationId xmlns:p14="http://schemas.microsoft.com/office/powerpoint/2010/main" val="223246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Cold War</a:t>
            </a:r>
          </a:p>
        </p:txBody>
      </p:sp>
      <p:sp>
        <p:nvSpPr>
          <p:cNvPr id="3" name="Content Placeholder 2"/>
          <p:cNvSpPr>
            <a:spLocks noGrp="1"/>
          </p:cNvSpPr>
          <p:nvPr>
            <p:ph idx="1"/>
          </p:nvPr>
        </p:nvSpPr>
        <p:spPr>
          <a:xfrm>
            <a:off x="251468" y="1371600"/>
            <a:ext cx="8386454" cy="4419600"/>
          </a:xfrm>
        </p:spPr>
        <p:txBody>
          <a:bodyPr>
            <a:normAutofit fontScale="92500" lnSpcReduction="20000"/>
          </a:bodyPr>
          <a:lstStyle/>
          <a:p>
            <a:r>
              <a:rPr lang="en-US" dirty="0"/>
              <a:t>Beginning 1945, a period of distrust and misunderstanding between the Soviet Union and the U.S.</a:t>
            </a:r>
          </a:p>
          <a:p>
            <a:r>
              <a:rPr lang="en-US" dirty="0"/>
              <a:t>Soviets (communist) believe that a powerful central government should control the economy as well as the government.</a:t>
            </a:r>
          </a:p>
          <a:p>
            <a:r>
              <a:rPr lang="en-US" dirty="0"/>
              <a:t>United States (democracy) believe that business should be privately owned.</a:t>
            </a:r>
          </a:p>
          <a:p>
            <a:r>
              <a:rPr lang="en-US" dirty="0"/>
              <a:t>Joseph Stalin controlled the Eastern Bloc</a:t>
            </a:r>
          </a:p>
          <a:p>
            <a:r>
              <a:rPr lang="en-US" dirty="0"/>
              <a:t>U.S. controlled the Western Bloc</a:t>
            </a:r>
          </a:p>
          <a:p>
            <a:r>
              <a:rPr lang="en-US" dirty="0"/>
              <a:t>Iron Curtain: was the wall (line) that </a:t>
            </a:r>
          </a:p>
          <a:p>
            <a:pPr marL="0" indent="0">
              <a:buNone/>
            </a:pPr>
            <a:r>
              <a:rPr lang="en-US" dirty="0"/>
              <a:t> separated the two halves of Germany</a:t>
            </a:r>
          </a:p>
        </p:txBody>
      </p:sp>
      <p:pic>
        <p:nvPicPr>
          <p:cNvPr id="3074" name="Picture 2" descr="C:\Users\kingle\AppData\Local\Microsoft\Windows\Temporary Internet Files\Content.IE5\AMAKLM9O\MP900443834[1].jpg"/>
          <p:cNvPicPr>
            <a:picLocks noChangeAspect="1" noChangeArrowheads="1"/>
          </p:cNvPicPr>
          <p:nvPr/>
        </p:nvPicPr>
        <p:blipFill>
          <a:blip r:embed="rId2" cstate="print"/>
          <a:srcRect/>
          <a:stretch>
            <a:fillRect/>
          </a:stretch>
        </p:blipFill>
        <p:spPr bwMode="auto">
          <a:xfrm>
            <a:off x="5005152" y="4148960"/>
            <a:ext cx="4027757" cy="2339653"/>
          </a:xfrm>
          <a:prstGeom prst="rect">
            <a:avLst/>
          </a:prstGeom>
          <a:noFill/>
        </p:spPr>
      </p:pic>
    </p:spTree>
    <p:extLst>
      <p:ext uri="{BB962C8B-B14F-4D97-AF65-F5344CB8AC3E}">
        <p14:creationId xmlns:p14="http://schemas.microsoft.com/office/powerpoint/2010/main" val="147775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Cold War cont.</a:t>
            </a:r>
          </a:p>
        </p:txBody>
      </p:sp>
      <p:sp>
        <p:nvSpPr>
          <p:cNvPr id="3" name="Content Placeholder 2"/>
          <p:cNvSpPr>
            <a:spLocks noGrp="1"/>
          </p:cNvSpPr>
          <p:nvPr>
            <p:ph idx="1"/>
          </p:nvPr>
        </p:nvSpPr>
        <p:spPr>
          <a:xfrm>
            <a:off x="490362" y="1522413"/>
            <a:ext cx="8185279" cy="5054225"/>
          </a:xfrm>
        </p:spPr>
        <p:txBody>
          <a:bodyPr>
            <a:normAutofit fontScale="85000" lnSpcReduction="10000"/>
          </a:bodyPr>
          <a:lstStyle/>
          <a:p>
            <a:r>
              <a:rPr lang="en-US" sz="2600" dirty="0"/>
              <a:t>Division on Germany; four sections to keep it from regaining power</a:t>
            </a:r>
          </a:p>
          <a:p>
            <a:r>
              <a:rPr lang="en-US" sz="2600" dirty="0"/>
              <a:t>U.S., Great Britain, France, and Soviet Union</a:t>
            </a:r>
          </a:p>
          <a:p>
            <a:r>
              <a:rPr lang="en-US" sz="2600" dirty="0"/>
              <a:t>1948 Western Allies wanted to reunite Germany, Soviets did not</a:t>
            </a:r>
          </a:p>
          <a:p>
            <a:r>
              <a:rPr lang="en-US" sz="2600" dirty="0"/>
              <a:t>East/West Germany: capital Berlin divided</a:t>
            </a:r>
          </a:p>
          <a:p>
            <a:r>
              <a:rPr lang="en-US" sz="2600" dirty="0"/>
              <a:t>Communist leader built Berlin Wall</a:t>
            </a:r>
          </a:p>
          <a:p>
            <a:r>
              <a:rPr lang="en-US" sz="2600" dirty="0"/>
              <a:t>Each side thought the other was trying to rule the world; neither side gave up, people lived in fear of nuclear war, disaster for everyone on earth</a:t>
            </a:r>
          </a:p>
          <a:p>
            <a:r>
              <a:rPr lang="en-US" sz="2600" dirty="0"/>
              <a:t>Countries formed new alliances </a:t>
            </a:r>
          </a:p>
          <a:p>
            <a:r>
              <a:rPr lang="en-US" sz="2600" dirty="0"/>
              <a:t>NATO (North Atlantic Treaty Organization); Warsaw Pact</a:t>
            </a:r>
          </a:p>
          <a:p>
            <a:endParaRPr lang="en-US" dirty="0"/>
          </a:p>
        </p:txBody>
      </p:sp>
      <p:pic>
        <p:nvPicPr>
          <p:cNvPr id="4098" name="Picture 2" descr="C:\Users\kingle\AppData\Local\Microsoft\Windows\Temporary Internet Files\Content.IE5\3EKE7F8O\MP900442736[1].jpg"/>
          <p:cNvPicPr>
            <a:picLocks noChangeAspect="1" noChangeArrowheads="1"/>
          </p:cNvPicPr>
          <p:nvPr/>
        </p:nvPicPr>
        <p:blipFill>
          <a:blip r:embed="rId2" cstate="print"/>
          <a:srcRect/>
          <a:stretch>
            <a:fillRect/>
          </a:stretch>
        </p:blipFill>
        <p:spPr bwMode="auto">
          <a:xfrm>
            <a:off x="6019800" y="0"/>
            <a:ext cx="2895599" cy="1522413"/>
          </a:xfrm>
          <a:prstGeom prst="rect">
            <a:avLst/>
          </a:prstGeom>
          <a:noFill/>
        </p:spPr>
      </p:pic>
    </p:spTree>
    <p:extLst>
      <p:ext uri="{BB962C8B-B14F-4D97-AF65-F5344CB8AC3E}">
        <p14:creationId xmlns:p14="http://schemas.microsoft.com/office/powerpoint/2010/main" val="267312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86" y="69057"/>
            <a:ext cx="7313613" cy="868362"/>
          </a:xfrm>
        </p:spPr>
        <p:txBody>
          <a:bodyPr/>
          <a:lstStyle/>
          <a:p>
            <a:r>
              <a:rPr lang="en-US" dirty="0"/>
              <a:t>Rise of the Superpowers</a:t>
            </a:r>
          </a:p>
        </p:txBody>
      </p:sp>
      <p:sp>
        <p:nvSpPr>
          <p:cNvPr id="3" name="Content Placeholder 2"/>
          <p:cNvSpPr>
            <a:spLocks noGrp="1"/>
          </p:cNvSpPr>
          <p:nvPr>
            <p:ph idx="1"/>
          </p:nvPr>
        </p:nvSpPr>
        <p:spPr>
          <a:xfrm>
            <a:off x="290707" y="937419"/>
            <a:ext cx="8686800" cy="5274550"/>
          </a:xfrm>
        </p:spPr>
        <p:txBody>
          <a:bodyPr>
            <a:normAutofit/>
          </a:bodyPr>
          <a:lstStyle/>
          <a:p>
            <a:r>
              <a:rPr lang="en-US" sz="2800" dirty="0"/>
              <a:t>U.S. and Soviet increased in influence through out the world. </a:t>
            </a:r>
          </a:p>
          <a:p>
            <a:r>
              <a:rPr lang="en-US" sz="2800" dirty="0"/>
              <a:t>More countries allied with each side</a:t>
            </a:r>
          </a:p>
          <a:p>
            <a:r>
              <a:rPr lang="en-US" sz="2800" dirty="0"/>
              <a:t>Both were able to influence world events and project world wide power.</a:t>
            </a:r>
          </a:p>
          <a:p>
            <a:r>
              <a:rPr lang="en-US" sz="2800" dirty="0"/>
              <a:t>USA and SU were evenly matched</a:t>
            </a:r>
          </a:p>
          <a:p>
            <a:r>
              <a:rPr lang="en-US" sz="2800" dirty="0"/>
              <a:t>World took sides</a:t>
            </a:r>
          </a:p>
        </p:txBody>
      </p:sp>
      <p:pic>
        <p:nvPicPr>
          <p:cNvPr id="5123" name="Picture 3" descr="C:\Users\kingle\AppData\Local\Microsoft\Windows\Temporary Internet Files\Content.IE5\MEK89FX6\MC900001022[1].wmf"/>
          <p:cNvPicPr>
            <a:picLocks noChangeAspect="1" noChangeArrowheads="1"/>
          </p:cNvPicPr>
          <p:nvPr/>
        </p:nvPicPr>
        <p:blipFill>
          <a:blip r:embed="rId2" cstate="print"/>
          <a:srcRect/>
          <a:stretch>
            <a:fillRect/>
          </a:stretch>
        </p:blipFill>
        <p:spPr bwMode="auto">
          <a:xfrm>
            <a:off x="667909" y="5030702"/>
            <a:ext cx="3124200" cy="1676400"/>
          </a:xfrm>
          <a:prstGeom prst="rect">
            <a:avLst/>
          </a:prstGeom>
          <a:noFill/>
        </p:spPr>
      </p:pic>
      <p:pic>
        <p:nvPicPr>
          <p:cNvPr id="5124" name="Picture 4" descr="C:\Users\kingle\AppData\Local\Microsoft\Windows\Temporary Internet Files\Content.IE5\MEK89FX6\MC900415570[1].wmf"/>
          <p:cNvPicPr>
            <a:picLocks noChangeAspect="1" noChangeArrowheads="1"/>
          </p:cNvPicPr>
          <p:nvPr/>
        </p:nvPicPr>
        <p:blipFill>
          <a:blip r:embed="rId3" cstate="print"/>
          <a:srcRect/>
          <a:stretch>
            <a:fillRect/>
          </a:stretch>
        </p:blipFill>
        <p:spPr bwMode="auto">
          <a:xfrm>
            <a:off x="5629265" y="3749637"/>
            <a:ext cx="2895600" cy="2957465"/>
          </a:xfrm>
          <a:prstGeom prst="rect">
            <a:avLst/>
          </a:prstGeom>
          <a:noFill/>
        </p:spPr>
      </p:pic>
    </p:spTree>
    <p:extLst>
      <p:ext uri="{BB962C8B-B14F-4D97-AF65-F5344CB8AC3E}">
        <p14:creationId xmlns:p14="http://schemas.microsoft.com/office/powerpoint/2010/main" val="108483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ingle\AppData\Local\Microsoft\Windows\Temporary Internet Files\Content.IE5\S4KO9NED\MC900445023[1].jpg"/>
          <p:cNvPicPr>
            <a:picLocks noChangeAspect="1" noChangeArrowheads="1"/>
          </p:cNvPicPr>
          <p:nvPr/>
        </p:nvPicPr>
        <p:blipFill>
          <a:blip r:embed="rId3" cstate="print"/>
          <a:srcRect/>
          <a:stretch>
            <a:fillRect/>
          </a:stretch>
        </p:blipFill>
        <p:spPr bwMode="auto">
          <a:xfrm>
            <a:off x="5867400" y="58738"/>
            <a:ext cx="2941320" cy="1676400"/>
          </a:xfrm>
          <a:prstGeom prst="rect">
            <a:avLst/>
          </a:prstGeom>
          <a:noFill/>
        </p:spPr>
      </p:pic>
      <p:sp>
        <p:nvSpPr>
          <p:cNvPr id="2" name="Title 1"/>
          <p:cNvSpPr>
            <a:spLocks noGrp="1"/>
          </p:cNvSpPr>
          <p:nvPr>
            <p:ph type="title"/>
          </p:nvPr>
        </p:nvSpPr>
        <p:spPr/>
        <p:txBody>
          <a:bodyPr/>
          <a:lstStyle/>
          <a:p>
            <a:r>
              <a:rPr lang="en-US" dirty="0"/>
              <a:t>Soviets</a:t>
            </a:r>
          </a:p>
        </p:txBody>
      </p:sp>
      <p:sp>
        <p:nvSpPr>
          <p:cNvPr id="3" name="Content Placeholder 2"/>
          <p:cNvSpPr>
            <a:spLocks noGrp="1"/>
          </p:cNvSpPr>
          <p:nvPr>
            <p:ph idx="1"/>
          </p:nvPr>
        </p:nvSpPr>
        <p:spPr>
          <a:xfrm>
            <a:off x="314335" y="1735138"/>
            <a:ext cx="8494385" cy="4979822"/>
          </a:xfrm>
        </p:spPr>
        <p:txBody>
          <a:bodyPr>
            <a:normAutofit/>
          </a:bodyPr>
          <a:lstStyle/>
          <a:p>
            <a:r>
              <a:rPr lang="en-US" dirty="0"/>
              <a:t>Had a permanent seat on the UN Security Council</a:t>
            </a:r>
          </a:p>
          <a:p>
            <a:r>
              <a:rPr lang="en-US" dirty="0"/>
              <a:t>Influence other communist countries and dictatorships around the world</a:t>
            </a:r>
          </a:p>
          <a:p>
            <a:r>
              <a:rPr lang="en-US" dirty="0"/>
              <a:t> SU had the third largest in world population</a:t>
            </a:r>
          </a:p>
          <a:p>
            <a:r>
              <a:rPr lang="en-US" dirty="0"/>
              <a:t> and second largest economy</a:t>
            </a:r>
          </a:p>
          <a:p>
            <a:r>
              <a:rPr lang="en-US" dirty="0"/>
              <a:t>Military and Space technology</a:t>
            </a:r>
          </a:p>
          <a:p>
            <a:r>
              <a:rPr lang="en-US" dirty="0"/>
              <a:t> world wide spy network (KGB)</a:t>
            </a:r>
          </a:p>
          <a:p>
            <a:r>
              <a:rPr lang="en-US" dirty="0"/>
              <a:t> one of the largest stockpiles of nuclear weapons in the world</a:t>
            </a:r>
          </a:p>
          <a:p>
            <a:endParaRPr lang="en-US" dirty="0"/>
          </a:p>
        </p:txBody>
      </p:sp>
    </p:spTree>
    <p:extLst>
      <p:ext uri="{BB962C8B-B14F-4D97-AF65-F5344CB8AC3E}">
        <p14:creationId xmlns:p14="http://schemas.microsoft.com/office/powerpoint/2010/main" val="250888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a:t>
            </a:r>
          </a:p>
        </p:txBody>
      </p:sp>
      <p:sp>
        <p:nvSpPr>
          <p:cNvPr id="3" name="Content Placeholder 2"/>
          <p:cNvSpPr>
            <a:spLocks noGrp="1"/>
          </p:cNvSpPr>
          <p:nvPr>
            <p:ph idx="1"/>
          </p:nvPr>
        </p:nvSpPr>
        <p:spPr>
          <a:xfrm>
            <a:off x="310877" y="1269869"/>
            <a:ext cx="8427631" cy="5231320"/>
          </a:xfrm>
        </p:spPr>
        <p:txBody>
          <a:bodyPr>
            <a:normAutofit lnSpcReduction="10000"/>
          </a:bodyPr>
          <a:lstStyle/>
          <a:p>
            <a:r>
              <a:rPr lang="en-US" dirty="0"/>
              <a:t>Third largest country in the world</a:t>
            </a:r>
          </a:p>
          <a:p>
            <a:r>
              <a:rPr lang="en-US" dirty="0"/>
              <a:t>Permanent seat on the UN Security Council</a:t>
            </a:r>
          </a:p>
          <a:p>
            <a:r>
              <a:rPr lang="en-US" dirty="0"/>
              <a:t>Strong ties with Western Europe and Latin America</a:t>
            </a:r>
          </a:p>
          <a:p>
            <a:r>
              <a:rPr lang="en-US" dirty="0"/>
              <a:t>Fourth most populated country</a:t>
            </a:r>
          </a:p>
          <a:p>
            <a:r>
              <a:rPr lang="en-US" dirty="0"/>
              <a:t>Had powerful military support from NATO</a:t>
            </a:r>
          </a:p>
          <a:p>
            <a:r>
              <a:rPr lang="en-US" dirty="0"/>
              <a:t>Largest navy in the world</a:t>
            </a:r>
          </a:p>
          <a:p>
            <a:r>
              <a:rPr lang="en-US" dirty="0"/>
              <a:t>Military bases all over the world; Warsaw Pact countries</a:t>
            </a:r>
          </a:p>
          <a:p>
            <a:r>
              <a:rPr lang="en-US" dirty="0"/>
              <a:t>Central Intelligence Agency (CIA) </a:t>
            </a:r>
          </a:p>
          <a:p>
            <a:r>
              <a:rPr lang="en-US" dirty="0"/>
              <a:t>Had a large reserve of nuclear weapons</a:t>
            </a:r>
          </a:p>
        </p:txBody>
      </p:sp>
      <p:pic>
        <p:nvPicPr>
          <p:cNvPr id="7170" name="Picture 2" descr="C:\Users\kingle\AppData\Local\Microsoft\Windows\Temporary Internet Files\Content.IE5\3EKE7F8O\MP910216383[1].png"/>
          <p:cNvPicPr>
            <a:picLocks noChangeAspect="1" noChangeArrowheads="1"/>
          </p:cNvPicPr>
          <p:nvPr/>
        </p:nvPicPr>
        <p:blipFill>
          <a:blip r:embed="rId3" cstate="print"/>
          <a:srcRect/>
          <a:stretch>
            <a:fillRect/>
          </a:stretch>
        </p:blipFill>
        <p:spPr bwMode="auto">
          <a:xfrm>
            <a:off x="5848350" y="345528"/>
            <a:ext cx="3295650" cy="2281238"/>
          </a:xfrm>
          <a:prstGeom prst="rect">
            <a:avLst/>
          </a:prstGeom>
          <a:noFill/>
        </p:spPr>
      </p:pic>
    </p:spTree>
    <p:extLst>
      <p:ext uri="{BB962C8B-B14F-4D97-AF65-F5344CB8AC3E}">
        <p14:creationId xmlns:p14="http://schemas.microsoft.com/office/powerpoint/2010/main" val="423494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8" y="866776"/>
            <a:ext cx="8587627" cy="868362"/>
          </a:xfrm>
        </p:spPr>
        <p:txBody>
          <a:bodyPr/>
          <a:lstStyle/>
          <a:p>
            <a:r>
              <a:rPr lang="en-US" sz="2800" dirty="0"/>
              <a:t>c. Explain how the collapse of the Soviet Union led to the end of the Cold War and German reunification.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3824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Collapse of the Soviet Union</a:t>
            </a:r>
          </a:p>
        </p:txBody>
      </p:sp>
      <p:sp>
        <p:nvSpPr>
          <p:cNvPr id="3" name="Content Placeholder 2"/>
          <p:cNvSpPr>
            <a:spLocks noGrp="1"/>
          </p:cNvSpPr>
          <p:nvPr>
            <p:ph idx="1"/>
          </p:nvPr>
        </p:nvSpPr>
        <p:spPr/>
        <p:txBody>
          <a:bodyPr/>
          <a:lstStyle/>
          <a:p>
            <a:r>
              <a:rPr lang="en-US" dirty="0"/>
              <a:t>Spending too much money putting down revolts within country and keeping up with the USA in the arms race</a:t>
            </a:r>
          </a:p>
          <a:p>
            <a:r>
              <a:rPr lang="en-US" dirty="0"/>
              <a:t>SU’s Economy was unstable</a:t>
            </a:r>
          </a:p>
          <a:p>
            <a:r>
              <a:rPr lang="en-US" dirty="0"/>
              <a:t>Mikhail Gorbachev: Reduced government control of business and increased freedoms for Soviet citizens.</a:t>
            </a:r>
          </a:p>
          <a:p>
            <a:r>
              <a:rPr lang="en-US" dirty="0"/>
              <a:t>Helped improve relations with the USA</a:t>
            </a:r>
          </a:p>
        </p:txBody>
      </p:sp>
      <p:pic>
        <p:nvPicPr>
          <p:cNvPr id="8194" name="Picture 2" descr="C:\Users\kingle\AppData\Local\Microsoft\Windows\Temporary Internet Files\Content.IE5\L3HY24PG\MC900036489[1].wmf"/>
          <p:cNvPicPr>
            <a:picLocks noChangeAspect="1" noChangeArrowheads="1"/>
          </p:cNvPicPr>
          <p:nvPr/>
        </p:nvPicPr>
        <p:blipFill>
          <a:blip r:embed="rId2" cstate="print"/>
          <a:srcRect/>
          <a:stretch>
            <a:fillRect/>
          </a:stretch>
        </p:blipFill>
        <p:spPr bwMode="auto">
          <a:xfrm>
            <a:off x="233341" y="5091573"/>
            <a:ext cx="1905000" cy="1625600"/>
          </a:xfrm>
          <a:prstGeom prst="rect">
            <a:avLst/>
          </a:prstGeom>
          <a:noFill/>
        </p:spPr>
      </p:pic>
      <p:pic>
        <p:nvPicPr>
          <p:cNvPr id="8195" name="Picture 3" descr="C:\Users\kingle\AppData\Local\Microsoft\Windows\Temporary Internet Files\Content.IE5\R6K0BWR0\MC900090011[1].wmf"/>
          <p:cNvPicPr>
            <a:picLocks noChangeAspect="1" noChangeArrowheads="1"/>
          </p:cNvPicPr>
          <p:nvPr/>
        </p:nvPicPr>
        <p:blipFill>
          <a:blip r:embed="rId3" cstate="print"/>
          <a:srcRect/>
          <a:stretch>
            <a:fillRect/>
          </a:stretch>
        </p:blipFill>
        <p:spPr bwMode="auto">
          <a:xfrm>
            <a:off x="7199001" y="4876800"/>
            <a:ext cx="1749582" cy="1981200"/>
          </a:xfrm>
          <a:prstGeom prst="rect">
            <a:avLst/>
          </a:prstGeom>
          <a:noFill/>
        </p:spPr>
      </p:pic>
    </p:spTree>
    <p:extLst>
      <p:ext uri="{BB962C8B-B14F-4D97-AF65-F5344CB8AC3E}">
        <p14:creationId xmlns:p14="http://schemas.microsoft.com/office/powerpoint/2010/main" val="130782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a:t>German Reunification</a:t>
            </a:r>
          </a:p>
        </p:txBody>
      </p:sp>
      <p:sp>
        <p:nvSpPr>
          <p:cNvPr id="3" name="Content Placeholder 2"/>
          <p:cNvSpPr>
            <a:spLocks noGrp="1"/>
          </p:cNvSpPr>
          <p:nvPr>
            <p:ph idx="1"/>
          </p:nvPr>
        </p:nvSpPr>
        <p:spPr>
          <a:xfrm>
            <a:off x="440069" y="937419"/>
            <a:ext cx="8245287" cy="5771459"/>
          </a:xfrm>
        </p:spPr>
        <p:txBody>
          <a:bodyPr>
            <a:normAutofit/>
          </a:bodyPr>
          <a:lstStyle/>
          <a:p>
            <a:r>
              <a:rPr lang="en-US" dirty="0"/>
              <a:t>November 1989, Berlin Wall was torn down</a:t>
            </a:r>
          </a:p>
          <a:p>
            <a:r>
              <a:rPr lang="en-US" dirty="0"/>
              <a:t>Germany began unifying.</a:t>
            </a:r>
          </a:p>
          <a:p>
            <a:r>
              <a:rPr lang="en-US" dirty="0"/>
              <a:t>People around the world celebrated!</a:t>
            </a:r>
          </a:p>
          <a:p>
            <a:r>
              <a:rPr lang="en-US" dirty="0"/>
              <a:t>East and West Germany made one country in 1990</a:t>
            </a:r>
          </a:p>
          <a:p>
            <a:r>
              <a:rPr lang="en-US" dirty="0"/>
              <a:t>The Cold War was over!!</a:t>
            </a:r>
          </a:p>
          <a:p>
            <a:r>
              <a:rPr lang="en-US" dirty="0"/>
              <a:t>Soviet republics began seeking their independence </a:t>
            </a:r>
          </a:p>
          <a:p>
            <a:r>
              <a:rPr lang="en-US" dirty="0"/>
              <a:t>Soviet Union was no more</a:t>
            </a:r>
          </a:p>
          <a:p>
            <a:r>
              <a:rPr lang="en-US" dirty="0"/>
              <a:t>Many countries created Russia </a:t>
            </a:r>
          </a:p>
          <a:p>
            <a:pPr marL="457200" lvl="1" indent="0">
              <a:buNone/>
            </a:pPr>
            <a:r>
              <a:rPr lang="en-US" dirty="0"/>
              <a:t>and became the largest.</a:t>
            </a:r>
          </a:p>
        </p:txBody>
      </p:sp>
      <p:pic>
        <p:nvPicPr>
          <p:cNvPr id="2050" name="Picture 2" descr="C:\Users\kingle\AppData\Local\Microsoft\Windows\Temporary Internet Files\Content.IE5\3EKE7F8O\MP900444192[1].jpg"/>
          <p:cNvPicPr>
            <a:picLocks noChangeAspect="1" noChangeArrowheads="1"/>
          </p:cNvPicPr>
          <p:nvPr/>
        </p:nvPicPr>
        <p:blipFill>
          <a:blip r:embed="rId2" cstate="print"/>
          <a:srcRect/>
          <a:stretch>
            <a:fillRect/>
          </a:stretch>
        </p:blipFill>
        <p:spPr bwMode="auto">
          <a:xfrm>
            <a:off x="4828396" y="4521299"/>
            <a:ext cx="3856960" cy="2187579"/>
          </a:xfrm>
          <a:prstGeom prst="rect">
            <a:avLst/>
          </a:prstGeom>
          <a:noFill/>
        </p:spPr>
      </p:pic>
    </p:spTree>
    <p:extLst>
      <p:ext uri="{BB962C8B-B14F-4D97-AF65-F5344CB8AC3E}">
        <p14:creationId xmlns:p14="http://schemas.microsoft.com/office/powerpoint/2010/main" val="200857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28" y="503238"/>
            <a:ext cx="8424174" cy="868362"/>
          </a:xfrm>
        </p:spPr>
        <p:txBody>
          <a:bodyPr/>
          <a:lstStyle/>
          <a:p>
            <a:r>
              <a:rPr lang="en-US" sz="2800" dirty="0"/>
              <a:t>a. Describe major developments following World War I: the Russian Revolution, the Treaty of Versailles, worldwide depression, and the rise of Nazism. </a:t>
            </a:r>
            <a:br>
              <a:rPr lang="en-US" sz="2800" dirty="0"/>
            </a:br>
            <a:endParaRPr lang="en-US" sz="2800" dirty="0"/>
          </a:p>
        </p:txBody>
      </p:sp>
      <p:sp>
        <p:nvSpPr>
          <p:cNvPr id="3" name="Content Placeholder 2"/>
          <p:cNvSpPr>
            <a:spLocks noGrp="1"/>
          </p:cNvSpPr>
          <p:nvPr>
            <p:ph idx="1"/>
          </p:nvPr>
        </p:nvSpPr>
        <p:spPr>
          <a:xfrm>
            <a:off x="641244" y="1546705"/>
            <a:ext cx="8147558" cy="5143107"/>
          </a:xfrm>
          <a:ln>
            <a:solidFill>
              <a:srgbClr val="0C5986"/>
            </a:solidFill>
          </a:ln>
        </p:spPr>
        <p:txBody>
          <a:bodyPr>
            <a:normAutofit fontScale="62500" lnSpcReduction="20000"/>
          </a:bodyPr>
          <a:lstStyle/>
          <a:p>
            <a:r>
              <a:rPr lang="en-US" b="1" dirty="0"/>
              <a:t>World War I</a:t>
            </a:r>
            <a:r>
              <a:rPr lang="en-US" dirty="0"/>
              <a:t>, once known as the Great War, started in 1914 when Austrian Archduke Ferdinand and his wife were assassinated by a Serbian nationalist. The United States avoided the war as long as possible but eventually joined the war in 1917. World War I ran until 1918, when an armistice was declared. In 1919, the Treaty of Versailles was signed and the League of Nations was started, ending World War I.</a:t>
            </a:r>
          </a:p>
          <a:p>
            <a:r>
              <a:rPr lang="en-US" b="1" dirty="0"/>
              <a:t>World War I Powers</a:t>
            </a:r>
            <a:endParaRPr lang="en-US" dirty="0"/>
          </a:p>
          <a:p>
            <a:r>
              <a:rPr lang="en-US" dirty="0"/>
              <a:t>Allied Powers: Great Britain, France, Russia, Italy, United States</a:t>
            </a:r>
          </a:p>
          <a:p>
            <a:r>
              <a:rPr lang="en-US"/>
              <a:t>Central </a:t>
            </a:r>
            <a:r>
              <a:rPr lang="en-US" dirty="0"/>
              <a:t>Powers: Austria-Hungary, Germany, Bulgaria, Turkey</a:t>
            </a:r>
          </a:p>
          <a:p>
            <a:r>
              <a:rPr lang="en-US" dirty="0"/>
              <a:t> </a:t>
            </a:r>
            <a:r>
              <a:rPr lang="en-US" b="1" u="sng" dirty="0"/>
              <a:t>Timeline of Events</a:t>
            </a:r>
            <a:endParaRPr lang="en-US" dirty="0"/>
          </a:p>
          <a:p>
            <a:pPr lvl="0"/>
            <a:r>
              <a:rPr lang="en-US" b="1" dirty="0"/>
              <a:t>1914: Archduke Francis Ferdinand is assassinated. </a:t>
            </a:r>
            <a:r>
              <a:rPr lang="en-US" dirty="0"/>
              <a:t>Austrian Archduke Francis Ferdinand was assassinated by a Serbian nationalist in 1914. His death led to Austria declaring war on Serbia. Shortly after, </a:t>
            </a:r>
            <a:r>
              <a:rPr lang="en-US" b="1" dirty="0"/>
              <a:t>Kaiser Wilhelm II</a:t>
            </a:r>
            <a:r>
              <a:rPr lang="en-US" dirty="0"/>
              <a:t>, the ruler of Germany, declared war on Russia, France, and Belgium. These actions started World War I.</a:t>
            </a:r>
          </a:p>
          <a:p>
            <a:pPr lvl="0"/>
            <a:r>
              <a:rPr lang="en-US" b="1" dirty="0"/>
              <a:t>1915: U-boat submarine warfare begins. </a:t>
            </a:r>
            <a:r>
              <a:rPr lang="en-US" dirty="0"/>
              <a:t>The U-boat was new technology for warfare. Germany followed a policy of unrestricted submarine warfare, which disrupted trade and travel for Americans, particularly because the U.S. had a close trade relationship with Britain. In 1915, Germans began to use their U-boats in sea battles, as well as to create a blockade of Great Britain.</a:t>
            </a:r>
          </a:p>
        </p:txBody>
      </p:sp>
    </p:spTree>
    <p:extLst>
      <p:ext uri="{BB962C8B-B14F-4D97-AF65-F5344CB8AC3E}">
        <p14:creationId xmlns:p14="http://schemas.microsoft.com/office/powerpoint/2010/main" val="131805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41" y="276646"/>
            <a:ext cx="8738507" cy="6413166"/>
          </a:xfrm>
        </p:spPr>
        <p:txBody>
          <a:bodyPr>
            <a:normAutofit fontScale="77500" lnSpcReduction="20000"/>
          </a:bodyPr>
          <a:lstStyle/>
          <a:p>
            <a:pPr lvl="0"/>
            <a:r>
              <a:rPr lang="en-US" b="1" dirty="0"/>
              <a:t>1916: Woodrow Wilson is re-elected President. </a:t>
            </a:r>
            <a:r>
              <a:rPr lang="en-US" dirty="0"/>
              <a:t>President Wilson ran again in 1916 on the Democratic ticket. His slogan was "He kept us out of war," which helped him win the election. Wilson beat out Republican Charles Evans Hughes by a slight margin. Wilson tried to mediate between the Allies and Central Powers as soon as he was reelected, but he had no success.</a:t>
            </a:r>
          </a:p>
          <a:p>
            <a:pPr lvl="0"/>
            <a:r>
              <a:rPr lang="en-US" b="1" dirty="0"/>
              <a:t>1917: Zimmerman telegram is sent to the German ambassador to the </a:t>
            </a:r>
            <a:r>
              <a:rPr lang="en-US" b="1" dirty="0" err="1"/>
              <a:t>U.S.</a:t>
            </a:r>
            <a:r>
              <a:rPr lang="en-US" dirty="0" err="1"/>
              <a:t>In</a:t>
            </a:r>
            <a:r>
              <a:rPr lang="en-US" dirty="0"/>
              <a:t> February 1917, British intelligence intercepted a telegram addressed to the German minister in Mexico from German Foreign Secretary Arthur Zimmerman instructing him to make an offer to the Mexican government. In this message, Zimmerman expressed his hope to "set new enemies on America's neck" by offering to help Mexico recover territories lost to the U.S. in exchange for Mexico's alliance in the event of war between Germany and the United States. The British passed this message to U.S. officials who took this threat very seriously.</a:t>
            </a:r>
          </a:p>
          <a:p>
            <a:pPr lvl="0"/>
            <a:r>
              <a:rPr lang="en-US" b="1" dirty="0"/>
              <a:t>1917: United States joins Allied Powers in World War I</a:t>
            </a:r>
            <a:r>
              <a:rPr lang="en-US" dirty="0"/>
              <a:t> in 1917, Woodrow Wilson urged Congress to declare war against Germany. Wilson strongly believed that the U.S. needed to join the war to "Make the world safe for democracy." </a:t>
            </a:r>
            <a:r>
              <a:rPr lang="en-US" b="1" dirty="0"/>
              <a:t>Jeannette Rankin</a:t>
            </a:r>
            <a:r>
              <a:rPr lang="en-US" dirty="0"/>
              <a:t>, the first woman to serve in Congress, voted against the declaration of war on Germany. Despite Rankin and a few other Congressmen, the vote passed and the U.S. declared war on Germany in April 1917.</a:t>
            </a:r>
          </a:p>
          <a:p>
            <a:pPr lvl="0"/>
            <a:r>
              <a:rPr lang="en-US" b="1" dirty="0"/>
              <a:t>1917: Congress passes Selective Service Act. </a:t>
            </a:r>
            <a:r>
              <a:rPr lang="en-US" dirty="0"/>
              <a:t>After the U.S. joined the war, Congress passed the Selective Service Act. All men from 21 to 30 years old had to register, but there were some exemptions from service. Those exemptions included men who had dependent families or physical disabilities. Members of pacifist religious organizations were granted objector status.</a:t>
            </a:r>
          </a:p>
          <a:p>
            <a:endParaRPr lang="en-US" dirty="0"/>
          </a:p>
        </p:txBody>
      </p:sp>
    </p:spTree>
    <p:extLst>
      <p:ext uri="{BB962C8B-B14F-4D97-AF65-F5344CB8AC3E}">
        <p14:creationId xmlns:p14="http://schemas.microsoft.com/office/powerpoint/2010/main" val="213349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48" y="213772"/>
            <a:ext cx="8713361" cy="6644228"/>
          </a:xfrm>
        </p:spPr>
        <p:txBody>
          <a:bodyPr>
            <a:normAutofit fontScale="62500" lnSpcReduction="20000"/>
          </a:bodyPr>
          <a:lstStyle/>
          <a:p>
            <a:pPr lvl="0"/>
            <a:r>
              <a:rPr lang="en-US" b="1" dirty="0"/>
              <a:t>1917: Russian and Bolshevik Revolutions begin </a:t>
            </a:r>
            <a:r>
              <a:rPr lang="en-US" dirty="0"/>
              <a:t>the Russian Revolution started in 1917 with the overthrow of the Russian monarchy, also known as a czarist government. The revolutionaries were educated Russians who were politically radical and were tired of the shortages faced because nearly all resources were sent to soldiers fighting on the front. Marxism sprang out of this revolution, along with anarchism. One of the revolutionist parties, the Bolsheviks, had started a revolution in 1903. In March 1917, Czar Nicholas II abdicated (stepped down from) his throne. The Bolsheviks gained control of the Russian government in November 1917 and created a dictatorship under Vladimir Lenin.</a:t>
            </a:r>
          </a:p>
          <a:p>
            <a:pPr lvl="0"/>
            <a:r>
              <a:rPr lang="en-US" b="1" dirty="0"/>
              <a:t>1918: Armistice is declared </a:t>
            </a:r>
            <a:r>
              <a:rPr lang="en-US" dirty="0"/>
              <a:t>In November 1918, an armistice was signed between Germany and the Allies. An armistice is a temporary suspension of fighting, also known as a truce. This was the first step toward the end of World War I.</a:t>
            </a:r>
          </a:p>
          <a:p>
            <a:pPr lvl="0"/>
            <a:r>
              <a:rPr lang="en-US" b="1" dirty="0"/>
              <a:t>1918: President Wilson presents Fourteen Points to Congress </a:t>
            </a:r>
            <a:r>
              <a:rPr lang="en-US" dirty="0"/>
              <a:t>President Wilson created a plan for peace called his Fourteen Points. Wilson believed that, by using his plan, both the Allied and Central powers could have  "peace without victory." Among other things, he called for an end to colonialism and the establishment of a League of Nations. The actual peace agreement, the Treaty of Versailles, accepted some of his ideas, including the League of Nations.</a:t>
            </a:r>
          </a:p>
          <a:p>
            <a:pPr lvl="0"/>
            <a:r>
              <a:rPr lang="en-US" b="1" dirty="0"/>
              <a:t>1919: Treaty of Versailles is signed </a:t>
            </a:r>
            <a:r>
              <a:rPr lang="en-US" dirty="0"/>
              <a:t>Delegates from the Allied countries met in Paris, France to draft a peace treaty. In the Treaty of Versailles, Germany was disarmed and forced to accept Allied military occupation of parts of Germany. Parts of Germany's prewar territory were taken away, and it was required to give up its colonial empire. Germany also had to accept responsibility for the outbreak of the war and was required to pay the cost of repairing wartime damage, known as reparations. The Allied powers, except the United States, wanted to use the Treaty of Versailles to punish Germany for the war. The treaty also set up the League of Nations. The United States rejected the Treaty of Versailles and set up its own treaty with Germany in 1921.</a:t>
            </a:r>
          </a:p>
          <a:p>
            <a:pPr lvl="0"/>
            <a:r>
              <a:rPr lang="en-US" b="1" dirty="0"/>
              <a:t>1919: League of Nations is formed </a:t>
            </a:r>
            <a:r>
              <a:rPr lang="en-US" dirty="0"/>
              <a:t>The League of Nations was set up according to the Treaty of Versailles. Its purpose was to act as the peacekeeper of Europe. However, the League of Nations did not have any real power or military strength, and it was very ineffectual due to the absence of the United States. </a:t>
            </a:r>
            <a:r>
              <a:rPr lang="en-US" b="1" dirty="0"/>
              <a:t>Henry Cabot Lodge</a:t>
            </a:r>
            <a:r>
              <a:rPr lang="en-US" dirty="0"/>
              <a:t>, a U.S. Senator, opposed the U.S. entering into the League of Nations. Lodge and other Congressmen believed that the League of Nations interfered with American interests, and so he convinced Congress to reject American participation in the League of Nations.</a:t>
            </a:r>
          </a:p>
          <a:p>
            <a:endParaRPr lang="en-US" dirty="0"/>
          </a:p>
        </p:txBody>
      </p:sp>
    </p:spTree>
    <p:extLst>
      <p:ext uri="{BB962C8B-B14F-4D97-AF65-F5344CB8AC3E}">
        <p14:creationId xmlns:p14="http://schemas.microsoft.com/office/powerpoint/2010/main" val="204928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495" y="251497"/>
            <a:ext cx="8235573" cy="6488614"/>
          </a:xfrm>
        </p:spPr>
        <p:txBody>
          <a:bodyPr>
            <a:normAutofit/>
          </a:bodyPr>
          <a:lstStyle/>
          <a:p>
            <a:r>
              <a:rPr lang="en-US" b="1" u="sng" dirty="0"/>
              <a:t>The Treaty of Versailles:</a:t>
            </a:r>
            <a:r>
              <a:rPr lang="en-US" dirty="0"/>
              <a:t> </a:t>
            </a:r>
          </a:p>
          <a:p>
            <a:pPr lvl="1"/>
            <a:r>
              <a:rPr lang="en-US" dirty="0"/>
              <a:t>The Treaty of Versailles, which ended World War I, is considered one of the most punitive (punishing) treaties in history. It set out to humiliate the Germans at the end of WWI by making them: </a:t>
            </a:r>
          </a:p>
          <a:p>
            <a:pPr lvl="2"/>
            <a:r>
              <a:rPr lang="en-US" dirty="0"/>
              <a:t>Take full responsibility for the war</a:t>
            </a:r>
          </a:p>
          <a:p>
            <a:pPr lvl="2"/>
            <a:r>
              <a:rPr lang="en-US" dirty="0"/>
              <a:t>Pay reparations</a:t>
            </a:r>
          </a:p>
          <a:p>
            <a:pPr lvl="2"/>
            <a:r>
              <a:rPr lang="en-US" dirty="0"/>
              <a:t>Give up land in Europe and all of their overseas territories</a:t>
            </a:r>
          </a:p>
          <a:p>
            <a:pPr lvl="2"/>
            <a:r>
              <a:rPr lang="en-US" dirty="0"/>
              <a:t>Reduce its military</a:t>
            </a:r>
          </a:p>
          <a:p>
            <a:r>
              <a:rPr lang="en-US" dirty="0"/>
              <a:t>It is considered a direct cause of Hitler’s rise to power and, therefore, World War II aggression. </a:t>
            </a:r>
          </a:p>
          <a:p>
            <a:endParaRPr lang="en-US" dirty="0"/>
          </a:p>
        </p:txBody>
      </p:sp>
    </p:spTree>
    <p:extLst>
      <p:ext uri="{BB962C8B-B14F-4D97-AF65-F5344CB8AC3E}">
        <p14:creationId xmlns:p14="http://schemas.microsoft.com/office/powerpoint/2010/main" val="274443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56" y="308900"/>
            <a:ext cx="8654216" cy="6549100"/>
          </a:xfrm>
        </p:spPr>
        <p:txBody>
          <a:bodyPr>
            <a:normAutofit/>
          </a:bodyPr>
          <a:lstStyle/>
          <a:p>
            <a:r>
              <a:rPr lang="en-US" b="1" dirty="0"/>
              <a:t>Depression and Poverty</a:t>
            </a:r>
            <a:endParaRPr lang="en-US" dirty="0"/>
          </a:p>
          <a:p>
            <a:pPr lvl="1"/>
            <a:r>
              <a:rPr lang="en-US" dirty="0"/>
              <a:t>In the 1930’s countries around the world fell into a worldwide economic depression</a:t>
            </a:r>
          </a:p>
          <a:p>
            <a:pPr lvl="1"/>
            <a:r>
              <a:rPr lang="en-US" dirty="0"/>
              <a:t>The stock market crash in 1929 in the U.S. led to a domino effect</a:t>
            </a:r>
          </a:p>
          <a:p>
            <a:pPr lvl="2"/>
            <a:r>
              <a:rPr lang="en-US" dirty="0"/>
              <a:t>Businesses around the world traded with the U.S.</a:t>
            </a:r>
          </a:p>
          <a:p>
            <a:pPr lvl="2"/>
            <a:r>
              <a:rPr lang="en-US" dirty="0"/>
              <a:t>When the U.S. stopped buying goods it hurt businesses in other countries</a:t>
            </a:r>
          </a:p>
          <a:p>
            <a:pPr lvl="2"/>
            <a:r>
              <a:rPr lang="en-US" dirty="0"/>
              <a:t>When U.S. banks closed it hurt other countries and caused them to close banks too</a:t>
            </a:r>
          </a:p>
          <a:p>
            <a:pPr lvl="1"/>
            <a:endParaRPr lang="en-US" dirty="0"/>
          </a:p>
          <a:p>
            <a:pPr marL="457200" lvl="1" indent="0">
              <a:buNone/>
            </a:pPr>
            <a:endParaRPr lang="en-US" dirty="0"/>
          </a:p>
          <a:p>
            <a:r>
              <a:rPr lang="en-US" dirty="0"/>
              <a:t>Europe was unstable between the two World Wars, largely due to economic reasons. Great poverty led people to accept radical change and the promises of fascist dictators like Hitler and Mussolini.</a:t>
            </a:r>
          </a:p>
          <a:p>
            <a:endParaRPr lang="en-US" dirty="0"/>
          </a:p>
        </p:txBody>
      </p:sp>
    </p:spTree>
    <p:extLst>
      <p:ext uri="{BB962C8B-B14F-4D97-AF65-F5344CB8AC3E}">
        <p14:creationId xmlns:p14="http://schemas.microsoft.com/office/powerpoint/2010/main" val="188733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C40A-E3CC-4D06-B924-6CA59C0F64AF}"/>
              </a:ext>
            </a:extLst>
          </p:cNvPr>
          <p:cNvSpPr>
            <a:spLocks noGrp="1"/>
          </p:cNvSpPr>
          <p:nvPr>
            <p:ph type="title"/>
          </p:nvPr>
        </p:nvSpPr>
        <p:spPr/>
        <p:txBody>
          <a:bodyPr/>
          <a:lstStyle/>
          <a:p>
            <a:r>
              <a:rPr lang="en-US" dirty="0"/>
              <a:t>Rise of Nazism</a:t>
            </a:r>
          </a:p>
        </p:txBody>
      </p:sp>
      <p:sp>
        <p:nvSpPr>
          <p:cNvPr id="3" name="Content Placeholder 2">
            <a:extLst>
              <a:ext uri="{FF2B5EF4-FFF2-40B4-BE49-F238E27FC236}">
                <a16:creationId xmlns:a16="http://schemas.microsoft.com/office/drawing/2014/main" id="{E5321B8D-2210-47D3-8B53-C92CC80A3191}"/>
              </a:ext>
            </a:extLst>
          </p:cNvPr>
          <p:cNvSpPr>
            <a:spLocks noGrp="1"/>
          </p:cNvSpPr>
          <p:nvPr>
            <p:ph idx="1"/>
          </p:nvPr>
        </p:nvSpPr>
        <p:spPr/>
        <p:txBody>
          <a:bodyPr>
            <a:normAutofit/>
          </a:bodyPr>
          <a:lstStyle/>
          <a:p>
            <a:r>
              <a:rPr lang="en-US" dirty="0"/>
              <a:t>The Nazi movement gained traction in the early 1930’s</a:t>
            </a:r>
          </a:p>
          <a:p>
            <a:pPr lvl="1"/>
            <a:r>
              <a:rPr lang="en-US" dirty="0"/>
              <a:t>This political party argued for strong leadership, new policies and putting Germany first above everything</a:t>
            </a:r>
          </a:p>
          <a:p>
            <a:pPr lvl="1"/>
            <a:r>
              <a:rPr lang="en-US" u="sng" dirty="0" err="1"/>
              <a:t>Na</a:t>
            </a:r>
            <a:r>
              <a:rPr lang="en-US" dirty="0" err="1"/>
              <a:t>tionalso</a:t>
            </a:r>
            <a:r>
              <a:rPr lang="en-US" u="sng" dirty="0" err="1"/>
              <a:t>zi</a:t>
            </a:r>
            <a:r>
              <a:rPr lang="en-US" dirty="0" err="1"/>
              <a:t>alistische</a:t>
            </a:r>
            <a:r>
              <a:rPr lang="en-US" dirty="0"/>
              <a:t> Deutsche </a:t>
            </a:r>
            <a:r>
              <a:rPr lang="en-US" dirty="0" err="1"/>
              <a:t>Arbeiterpartei</a:t>
            </a:r>
            <a:r>
              <a:rPr lang="en-US" dirty="0"/>
              <a:t>- National Socialist German Workers Party</a:t>
            </a:r>
          </a:p>
          <a:p>
            <a:r>
              <a:rPr lang="en-US" dirty="0"/>
              <a:t>Hitler’s election as German Chancellor in 1933 brought about state sponsored anti- Semitism (prejudice against Jews)</a:t>
            </a:r>
          </a:p>
          <a:p>
            <a:pPr lvl="1"/>
            <a:r>
              <a:rPr lang="en-US" dirty="0"/>
              <a:t>He used propaganda to scapegoat (blame) Jews as the reason for Germany’s problems </a:t>
            </a:r>
          </a:p>
        </p:txBody>
      </p:sp>
    </p:spTree>
    <p:extLst>
      <p:ext uri="{BB962C8B-B14F-4D97-AF65-F5344CB8AC3E}">
        <p14:creationId xmlns:p14="http://schemas.microsoft.com/office/powerpoint/2010/main" val="190183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4270-A2BA-4614-BAC8-29393A4474FA}"/>
              </a:ext>
            </a:extLst>
          </p:cNvPr>
          <p:cNvSpPr>
            <a:spLocks noGrp="1"/>
          </p:cNvSpPr>
          <p:nvPr>
            <p:ph type="title"/>
          </p:nvPr>
        </p:nvSpPr>
        <p:spPr/>
        <p:txBody>
          <a:bodyPr/>
          <a:lstStyle/>
          <a:p>
            <a:r>
              <a:rPr lang="en-US" dirty="0"/>
              <a:t>Propaganda</a:t>
            </a:r>
          </a:p>
        </p:txBody>
      </p:sp>
      <p:sp>
        <p:nvSpPr>
          <p:cNvPr id="3" name="Content Placeholder 2">
            <a:extLst>
              <a:ext uri="{FF2B5EF4-FFF2-40B4-BE49-F238E27FC236}">
                <a16:creationId xmlns:a16="http://schemas.microsoft.com/office/drawing/2014/main" id="{680A7878-AC65-4CD8-B447-443D0CB407C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700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62" y="503238"/>
            <a:ext cx="8562480" cy="868362"/>
          </a:xfrm>
        </p:spPr>
        <p:txBody>
          <a:bodyPr/>
          <a:lstStyle/>
          <a:p>
            <a:r>
              <a:rPr lang="en-US" sz="2800" dirty="0"/>
              <a:t>b. Explain the impact of WWII in terms of the Holocaust, the origins of the Cold War, and the rise of Superpowers. </a:t>
            </a:r>
            <a:br>
              <a:rPr lang="en-US" sz="2800" dirty="0"/>
            </a:br>
            <a:endParaRPr lang="en-US" sz="2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769434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1463</TotalTime>
  <Words>811</Words>
  <Application>Microsoft Office PowerPoint</Application>
  <PresentationFormat>On-screen Show (4:3)</PresentationFormat>
  <Paragraphs>108</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Goudy Old Style</vt:lpstr>
      <vt:lpstr>Impact</vt:lpstr>
      <vt:lpstr>Rockwell</vt:lpstr>
      <vt:lpstr>Inkwell</vt:lpstr>
      <vt:lpstr>        REVIEW OF EUROPE STANDARD SS6H7  The student will explain conflict and change in Europe to the 21st century.  a. Describe major developments following World War I: the Russian Revolution, the Treaty of Versailles, worldwide depression, and the rise of Nazism.  b. Explain the impact of WWII in terms of the Holocaust, the origins of the Cold War, and the rise of Superpowers.  c. Explain how the collapse of the Soviet Union led to the end of the Cold War and German reunification  </vt:lpstr>
      <vt:lpstr>a. Describe major developments following World War I: the Russian Revolution, the Treaty of Versailles, worldwide depression, and the rise of Nazism.  </vt:lpstr>
      <vt:lpstr>PowerPoint Presentation</vt:lpstr>
      <vt:lpstr>PowerPoint Presentation</vt:lpstr>
      <vt:lpstr>PowerPoint Presentation</vt:lpstr>
      <vt:lpstr>PowerPoint Presentation</vt:lpstr>
      <vt:lpstr>Rise of Nazism</vt:lpstr>
      <vt:lpstr>Propaganda</vt:lpstr>
      <vt:lpstr>b. Explain the impact of WWII in terms of the Holocaust, the origins of the Cold War, and the rise of Superpowers.  </vt:lpstr>
      <vt:lpstr>Holocaust</vt:lpstr>
      <vt:lpstr>The Cold War</vt:lpstr>
      <vt:lpstr>Cold War cont.</vt:lpstr>
      <vt:lpstr>Rise of the Superpowers</vt:lpstr>
      <vt:lpstr>Soviets</vt:lpstr>
      <vt:lpstr>United States</vt:lpstr>
      <vt:lpstr>c. Explain how the collapse of the Soviet Union led to the end of the Cold War and German reunification.  </vt:lpstr>
      <vt:lpstr>Collapse of the Soviet Union</vt:lpstr>
      <vt:lpstr>German Reunification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EUROPE STANDARD SS6H7  The student will explain conflict and change in Europe to the 21st century.  a. Describe major developments following World War I: the Russian Revolution, the Treaty of Versailles, worldwide depression, and the rise of Nazism.  b. Explain the impact of WWII in terms of the Holocaust, the origins of the Cold War, and the rise of Superpowers.  c. Explain how the collapse of the Soviet Union led to the end of the Cold War and German reunification</dc:title>
  <dc:creator>Nancy Elphingstone</dc:creator>
  <cp:lastModifiedBy>Jonathan Luciano</cp:lastModifiedBy>
  <cp:revision>17</cp:revision>
  <dcterms:created xsi:type="dcterms:W3CDTF">2016-03-15T00:08:31Z</dcterms:created>
  <dcterms:modified xsi:type="dcterms:W3CDTF">2018-09-16T00:15:13Z</dcterms:modified>
</cp:coreProperties>
</file>