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57" r:id="rId11"/>
    <p:sldId id="266" r:id="rId12"/>
    <p:sldId id="267" r:id="rId13"/>
    <p:sldId id="268" r:id="rId14"/>
    <p:sldId id="259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s-media-cache-ak0.pinimg.com/736x/58/3d/5e/583d5e19a6204c712b23794544d07586--english-fun-english-languag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581103"/>
          </a:xfrm>
        </p:spPr>
        <p:txBody>
          <a:bodyPr/>
          <a:lstStyle/>
          <a:p>
            <a:r>
              <a:rPr lang="en-US" dirty="0"/>
              <a:t>Why English is Hard to </a:t>
            </a:r>
            <a:r>
              <a:rPr lang="en-US" dirty="0" smtClean="0"/>
              <a:t>Learn &amp; Reasons Why Chinese is Easier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Mrs. Roquemore (</a:t>
            </a:r>
            <a:r>
              <a:rPr lang="ja-JP" altLang="en-US" dirty="0"/>
              <a:t>高老师</a:t>
            </a:r>
            <a:r>
              <a:rPr lang="en-US" altLang="ja-JP" dirty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64" y="2966257"/>
            <a:ext cx="3293226" cy="3293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69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Why English is Hard to Learn</a:t>
            </a:r>
            <a:endParaRPr lang="en-US" dirty="0"/>
          </a:p>
        </p:txBody>
      </p:sp>
      <p:pic>
        <p:nvPicPr>
          <p:cNvPr id="1027" name="Picture 3" descr="Image result for why english is 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25" y="1113906"/>
            <a:ext cx="5074666" cy="544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6662" y="1662546"/>
            <a:ext cx="554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Vocabulary combinations make more sense.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33391" r="36578" b="39479"/>
          <a:stretch>
            <a:fillRect/>
          </a:stretch>
        </p:blipFill>
        <p:spPr bwMode="auto">
          <a:xfrm>
            <a:off x="2585259" y="2811260"/>
            <a:ext cx="7567867" cy="294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8021" y="1562795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Numbers are used </a:t>
            </a:r>
            <a:r>
              <a:rPr lang="en-US" dirty="0" err="1" smtClean="0"/>
              <a:t>waaaaayy</a:t>
            </a:r>
            <a:r>
              <a:rPr lang="en-US" dirty="0" smtClean="0"/>
              <a:t> more effectively and efficiently.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14609" r="38805" b="3999"/>
          <a:stretch>
            <a:fillRect/>
          </a:stretch>
        </p:blipFill>
        <p:spPr bwMode="auto">
          <a:xfrm>
            <a:off x="7627533" y="1235046"/>
            <a:ext cx="37338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4" y="2692371"/>
            <a:ext cx="600075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3040" y="1529544"/>
            <a:ext cx="8653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Some Chinese characters actually </a:t>
            </a:r>
            <a:r>
              <a:rPr lang="en-US" i="1" dirty="0" smtClean="0"/>
              <a:t>look</a:t>
            </a:r>
            <a:r>
              <a:rPr lang="en-US" dirty="0" smtClean="0"/>
              <a:t> like the things they are describing.</a:t>
            </a:r>
          </a:p>
          <a:p>
            <a:endParaRPr lang="en-US" dirty="0"/>
          </a:p>
          <a:p>
            <a:r>
              <a:rPr lang="en-US" dirty="0" smtClean="0"/>
              <a:t>(So it’s almost like reading a picture book.)</a:t>
            </a:r>
          </a:p>
        </p:txBody>
      </p:sp>
      <p:pic>
        <p:nvPicPr>
          <p:cNvPr id="11266" name="Picture 2" descr="It's kind of like reading a picture book. Ish. Which is always coo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92" y="2868512"/>
            <a:ext cx="5988714" cy="3529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Why English is Hard to Learn</a:t>
            </a:r>
            <a:endParaRPr lang="en-US" dirty="0"/>
          </a:p>
        </p:txBody>
      </p:sp>
      <p:pic>
        <p:nvPicPr>
          <p:cNvPr id="3074" name="Picture 2" descr="Image result for english language poem pronunciatio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27" y="1376363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987673"/>
            <a:ext cx="8534400" cy="1244295"/>
          </a:xfrm>
        </p:spPr>
        <p:txBody>
          <a:bodyPr/>
          <a:lstStyle/>
          <a:p>
            <a:r>
              <a:rPr lang="en-US" b="1" dirty="0" smtClean="0"/>
              <a:t>Riddle Me This…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057401"/>
            <a:ext cx="10388341" cy="24896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Why do we </a:t>
            </a:r>
            <a:r>
              <a:rPr lang="en-US" sz="3600" i="1" dirty="0" smtClean="0">
                <a:solidFill>
                  <a:schemeClr val="tx1"/>
                </a:solidFill>
              </a:rPr>
              <a:t>drive</a:t>
            </a:r>
            <a:r>
              <a:rPr lang="en-US" sz="3600" dirty="0" smtClean="0">
                <a:solidFill>
                  <a:schemeClr val="tx1"/>
                </a:solidFill>
              </a:rPr>
              <a:t> on a parkway, and </a:t>
            </a:r>
            <a:r>
              <a:rPr lang="en-US" sz="3600" i="1" dirty="0" smtClean="0">
                <a:solidFill>
                  <a:schemeClr val="tx1"/>
                </a:solidFill>
              </a:rPr>
              <a:t>park</a:t>
            </a:r>
            <a:r>
              <a:rPr lang="en-US" sz="3600" dirty="0" smtClean="0">
                <a:solidFill>
                  <a:schemeClr val="tx1"/>
                </a:solidFill>
              </a:rPr>
              <a:t> on a driveway?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47" y="3898699"/>
            <a:ext cx="2809671" cy="2809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03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Why English is Hard to Learn</a:t>
            </a:r>
            <a:endParaRPr lang="en-US" dirty="0"/>
          </a:p>
        </p:txBody>
      </p:sp>
      <p:pic>
        <p:nvPicPr>
          <p:cNvPr id="2050" name="Picture 2" descr="Image result for why english is 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1" y="1243360"/>
            <a:ext cx="6794660" cy="4858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pic>
        <p:nvPicPr>
          <p:cNvPr id="4098" name="Picture 2" descr="There are non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23" y="1113906"/>
            <a:ext cx="4705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4524" y="1928553"/>
            <a:ext cx="4547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Mandarin does not care about tenses.</a:t>
            </a:r>
          </a:p>
          <a:p>
            <a:endParaRPr lang="en-US" dirty="0"/>
          </a:p>
          <a:p>
            <a:r>
              <a:rPr lang="en-US" dirty="0" smtClean="0"/>
              <a:t>English verb “is”</a:t>
            </a:r>
          </a:p>
          <a:p>
            <a:r>
              <a:rPr lang="en-US" dirty="0" smtClean="0"/>
              <a:t>I </a:t>
            </a:r>
            <a:r>
              <a:rPr lang="en-US" i="1" u="sng" dirty="0" smtClean="0"/>
              <a:t>am</a:t>
            </a:r>
          </a:p>
          <a:p>
            <a:r>
              <a:rPr lang="en-US" dirty="0" smtClean="0"/>
              <a:t>He </a:t>
            </a:r>
            <a:r>
              <a:rPr lang="en-US" i="1" u="sng" dirty="0" smtClean="0"/>
              <a:t>is</a:t>
            </a:r>
          </a:p>
          <a:p>
            <a:r>
              <a:rPr lang="en-US" dirty="0" smtClean="0"/>
              <a:t>They </a:t>
            </a:r>
            <a:r>
              <a:rPr lang="en-US" i="1" u="sng" dirty="0" smtClean="0"/>
              <a:t>are</a:t>
            </a:r>
          </a:p>
          <a:p>
            <a:r>
              <a:rPr lang="en-US" dirty="0" smtClean="0"/>
              <a:t>We </a:t>
            </a:r>
            <a:r>
              <a:rPr lang="en-US" i="1" u="sng" dirty="0" smtClean="0"/>
              <a:t>are</a:t>
            </a:r>
          </a:p>
          <a:p>
            <a:endParaRPr lang="en-US" i="1" u="sng" dirty="0"/>
          </a:p>
          <a:p>
            <a:r>
              <a:rPr lang="en-US" dirty="0" smtClean="0"/>
              <a:t>Chinese </a:t>
            </a:r>
            <a:r>
              <a:rPr lang="en-US" dirty="0"/>
              <a:t>verb “is</a:t>
            </a:r>
            <a:r>
              <a:rPr lang="en-US" dirty="0" smtClean="0"/>
              <a:t>” (</a:t>
            </a:r>
            <a:r>
              <a:rPr lang="ja-JP" altLang="en-US" dirty="0" smtClean="0"/>
              <a:t>是 </a:t>
            </a:r>
            <a:r>
              <a:rPr lang="en-US" dirty="0" err="1" smtClean="0"/>
              <a:t>shì</a:t>
            </a:r>
            <a:r>
              <a:rPr lang="en-US" dirty="0"/>
              <a:t>)</a:t>
            </a:r>
          </a:p>
          <a:p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i="1" u="sng" dirty="0" err="1" smtClean="0"/>
              <a:t>shì</a:t>
            </a:r>
            <a:r>
              <a:rPr lang="en-US" altLang="zh-CN" dirty="0" smtClean="0"/>
              <a:t> (</a:t>
            </a:r>
            <a:r>
              <a:rPr lang="zh-CN" altLang="en-US" dirty="0" smtClean="0"/>
              <a:t>我是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r>
              <a:rPr lang="en-US" altLang="zh-CN" dirty="0" err="1" smtClean="0"/>
              <a:t>Tā</a:t>
            </a:r>
            <a:r>
              <a:rPr lang="en-US" altLang="zh-CN" dirty="0" smtClean="0"/>
              <a:t> </a:t>
            </a:r>
            <a:r>
              <a:rPr lang="en-US" altLang="zh-CN" i="1" u="sng" dirty="0" err="1" smtClean="0"/>
              <a:t>shì</a:t>
            </a:r>
            <a:r>
              <a:rPr lang="en-US" altLang="zh-CN" dirty="0" smtClean="0"/>
              <a:t> (</a:t>
            </a:r>
            <a:r>
              <a:rPr lang="zh-CN" altLang="en-US" dirty="0" smtClean="0"/>
              <a:t>他是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r>
              <a:rPr lang="en-US" altLang="zh-CN" dirty="0" err="1" smtClean="0"/>
              <a:t>Tā</a:t>
            </a:r>
            <a:r>
              <a:rPr lang="en-US" altLang="zh-CN" dirty="0" smtClean="0"/>
              <a:t> men </a:t>
            </a:r>
            <a:r>
              <a:rPr lang="en-US" altLang="zh-CN" i="1" u="sng" dirty="0" err="1" smtClean="0"/>
              <a:t>shì</a:t>
            </a:r>
            <a:r>
              <a:rPr lang="en-US" altLang="zh-CN" dirty="0" smtClean="0"/>
              <a:t> (</a:t>
            </a:r>
            <a:r>
              <a:rPr lang="zh-CN" altLang="en-US" dirty="0" smtClean="0"/>
              <a:t>他</a:t>
            </a:r>
            <a:r>
              <a:rPr lang="zh-CN" altLang="en-US" dirty="0"/>
              <a:t>们</a:t>
            </a:r>
            <a:r>
              <a:rPr lang="zh-CN" altLang="en-US" dirty="0" smtClean="0"/>
              <a:t>是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r>
              <a:rPr lang="en-US" altLang="zh-CN" dirty="0" err="1" smtClean="0"/>
              <a:t>Wǒ</a:t>
            </a:r>
            <a:r>
              <a:rPr lang="en-US" altLang="zh-CN" dirty="0" smtClean="0"/>
              <a:t> men </a:t>
            </a:r>
            <a:r>
              <a:rPr lang="en-US" altLang="zh-CN" i="1" u="sng" dirty="0" err="1" smtClean="0"/>
              <a:t>shì</a:t>
            </a:r>
            <a:r>
              <a:rPr lang="en-US" altLang="zh-CN" dirty="0" smtClean="0"/>
              <a:t> (</a:t>
            </a:r>
            <a:r>
              <a:rPr lang="zh-CN" altLang="en-US" dirty="0" smtClean="0"/>
              <a:t>我们是</a:t>
            </a:r>
            <a:r>
              <a:rPr lang="en-US" altLang="zh-CN" dirty="0" smtClean="0"/>
              <a:t>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858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4153" y="1307171"/>
            <a:ext cx="10033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Mandarin does not have that many combinations of sounds.</a:t>
            </a:r>
          </a:p>
          <a:p>
            <a:endParaRPr lang="en-US" dirty="0"/>
          </a:p>
          <a:p>
            <a:r>
              <a:rPr lang="en-US" dirty="0" smtClean="0"/>
              <a:t>All the sounds that you see in the image are all the sounds in the language.</a:t>
            </a:r>
            <a:endParaRPr lang="en-US" u="sng" dirty="0"/>
          </a:p>
        </p:txBody>
      </p:sp>
      <p:pic>
        <p:nvPicPr>
          <p:cNvPr id="5122" name="Picture 2" descr="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45" y="2523520"/>
            <a:ext cx="7418502" cy="367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7528" y="2719329"/>
            <a:ext cx="4547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Most words in Mandarin only have one or two syllables.</a:t>
            </a:r>
          </a:p>
          <a:p>
            <a:endParaRPr lang="en-US" u="sng" dirty="0"/>
          </a:p>
          <a:p>
            <a:r>
              <a:rPr lang="en-US" dirty="0" smtClean="0"/>
              <a:t>And each character is only </a:t>
            </a:r>
            <a:r>
              <a:rPr lang="en-US" b="1" u="sng" dirty="0" smtClean="0"/>
              <a:t>1</a:t>
            </a:r>
            <a:r>
              <a:rPr lang="en-US" dirty="0" smtClean="0"/>
              <a:t> syllable.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30551" r="44366" b="13101"/>
          <a:stretch>
            <a:fillRect/>
          </a:stretch>
        </p:blipFill>
        <p:spPr bwMode="auto">
          <a:xfrm>
            <a:off x="6605068" y="1970515"/>
            <a:ext cx="3561398" cy="389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8844" y="1521230"/>
            <a:ext cx="980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Even though tones in Mandarin are very important, you can still usually figure out what people are saying (through context) even if their tones aren’t correct.</a:t>
            </a:r>
            <a:endParaRPr lang="en-US" u="sng" dirty="0"/>
          </a:p>
        </p:txBody>
      </p:sp>
      <p:pic>
        <p:nvPicPr>
          <p:cNvPr id="7170" name="Picture 2" descr="Tones = inflections. You can still figure out what people are saying through contex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6" y="2864340"/>
            <a:ext cx="6657151" cy="243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9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035" y="385596"/>
            <a:ext cx="10510656" cy="10382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While these languages are fighting with each other…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5" y="1304108"/>
            <a:ext cx="41338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8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5098" y="2310939"/>
            <a:ext cx="4547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Articles (words like “the”, “an”, and “a”) </a:t>
            </a:r>
            <a:r>
              <a:rPr lang="en-US" b="1" dirty="0" smtClean="0"/>
              <a:t>don’t even </a:t>
            </a:r>
            <a:r>
              <a:rPr lang="en-US" b="1" u="sng" dirty="0" smtClean="0"/>
              <a:t>exist</a:t>
            </a:r>
            <a:r>
              <a:rPr lang="en-US" dirty="0" smtClean="0"/>
              <a:t> in Mandarin.</a:t>
            </a:r>
          </a:p>
          <a:p>
            <a:endParaRPr lang="en-US" u="sng" dirty="0"/>
          </a:p>
          <a:p>
            <a:r>
              <a:rPr lang="en-US" dirty="0" smtClean="0"/>
              <a:t>Literally, they don’t exist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And therefore, do not have “genders”.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30249" r="44366" b="19664"/>
          <a:stretch>
            <a:fillRect/>
          </a:stretch>
        </p:blipFill>
        <p:spPr bwMode="auto">
          <a:xfrm>
            <a:off x="6980327" y="1406050"/>
            <a:ext cx="3569711" cy="389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1" y="222903"/>
            <a:ext cx="8534400" cy="891003"/>
          </a:xfrm>
        </p:spPr>
        <p:txBody>
          <a:bodyPr/>
          <a:lstStyle/>
          <a:p>
            <a:r>
              <a:rPr lang="en-US" dirty="0" smtClean="0"/>
              <a:t>Reasons Why Chinese is Easier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5470" y="1662546"/>
            <a:ext cx="473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Nouns in Mandarin don’t have plurals.</a:t>
            </a:r>
          </a:p>
          <a:p>
            <a:endParaRPr lang="en-US" dirty="0"/>
          </a:p>
          <a:p>
            <a:r>
              <a:rPr lang="en-US" dirty="0" smtClean="0"/>
              <a:t>Which means you can avoid all of this.</a:t>
            </a:r>
          </a:p>
        </p:txBody>
      </p:sp>
      <p:pic>
        <p:nvPicPr>
          <p:cNvPr id="4" name="Picture 3" descr="Mary Sea's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3" y="1338349"/>
            <a:ext cx="3380509" cy="5070764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flipV="1">
            <a:off x="4964083" y="2809702"/>
            <a:ext cx="872837" cy="16459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349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メイリオ</vt:lpstr>
      <vt:lpstr>Wingdings 3</vt:lpstr>
      <vt:lpstr>幼圆</vt:lpstr>
      <vt:lpstr>Slice</vt:lpstr>
      <vt:lpstr>Why English is Hard to Learn &amp; Reasons Why Chinese is Easier</vt:lpstr>
      <vt:lpstr>Why English is Hard to Learn</vt:lpstr>
      <vt:lpstr>Reasons Why Chinese is Easier</vt:lpstr>
      <vt:lpstr>Reasons Why Chinese is Easier</vt:lpstr>
      <vt:lpstr>Reasons Why Chinese is Easier</vt:lpstr>
      <vt:lpstr>Reasons Why Chinese is Easier</vt:lpstr>
      <vt:lpstr>While these languages are fighting with each other…</vt:lpstr>
      <vt:lpstr>Reasons Why Chinese is Easier</vt:lpstr>
      <vt:lpstr>Reasons Why Chinese is Easier</vt:lpstr>
      <vt:lpstr>Why English is Hard to Learn</vt:lpstr>
      <vt:lpstr>Reasons Why Chinese is Easier</vt:lpstr>
      <vt:lpstr>Reasons Why Chinese is Easier</vt:lpstr>
      <vt:lpstr>Reasons Why Chinese is Easier</vt:lpstr>
      <vt:lpstr>Why English is Hard to Learn</vt:lpstr>
      <vt:lpstr>Riddle Me This…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English is Hard to Learn &amp; Reasons Why Chinese is Easier</dc:title>
  <dc:creator>Queena Roquemore</dc:creator>
  <cp:lastModifiedBy>Queena Roquemore</cp:lastModifiedBy>
  <cp:revision>9</cp:revision>
  <dcterms:created xsi:type="dcterms:W3CDTF">2020-08-19T11:19:11Z</dcterms:created>
  <dcterms:modified xsi:type="dcterms:W3CDTF">2020-09-12T02:32:37Z</dcterms:modified>
</cp:coreProperties>
</file>