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2" r:id="rId2"/>
    <p:sldId id="263" r:id="rId3"/>
    <p:sldId id="257" r:id="rId4"/>
    <p:sldId id="258" r:id="rId5"/>
    <p:sldId id="259" r:id="rId6"/>
    <p:sldId id="260" r:id="rId7"/>
    <p:sldId id="267" r:id="rId8"/>
    <p:sldId id="264" r:id="rId9"/>
    <p:sldId id="268" r:id="rId10"/>
    <p:sldId id="265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0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AA4B-8E38-4283-B3E1-D115E3FC45A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D7C1-0181-4EC1-B716-2C869B2F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work individually</a:t>
            </a:r>
            <a:r>
              <a:rPr lang="en-US" baseline="0" dirty="0" smtClean="0"/>
              <a:t> or with a partner to create a mnemonic device to remember the countries of Latin America. Students can write their mnemonic device on the bottom of their map sheet. Share several devices with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D7C1-0181-4EC1-B716-2C869B2F2AD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options</a:t>
            </a:r>
            <a:r>
              <a:rPr lang="en-US" baseline="0" dirty="0" smtClean="0"/>
              <a:t> for the summarizer. The one shown on the slide is the lower level version. Another version is higher level because students have to select a starting point, a direction, and determine the physical features and countries seen in each day. Additionally, a word bank is not included for the physical features and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D7C1-0181-4EC1-B716-2C869B2F2A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9891-413D-40EC-82C4-D998B46A66FC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618D-ECA7-4454-A438-8F8130B6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" y="533400"/>
            <a:ext cx="8991600" cy="55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6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695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Caribbean Sea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4494" y="2399070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916941" y="2743200"/>
            <a:ext cx="2919105" cy="68580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.c.photoshelter.com/img-get/I0000FgAvPJSYW7k/s/850/850/MEX-93-3-21-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393059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717814" cy="286232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Caribbean Sea: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Arm of the Atlantic Ocean; popular tourist attraction due to beautiful beaches and mild tropical climate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Panama Canal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457" y="3112189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62304" y="3229275"/>
            <a:ext cx="3062346" cy="806105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24650" y="3076875"/>
            <a:ext cx="261056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afety4sea.com/images/media/icons/panama-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1237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701" y="228600"/>
            <a:ext cx="8717814" cy="206210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Panama Canal: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Canal built to allow ships to travel easily between the Atlantic and Pacific Oceans.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3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Pacific Ocean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658" y="3242241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24830" y="4350236"/>
            <a:ext cx="2362200" cy="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magenesygraficos.com/fondos-escritorio/data/media/151/pacific-ocean-by-vaggeli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38200"/>
            <a:ext cx="102616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061" y="76200"/>
            <a:ext cx="8717814" cy="218521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Pacific Ocean: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Largest and deepest ocean; larger than the total land area of the world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15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Andes Mountains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718065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66541" y="4419600"/>
            <a:ext cx="3589099" cy="504182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2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ailygalaxy.com/.a/6a00d8341bf7f753ef0133f6514285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9" y="-228600"/>
            <a:ext cx="9296400" cy="74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725" y="3996100"/>
            <a:ext cx="8717814" cy="267765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Andes Mountains: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Chain along the western edge of South America that is the longest continuous mountain range in the world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40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Atacama Desert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4118387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07093" y="5557889"/>
            <a:ext cx="3589099" cy="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nationalgeographic.com/wpf/media-live/photos/000/638/custom/63802_1600x1200-wallpaper-cb1360089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" y="-282342"/>
            <a:ext cx="9535428" cy="71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475" y="4236725"/>
            <a:ext cx="8717814" cy="249299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Atacama Desert: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Driest place on earth; high elevation along coast of Chile; average temperature is actually chilly; parts have never had rain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3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3575"/>
            <a:ext cx="8382000" cy="3124200"/>
          </a:xfrm>
        </p:spPr>
        <p:txBody>
          <a:bodyPr>
            <a:noAutofit/>
          </a:bodyPr>
          <a:lstStyle/>
          <a:p>
            <a:r>
              <a:rPr lang="en-US" sz="5200" dirty="0" smtClean="0">
                <a:latin typeface="Andalus" pitchFamily="18" charset="-78"/>
                <a:cs typeface="Andalus" pitchFamily="18" charset="-78"/>
              </a:rPr>
              <a:t>Essential Question:</a:t>
            </a:r>
            <a:br>
              <a:rPr lang="en-US" sz="5200" dirty="0" smtClean="0">
                <a:latin typeface="Andalus" pitchFamily="18" charset="-78"/>
                <a:cs typeface="Andalus" pitchFamily="18" charset="-78"/>
              </a:rPr>
            </a:br>
            <a:r>
              <a:rPr lang="en-US" sz="5200" dirty="0" smtClean="0">
                <a:latin typeface="Andalus" pitchFamily="18" charset="-78"/>
                <a:cs typeface="Andalus" pitchFamily="18" charset="-78"/>
              </a:rPr>
              <a:t>Where are the major physical features and nations of Latin America located?</a:t>
            </a:r>
            <a:endParaRPr lang="en-US" sz="5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http://english.knps.or.kr/images/etc/world_map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9441"/>
            <a:ext cx="8065942" cy="36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7985" y="1372402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Amazon River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1590454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8. 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800600" y="3124200"/>
            <a:ext cx="2057400" cy="962525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peakwater.org/wp-content/uploads/2012/04/Lote_129_River_Im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9" y="2462510"/>
            <a:ext cx="9291622" cy="46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695" y="0"/>
            <a:ext cx="871781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Amazon River: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Second longest river in the world; flows mostly through Brazil; carries the greatest volume of water of any river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14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avel.sndimg.com/static_files/imagesource/imageoutput8/amazon-river_966x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4" y="1685925"/>
            <a:ext cx="92011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1"/>
          <p:cNvSpPr txBox="1">
            <a:spLocks/>
          </p:cNvSpPr>
          <p:nvPr/>
        </p:nvSpPr>
        <p:spPr>
          <a:xfrm>
            <a:off x="3769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Amazon River</a:t>
            </a:r>
            <a:endParaRPr lang="en-US" sz="8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7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latin typeface="Andalus" pitchFamily="18" charset="-78"/>
                <a:cs typeface="Andalus" pitchFamily="18" charset="-78"/>
              </a:rPr>
              <a:t>Formative Assessment</a:t>
            </a:r>
            <a:endParaRPr lang="en-US" sz="6000" u="sng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6826"/>
              </p:ext>
            </p:extLst>
          </p:nvPr>
        </p:nvGraphicFramePr>
        <p:xfrm>
          <a:off x="1981200" y="1524000"/>
          <a:ext cx="5181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524000"/>
                        <a:ext cx="518160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3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04"/>
            <a:ext cx="8229600" cy="1524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Use the Latin American Countries Map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35750" cy="509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1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Mexico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5943600" cy="5155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00200"/>
            <a:ext cx="190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Arial" pitchFamily="34" charset="0"/>
                <a:cs typeface="Arial" pitchFamily="34" charset="0"/>
              </a:rPr>
              <a:t>9.</a:t>
            </a:r>
            <a:endParaRPr lang="en-US" sz="13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1981200"/>
            <a:ext cx="1524000" cy="45720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715000" cy="4982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Cuba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7065" y="1219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10.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2441209"/>
            <a:ext cx="3657600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0" y="1447800"/>
            <a:ext cx="5791200" cy="506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Haiti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6690" y="1237102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11.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18573" y="2533850"/>
            <a:ext cx="2982227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124200" y="2345098"/>
            <a:ext cx="304800" cy="4160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94992"/>
            <a:ext cx="5739865" cy="4965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Venezuela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3101" y="22098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12.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10000" y="3581400"/>
            <a:ext cx="2743200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524901" cy="4816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Colombia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490311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13.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24200" y="3810000"/>
            <a:ext cx="3238901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64008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Standards: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SS6G1a. Locate on a world and regional political-physical map: Amazon River, Caribbean Sea, Gulf of Mexico, Pacific Ocean, Panama Canal, Andes Mountains, Sierra Madre Mountains, and Atacama Desert.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SS6G1b. Locate on a world and regional political-physical map the countries of Bolivia, Brazil, Colombia, Cuba, Haiti, Mexico, Panama, and Venezuela</a:t>
            </a:r>
            <a:endParaRPr lang="en-US" sz="3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334000" cy="462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Panama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14.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88669" y="3507607"/>
            <a:ext cx="3048001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638800" cy="4891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2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Bolivia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38100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15.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33801" y="5105400"/>
            <a:ext cx="2895599" cy="1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45" y="1501623"/>
            <a:ext cx="5867400" cy="507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5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dalus" pitchFamily="18" charset="-78"/>
                <a:cs typeface="Andalus" pitchFamily="18" charset="-78"/>
              </a:rPr>
              <a:t>Brazil</a:t>
            </a:r>
            <a:endParaRPr lang="en-US" sz="115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1" y="3768805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16.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4876801"/>
            <a:ext cx="4360245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4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Create a Mnemonic Device to help remember the countries of Latin America</a:t>
            </a:r>
            <a:endParaRPr lang="en-US" sz="6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www.ict4us.com/mnemonics/images/logo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14322"/>
            <a:ext cx="3429000" cy="37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meschooling-ideas.com/images/homeschool-mnemon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75" y="2700336"/>
            <a:ext cx="3128475" cy="41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3886200" cy="2209800"/>
          </a:xfrm>
        </p:spPr>
        <p:txBody>
          <a:bodyPr>
            <a:noAutofit/>
          </a:bodyPr>
          <a:lstStyle/>
          <a:p>
            <a:r>
              <a:rPr lang="en-US" sz="5400" u="sng" dirty="0" smtClean="0">
                <a:latin typeface="Andalus" pitchFamily="18" charset="-78"/>
                <a:cs typeface="Andalus" pitchFamily="18" charset="-78"/>
              </a:rPr>
              <a:t>Formative Assessment</a:t>
            </a:r>
            <a:endParaRPr lang="en-US" sz="5400" u="sng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914647" cy="6033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0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Physical and Political Features</a:t>
            </a:r>
            <a:br>
              <a:rPr lang="en-US" sz="4800" dirty="0" smtClean="0">
                <a:latin typeface="Andalus" pitchFamily="18" charset="-78"/>
                <a:cs typeface="Andalus" pitchFamily="18" charset="-78"/>
              </a:rPr>
            </a:b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Review Activities [if needed]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Latin America Physical and Politica</a:t>
            </a: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l Features Flashcards</a:t>
            </a:r>
          </a:p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Physical and Political Features Slipcover 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3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Andalus" pitchFamily="18" charset="-78"/>
                <a:cs typeface="Andalus" pitchFamily="18" charset="-78"/>
              </a:rPr>
              <a:t>Summarizer</a:t>
            </a:r>
            <a:endParaRPr lang="en-US" sz="6600" u="sng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610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e/e9/South_America_satellite_ortho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162933" cy="5865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exican-folk-art-guide.com/image-files/mexfromspace-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3" y="3715262"/>
            <a:ext cx="3810000" cy="2531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76" y="589550"/>
            <a:ext cx="4181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Latin</a:t>
            </a:r>
            <a:br>
              <a:rPr lang="en-US" sz="8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America</a:t>
            </a:r>
            <a:endParaRPr lang="en-US" sz="8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34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Use the Latin America Physical Features Map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2" y="1676400"/>
            <a:ext cx="6953250" cy="506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8646" y="1371600"/>
            <a:ext cx="5823706" cy="5163975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latin typeface="Andalus" pitchFamily="18" charset="-78"/>
                <a:cs typeface="Andalus" pitchFamily="18" charset="-78"/>
              </a:rPr>
              <a:t>Sierra Madre Mountains</a:t>
            </a:r>
            <a:endParaRPr lang="en-US" sz="6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421255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Arial" pitchFamily="34" charset="0"/>
                <a:cs typeface="Arial" pitchFamily="34" charset="0"/>
              </a:rPr>
              <a:t>1. </a:t>
            </a:r>
            <a:endParaRPr lang="en-US" sz="13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00200" y="2355472"/>
            <a:ext cx="1523409" cy="1149728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outhwestdesertlover.files.wordpress.com/2012/05/sisquoc-river-and-sierra-madre-m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453572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419600"/>
            <a:ext cx="8717814" cy="230832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Sierra Madre Mountains: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Main mountain range in Mexico with three major chains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4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6950" y="1371600"/>
            <a:ext cx="5756907" cy="5055116"/>
            <a:chOff x="0" y="0"/>
            <a:chExt cx="5365750" cy="46799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5365750" cy="4679950"/>
              <a:chOff x="0" y="0"/>
              <a:chExt cx="4597400" cy="398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4597400" cy="3987800"/>
                <a:chOff x="0" y="0"/>
                <a:chExt cx="4597400" cy="39878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597400" cy="3987800"/>
                </a:xfrm>
                <a:prstGeom prst="rect">
                  <a:avLst/>
                </a:prstGeom>
                <a:ln>
                  <a:solidFill>
                    <a:sysClr val="windowText" lastClr="000000"/>
                  </a:solidFill>
                </a:ln>
              </p:spPr>
            </p:pic>
            <p:pic>
              <p:nvPicPr>
                <p:cNvPr id="14" name="Picture 13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96453">
                  <a:off x="69850" y="254000"/>
                  <a:ext cx="158750" cy="10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0155">
                  <a:off x="171450" y="400050"/>
                  <a:ext cx="196850" cy="952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Picture 15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51491">
                  <a:off x="285750" y="48260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Picture 16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387350" y="6413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78741">
                  <a:off x="539750" y="7937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60432">
                  <a:off x="666750" y="882650"/>
                  <a:ext cx="184150" cy="12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45331">
                  <a:off x="628650" y="4254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 descr="http://www.clker.com/cliparts/d/f/2/f/11970857001499165817nicubunu_RPG_map_symbols_mountains_2.svg.hi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55370">
                  <a:off x="692150" y="590550"/>
                  <a:ext cx="184150" cy="120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 descr="http://www.clker.com/cliparts/d/f/2/f/11970857001499165817nicubunu_RPG_map_symbols_mountains_2.svg.hi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9018">
                <a:off x="406400" y="736600"/>
                <a:ext cx="184150" cy="120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55370">
              <a:off x="2311400" y="2965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5366">
              <a:off x="2425700" y="3175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76086">
              <a:off x="2584450" y="32512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5159">
              <a:off x="2794000" y="34671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3092">
              <a:off x="2921000" y="372745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26347">
              <a:off x="2882900" y="39243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http://www.clker.com/cliparts/d/f/2/f/11970857001499165817nicubunu_RPG_map_symbols_mountains_2.svg.h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30784">
              <a:off x="2857500" y="4191000"/>
              <a:ext cx="3048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299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Gulf of Mexico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4494" y="2399070"/>
            <a:ext cx="1761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endParaRPr lang="en-US" sz="1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286000" y="1987390"/>
            <a:ext cx="4550046" cy="1441610"/>
          </a:xfrm>
          <a:prstGeom prst="straightConnector1">
            <a:avLst/>
          </a:prstGeom>
          <a:ln w="228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wikia.nocookie.net/__cb20120626172745/hypotheticalhurricanes/images/f/f9/Gulf_of_Mexico_Blue_Mar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825" y="0"/>
            <a:ext cx="9961024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95" y="4191000"/>
            <a:ext cx="8739205" cy="249299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Gulf of Mexico:</a:t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Arm of Atlantic Ocean; Mississippi River and Rio Grande are two major rivers that flow into the Gulf of Mexico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15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313</Words>
  <Application>Microsoft Office PowerPoint</Application>
  <PresentationFormat>On-screen Show (4:3)</PresentationFormat>
  <Paragraphs>60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Acrobat Document</vt:lpstr>
      <vt:lpstr>PowerPoint Presentation</vt:lpstr>
      <vt:lpstr>Essential Question: Where are the major physical features and nations of Latin America located?</vt:lpstr>
      <vt:lpstr>PowerPoint Presentation</vt:lpstr>
      <vt:lpstr>PowerPoint Presentation</vt:lpstr>
      <vt:lpstr>Use the Latin America Physical Features Map</vt:lpstr>
      <vt:lpstr>Sierra Madre Mountains</vt:lpstr>
      <vt:lpstr>PowerPoint Presentation</vt:lpstr>
      <vt:lpstr>Gulf of Mexico</vt:lpstr>
      <vt:lpstr>PowerPoint Presentation</vt:lpstr>
      <vt:lpstr>Caribbean Sea</vt:lpstr>
      <vt:lpstr>PowerPoint Presentation</vt:lpstr>
      <vt:lpstr>Panama Canal</vt:lpstr>
      <vt:lpstr>PowerPoint Presentation</vt:lpstr>
      <vt:lpstr>Pacific Ocean</vt:lpstr>
      <vt:lpstr>PowerPoint Presentation</vt:lpstr>
      <vt:lpstr>Andes Mountains</vt:lpstr>
      <vt:lpstr>PowerPoint Presentation</vt:lpstr>
      <vt:lpstr>Atacama Desert</vt:lpstr>
      <vt:lpstr>PowerPoint Presentation</vt:lpstr>
      <vt:lpstr>Amazon River</vt:lpstr>
      <vt:lpstr>PowerPoint Presentation</vt:lpstr>
      <vt:lpstr>PowerPoint Presentation</vt:lpstr>
      <vt:lpstr>Formative Assessment</vt:lpstr>
      <vt:lpstr>Use the Latin American Countries Map</vt:lpstr>
      <vt:lpstr>Mexico</vt:lpstr>
      <vt:lpstr>Cuba</vt:lpstr>
      <vt:lpstr>Haiti</vt:lpstr>
      <vt:lpstr>Venezuela</vt:lpstr>
      <vt:lpstr>Colombia</vt:lpstr>
      <vt:lpstr>Panama</vt:lpstr>
      <vt:lpstr>Bolivia</vt:lpstr>
      <vt:lpstr>Brazil</vt:lpstr>
      <vt:lpstr>Create a Mnemonic Device to help remember the countries of Latin America</vt:lpstr>
      <vt:lpstr>Formative Assessment</vt:lpstr>
      <vt:lpstr>Physical and Political Features  Review Activities [if needed]</vt:lpstr>
      <vt:lpstr>Summarizer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Question: Where are the major physical features and nations of Latin America located?</dc:title>
  <dc:creator>Windows User</dc:creator>
  <cp:lastModifiedBy>Windows User</cp:lastModifiedBy>
  <cp:revision>35</cp:revision>
  <dcterms:created xsi:type="dcterms:W3CDTF">2015-01-22T20:53:29Z</dcterms:created>
  <dcterms:modified xsi:type="dcterms:W3CDTF">2015-01-23T16:23:38Z</dcterms:modified>
</cp:coreProperties>
</file>